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745" r:id="rId2"/>
    <p:sldId id="3845" r:id="rId3"/>
    <p:sldId id="3846" r:id="rId4"/>
    <p:sldId id="3756" r:id="rId5"/>
    <p:sldId id="4965" r:id="rId6"/>
    <p:sldId id="3781" r:id="rId7"/>
    <p:sldId id="3796" r:id="rId8"/>
    <p:sldId id="4767" r:id="rId9"/>
    <p:sldId id="4763" r:id="rId10"/>
    <p:sldId id="6184" r:id="rId11"/>
    <p:sldId id="4766" r:id="rId12"/>
    <p:sldId id="4764" r:id="rId13"/>
    <p:sldId id="4974" r:id="rId14"/>
    <p:sldId id="4971" r:id="rId15"/>
    <p:sldId id="4972" r:id="rId16"/>
    <p:sldId id="4973" r:id="rId17"/>
    <p:sldId id="4976" r:id="rId18"/>
    <p:sldId id="4977" r:id="rId19"/>
    <p:sldId id="4978" r:id="rId20"/>
    <p:sldId id="6185" r:id="rId21"/>
    <p:sldId id="4205" r:id="rId22"/>
    <p:sldId id="3815" r:id="rId23"/>
    <p:sldId id="3813" r:id="rId24"/>
    <p:sldId id="3829" r:id="rId25"/>
    <p:sldId id="6173" r:id="rId26"/>
    <p:sldId id="4172" r:id="rId27"/>
    <p:sldId id="5949" r:id="rId28"/>
    <p:sldId id="3802" r:id="rId29"/>
    <p:sldId id="5935" r:id="rId30"/>
    <p:sldId id="3797" r:id="rId31"/>
    <p:sldId id="3795" r:id="rId32"/>
    <p:sldId id="6175" r:id="rId33"/>
    <p:sldId id="5904" r:id="rId34"/>
    <p:sldId id="6176" r:id="rId35"/>
    <p:sldId id="5912" r:id="rId36"/>
    <p:sldId id="5951" r:id="rId37"/>
    <p:sldId id="5926" r:id="rId38"/>
    <p:sldId id="6177" r:id="rId39"/>
    <p:sldId id="4186" r:id="rId40"/>
    <p:sldId id="6172" r:id="rId41"/>
    <p:sldId id="6187" r:id="rId42"/>
    <p:sldId id="5937" r:id="rId43"/>
    <p:sldId id="4785" r:id="rId44"/>
    <p:sldId id="3842" r:id="rId45"/>
    <p:sldId id="6154" r:id="rId46"/>
    <p:sldId id="5933" r:id="rId47"/>
    <p:sldId id="5936" r:id="rId48"/>
    <p:sldId id="6179" r:id="rId49"/>
    <p:sldId id="6181" r:id="rId50"/>
    <p:sldId id="6155" r:id="rId51"/>
    <p:sldId id="4777" r:id="rId52"/>
    <p:sldId id="5696" r:id="rId53"/>
    <p:sldId id="6188" r:id="rId54"/>
    <p:sldId id="2197" r:id="rId55"/>
    <p:sldId id="3734" r:id="rId56"/>
    <p:sldId id="3733" r:id="rId57"/>
    <p:sldId id="3737" r:id="rId58"/>
    <p:sldId id="3741" r:id="rId59"/>
    <p:sldId id="3738" r:id="rId60"/>
    <p:sldId id="3739" r:id="rId61"/>
    <p:sldId id="3840" r:id="rId62"/>
    <p:sldId id="3838" r:id="rId63"/>
    <p:sldId id="3742" r:id="rId64"/>
    <p:sldId id="3839" r:id="rId65"/>
    <p:sldId id="272" r:id="rId66"/>
    <p:sldId id="4771" r:id="rId67"/>
    <p:sldId id="4772" r:id="rId68"/>
    <p:sldId id="6190" r:id="rId69"/>
    <p:sldId id="6182" r:id="rId70"/>
    <p:sldId id="4967" r:id="rId71"/>
    <p:sldId id="6189" r:id="rId7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8" d="100"/>
          <a:sy n="78" d="100"/>
        </p:scale>
        <p:origin x="82" y="21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ja-JP" dirty="0"/>
              <a:t>ダイニング</a:t>
            </a:r>
            <a:r>
              <a:rPr lang="en-US" altLang="ja-JP" dirty="0"/>
              <a:t> </a:t>
            </a:r>
            <a:r>
              <a:rPr lang="en-US" dirty="0"/>
              <a:t>/ </a:t>
            </a:r>
            <a:r>
              <a:rPr lang="ja-JP" dirty="0"/>
              <a:t>居酒屋</a:t>
            </a:r>
            <a:r>
              <a:rPr lang="en-US" altLang="ja-JP" dirty="0"/>
              <a:t> / </a:t>
            </a:r>
            <a:r>
              <a:rPr lang="ja-JP" altLang="en-US" dirty="0"/>
              <a:t>鮨やざわ</a:t>
            </a:r>
            <a:endParaRPr lang="en-US" dirty="0"/>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発生件数</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Sheet1!$A$2:$A$7</c:f>
              <c:strCache>
                <c:ptCount val="6"/>
                <c:pt idx="0">
                  <c:v>STRI</c:v>
                </c:pt>
                <c:pt idx="1">
                  <c:v>BONDIS</c:v>
                </c:pt>
                <c:pt idx="2">
                  <c:v>BONITO</c:v>
                </c:pt>
                <c:pt idx="3">
                  <c:v>KS</c:v>
                </c:pt>
                <c:pt idx="4">
                  <c:v>夢丸</c:v>
                </c:pt>
                <c:pt idx="5">
                  <c:v>鮨やざわ</c:v>
                </c:pt>
              </c:strCache>
            </c:strRef>
          </c:cat>
          <c:val>
            <c:numRef>
              <c:f>Sheet1!$B$2:$B$7</c:f>
              <c:numCache>
                <c:formatCode>General</c:formatCode>
                <c:ptCount val="6"/>
                <c:pt idx="0">
                  <c:v>2</c:v>
                </c:pt>
                <c:pt idx="1">
                  <c:v>5</c:v>
                </c:pt>
                <c:pt idx="2">
                  <c:v>2</c:v>
                </c:pt>
                <c:pt idx="3">
                  <c:v>0</c:v>
                </c:pt>
                <c:pt idx="4">
                  <c:v>0</c:v>
                </c:pt>
                <c:pt idx="5">
                  <c:v>0</c:v>
                </c:pt>
              </c:numCache>
            </c:numRef>
          </c:val>
          <c:extLst>
            <c:ext xmlns:c16="http://schemas.microsoft.com/office/drawing/2014/chart" uri="{C3380CC4-5D6E-409C-BE32-E72D297353CC}">
              <c16:uniqueId val="{00000000-316A-4CEA-9810-9ED923B64FB4}"/>
            </c:ext>
          </c:extLst>
        </c:ser>
        <c:dLbls>
          <c:dLblPos val="outEnd"/>
          <c:showLegendKey val="0"/>
          <c:showVal val="1"/>
          <c:showCatName val="0"/>
          <c:showSerName val="0"/>
          <c:showPercent val="0"/>
          <c:showBubbleSize val="0"/>
        </c:dLbls>
        <c:gapWidth val="100"/>
        <c:overlap val="-24"/>
        <c:axId val="320838256"/>
        <c:axId val="320830096"/>
      </c:barChart>
      <c:catAx>
        <c:axId val="32083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320830096"/>
        <c:crosses val="autoZero"/>
        <c:auto val="1"/>
        <c:lblAlgn val="ctr"/>
        <c:lblOffset val="100"/>
        <c:noMultiLvlLbl val="0"/>
      </c:catAx>
      <c:valAx>
        <c:axId val="32083009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32083825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ja-JP"/>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ltLang="ja-JP" dirty="0"/>
              <a:t>CAFÉ / </a:t>
            </a:r>
            <a:r>
              <a:rPr lang="ja-JP" altLang="en-US" dirty="0"/>
              <a:t>こがさかベイク</a:t>
            </a:r>
            <a:endParaRPr lang="en-US" dirty="0"/>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発生件数</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01町田</c:v>
                </c:pt>
                <c:pt idx="1">
                  <c:v>01金井</c:v>
                </c:pt>
                <c:pt idx="2">
                  <c:v>The Café</c:v>
                </c:pt>
                <c:pt idx="3">
                  <c:v>CK</c:v>
                </c:pt>
                <c:pt idx="4">
                  <c:v>武相庵</c:v>
                </c:pt>
                <c:pt idx="5">
                  <c:v>44AP町田</c:v>
                </c:pt>
                <c:pt idx="6">
                  <c:v>44AP海老名</c:v>
                </c:pt>
                <c:pt idx="7">
                  <c:v>44AP薬師池</c:v>
                </c:pt>
                <c:pt idx="8">
                  <c:v>KB</c:v>
                </c:pt>
              </c:strCache>
            </c:strRef>
          </c:cat>
          <c:val>
            <c:numRef>
              <c:f>Sheet1!$B$2:$B$10</c:f>
              <c:numCache>
                <c:formatCode>General</c:formatCode>
                <c:ptCount val="9"/>
                <c:pt idx="0">
                  <c:v>5</c:v>
                </c:pt>
                <c:pt idx="1">
                  <c:v>4</c:v>
                </c:pt>
                <c:pt idx="2">
                  <c:v>9</c:v>
                </c:pt>
                <c:pt idx="3">
                  <c:v>3</c:v>
                </c:pt>
                <c:pt idx="4">
                  <c:v>0</c:v>
                </c:pt>
                <c:pt idx="5">
                  <c:v>1</c:v>
                </c:pt>
                <c:pt idx="6">
                  <c:v>5</c:v>
                </c:pt>
                <c:pt idx="7">
                  <c:v>5</c:v>
                </c:pt>
                <c:pt idx="8">
                  <c:v>1</c:v>
                </c:pt>
              </c:numCache>
            </c:numRef>
          </c:val>
          <c:extLst>
            <c:ext xmlns:c16="http://schemas.microsoft.com/office/drawing/2014/chart" uri="{C3380CC4-5D6E-409C-BE32-E72D297353CC}">
              <c16:uniqueId val="{00000000-9001-4509-92BA-C1D6ECB213CF}"/>
            </c:ext>
          </c:extLst>
        </c:ser>
        <c:dLbls>
          <c:dLblPos val="outEnd"/>
          <c:showLegendKey val="0"/>
          <c:showVal val="1"/>
          <c:showCatName val="0"/>
          <c:showSerName val="0"/>
          <c:showPercent val="0"/>
          <c:showBubbleSize val="0"/>
        </c:dLbls>
        <c:gapWidth val="100"/>
        <c:overlap val="-24"/>
        <c:axId val="320838256"/>
        <c:axId val="320830096"/>
      </c:barChart>
      <c:catAx>
        <c:axId val="32083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320830096"/>
        <c:crosses val="autoZero"/>
        <c:auto val="1"/>
        <c:lblAlgn val="ctr"/>
        <c:lblOffset val="100"/>
        <c:noMultiLvlLbl val="0"/>
      </c:catAx>
      <c:valAx>
        <c:axId val="32083009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320838256"/>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ja-JP"/>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ja-JP" altLang="en-US" dirty="0"/>
              <a:t>ダイニング</a:t>
            </a:r>
            <a:r>
              <a:rPr lang="en-US" altLang="ja-JP" dirty="0"/>
              <a:t>/</a:t>
            </a:r>
            <a:r>
              <a:rPr lang="ja-JP" altLang="en-US" dirty="0"/>
              <a:t>居酒屋</a:t>
            </a:r>
            <a:r>
              <a:rPr lang="ja-JP" dirty="0"/>
              <a:t>発生率</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STRI</c:v>
                </c:pt>
              </c:strCache>
            </c:strRef>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Sheet1!$B$2:$B$9</c:f>
              <c:numCache>
                <c:formatCode>General</c:formatCode>
                <c:ptCount val="8"/>
                <c:pt idx="0">
                  <c:v>5</c:v>
                </c:pt>
                <c:pt idx="1">
                  <c:v>42</c:v>
                </c:pt>
                <c:pt idx="2">
                  <c:v>19</c:v>
                </c:pt>
                <c:pt idx="3">
                  <c:v>24</c:v>
                </c:pt>
                <c:pt idx="4">
                  <c:v>16</c:v>
                </c:pt>
                <c:pt idx="5">
                  <c:v>11</c:v>
                </c:pt>
                <c:pt idx="6">
                  <c:v>14</c:v>
                </c:pt>
                <c:pt idx="7">
                  <c:v>16</c:v>
                </c:pt>
              </c:numCache>
            </c:numRef>
          </c:val>
          <c:smooth val="0"/>
          <c:extLst>
            <c:ext xmlns:c16="http://schemas.microsoft.com/office/drawing/2014/chart" uri="{C3380CC4-5D6E-409C-BE32-E72D297353CC}">
              <c16:uniqueId val="{00000000-D6CF-4F3C-86E6-516CE530B75D}"/>
            </c:ext>
          </c:extLst>
        </c:ser>
        <c:ser>
          <c:idx val="1"/>
          <c:order val="1"/>
          <c:tx>
            <c:strRef>
              <c:f>Sheet1!$C$1</c:f>
              <c:strCache>
                <c:ptCount val="1"/>
                <c:pt idx="0">
                  <c:v>BONDIS</c:v>
                </c:pt>
              </c:strCache>
            </c:strRef>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Sheet1!$C$2:$C$9</c:f>
              <c:numCache>
                <c:formatCode>General</c:formatCode>
                <c:ptCount val="8"/>
                <c:pt idx="0">
                  <c:v>8</c:v>
                </c:pt>
                <c:pt idx="1">
                  <c:v>20</c:v>
                </c:pt>
                <c:pt idx="2">
                  <c:v>14</c:v>
                </c:pt>
                <c:pt idx="3">
                  <c:v>15</c:v>
                </c:pt>
                <c:pt idx="4">
                  <c:v>16</c:v>
                </c:pt>
                <c:pt idx="5">
                  <c:v>13</c:v>
                </c:pt>
                <c:pt idx="6">
                  <c:v>20</c:v>
                </c:pt>
                <c:pt idx="7">
                  <c:v>34</c:v>
                </c:pt>
              </c:numCache>
            </c:numRef>
          </c:val>
          <c:smooth val="0"/>
          <c:extLst>
            <c:ext xmlns:c16="http://schemas.microsoft.com/office/drawing/2014/chart" uri="{C3380CC4-5D6E-409C-BE32-E72D297353CC}">
              <c16:uniqueId val="{00000001-D6CF-4F3C-86E6-516CE530B75D}"/>
            </c:ext>
          </c:extLst>
        </c:ser>
        <c:ser>
          <c:idx val="2"/>
          <c:order val="2"/>
          <c:tx>
            <c:strRef>
              <c:f>Sheet1!$D$1</c:f>
              <c:strCache>
                <c:ptCount val="1"/>
                <c:pt idx="0">
                  <c:v>BONITO</c:v>
                </c:pt>
              </c:strCache>
            </c:strRef>
          </c:tx>
          <c:spPr>
            <a:ln w="349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Sheet1!$D$2:$D$9</c:f>
              <c:numCache>
                <c:formatCode>General</c:formatCode>
                <c:ptCount val="8"/>
                <c:pt idx="0">
                  <c:v>10</c:v>
                </c:pt>
                <c:pt idx="1">
                  <c:v>12</c:v>
                </c:pt>
                <c:pt idx="2">
                  <c:v>9</c:v>
                </c:pt>
                <c:pt idx="3">
                  <c:v>12</c:v>
                </c:pt>
                <c:pt idx="4">
                  <c:v>5</c:v>
                </c:pt>
                <c:pt idx="5">
                  <c:v>13</c:v>
                </c:pt>
                <c:pt idx="6">
                  <c:v>30</c:v>
                </c:pt>
                <c:pt idx="7">
                  <c:v>19</c:v>
                </c:pt>
              </c:numCache>
            </c:numRef>
          </c:val>
          <c:smooth val="0"/>
          <c:extLst>
            <c:ext xmlns:c16="http://schemas.microsoft.com/office/drawing/2014/chart" uri="{C3380CC4-5D6E-409C-BE32-E72D297353CC}">
              <c16:uniqueId val="{00000002-D6CF-4F3C-86E6-516CE530B75D}"/>
            </c:ext>
          </c:extLst>
        </c:ser>
        <c:ser>
          <c:idx val="3"/>
          <c:order val="3"/>
          <c:tx>
            <c:strRef>
              <c:f>Sheet1!$E$1</c:f>
              <c:strCache>
                <c:ptCount val="1"/>
                <c:pt idx="0">
                  <c:v>夢丸</c:v>
                </c:pt>
              </c:strCache>
            </c:strRef>
          </c:tx>
          <c:spPr>
            <a:ln w="34925" cap="rnd">
              <a:solidFill>
                <a:schemeClr val="accent4"/>
              </a:solid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Sheet1!$E$2:$E$9</c:f>
              <c:numCache>
                <c:formatCode>General</c:formatCode>
                <c:ptCount val="8"/>
                <c:pt idx="0">
                  <c:v>3</c:v>
                </c:pt>
                <c:pt idx="1">
                  <c:v>7</c:v>
                </c:pt>
                <c:pt idx="2">
                  <c:v>7</c:v>
                </c:pt>
                <c:pt idx="3">
                  <c:v>9</c:v>
                </c:pt>
                <c:pt idx="4">
                  <c:v>7</c:v>
                </c:pt>
                <c:pt idx="5">
                  <c:v>5</c:v>
                </c:pt>
                <c:pt idx="6">
                  <c:v>7</c:v>
                </c:pt>
                <c:pt idx="7">
                  <c:v>5</c:v>
                </c:pt>
              </c:numCache>
            </c:numRef>
          </c:val>
          <c:smooth val="0"/>
          <c:extLst>
            <c:ext xmlns:c16="http://schemas.microsoft.com/office/drawing/2014/chart" uri="{C3380CC4-5D6E-409C-BE32-E72D297353CC}">
              <c16:uniqueId val="{00000003-D6CF-4F3C-86E6-516CE530B75D}"/>
            </c:ext>
          </c:extLst>
        </c:ser>
        <c:ser>
          <c:idx val="4"/>
          <c:order val="4"/>
          <c:tx>
            <c:strRef>
              <c:f>Sheet1!$F$1</c:f>
              <c:strCache>
                <c:ptCount val="1"/>
                <c:pt idx="0">
                  <c:v>カツオスタンド</c:v>
                </c:pt>
              </c:strCache>
            </c:strRef>
          </c:tx>
          <c:spPr>
            <a:ln w="34925" cap="rnd">
              <a:solidFill>
                <a:schemeClr val="accent5"/>
              </a:solidFill>
              <a:round/>
            </a:ln>
            <a:effectLst>
              <a:outerShdw blurRad="57150" dist="19050" dir="5400000" algn="ctr" rotWithShape="0">
                <a:srgbClr val="000000">
                  <a:alpha val="63000"/>
                </a:srgbClr>
              </a:outerShdw>
            </a:effectLst>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Sheet1!$F$2:$F$9</c:f>
              <c:numCache>
                <c:formatCode>General</c:formatCode>
                <c:ptCount val="8"/>
                <c:pt idx="0">
                  <c:v>3</c:v>
                </c:pt>
                <c:pt idx="1">
                  <c:v>6</c:v>
                </c:pt>
                <c:pt idx="2">
                  <c:v>5</c:v>
                </c:pt>
                <c:pt idx="3">
                  <c:v>9</c:v>
                </c:pt>
                <c:pt idx="4">
                  <c:v>5</c:v>
                </c:pt>
                <c:pt idx="5">
                  <c:v>4</c:v>
                </c:pt>
                <c:pt idx="6">
                  <c:v>4</c:v>
                </c:pt>
                <c:pt idx="7">
                  <c:v>3</c:v>
                </c:pt>
              </c:numCache>
            </c:numRef>
          </c:val>
          <c:smooth val="0"/>
          <c:extLst>
            <c:ext xmlns:c16="http://schemas.microsoft.com/office/drawing/2014/chart" uri="{C3380CC4-5D6E-409C-BE32-E72D297353CC}">
              <c16:uniqueId val="{00000004-D6CF-4F3C-86E6-516CE530B75D}"/>
            </c:ext>
          </c:extLst>
        </c:ser>
        <c:ser>
          <c:idx val="5"/>
          <c:order val="5"/>
          <c:tx>
            <c:strRef>
              <c:f>Sheet1!$G$1</c:f>
              <c:strCache>
                <c:ptCount val="1"/>
                <c:pt idx="0">
                  <c:v>鮨やざわ</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Sheet1!$G$2:$G$9</c:f>
              <c:numCache>
                <c:formatCode>General</c:formatCode>
                <c:ptCount val="8"/>
                <c:pt idx="0">
                  <c:v>0</c:v>
                </c:pt>
                <c:pt idx="1">
                  <c:v>8</c:v>
                </c:pt>
                <c:pt idx="2">
                  <c:v>5</c:v>
                </c:pt>
                <c:pt idx="3">
                  <c:v>15</c:v>
                </c:pt>
                <c:pt idx="4">
                  <c:v>4</c:v>
                </c:pt>
                <c:pt idx="5">
                  <c:v>3</c:v>
                </c:pt>
                <c:pt idx="6">
                  <c:v>9</c:v>
                </c:pt>
                <c:pt idx="7">
                  <c:v>3</c:v>
                </c:pt>
              </c:numCache>
            </c:numRef>
          </c:val>
          <c:smooth val="0"/>
          <c:extLst>
            <c:ext xmlns:c16="http://schemas.microsoft.com/office/drawing/2014/chart" uri="{C3380CC4-5D6E-409C-BE32-E72D297353CC}">
              <c16:uniqueId val="{00000005-D6CF-4F3C-86E6-516CE530B75D}"/>
            </c:ext>
          </c:extLst>
        </c:ser>
        <c:dLbls>
          <c:showLegendKey val="0"/>
          <c:showVal val="0"/>
          <c:showCatName val="0"/>
          <c:showSerName val="0"/>
          <c:showPercent val="0"/>
          <c:showBubbleSize val="0"/>
        </c:dLbls>
        <c:marker val="1"/>
        <c:smooth val="0"/>
        <c:axId val="950726752"/>
        <c:axId val="956814480"/>
      </c:lineChart>
      <c:catAx>
        <c:axId val="9507267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956814480"/>
        <c:crosses val="autoZero"/>
        <c:auto val="1"/>
        <c:lblAlgn val="ctr"/>
        <c:lblOffset val="100"/>
        <c:noMultiLvlLbl val="0"/>
      </c:catAx>
      <c:valAx>
        <c:axId val="95681448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950726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ltLang="ja-JP" dirty="0"/>
              <a:t>CAFE</a:t>
            </a:r>
            <a:r>
              <a:rPr lang="ja-JP" dirty="0"/>
              <a:t>発生率</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lineChart>
        <c:grouping val="standard"/>
        <c:varyColors val="0"/>
        <c:ser>
          <c:idx val="0"/>
          <c:order val="0"/>
          <c:tx>
            <c:strRef>
              <c:f>Sheet1!$B$1</c:f>
              <c:strCache>
                <c:ptCount val="1"/>
                <c:pt idx="0">
                  <c:v>01cafe町田</c:v>
                </c:pt>
              </c:strCache>
            </c:strRef>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Sheet1!$B$2:$B$9</c:f>
              <c:numCache>
                <c:formatCode>General</c:formatCode>
                <c:ptCount val="8"/>
                <c:pt idx="0">
                  <c:v>7</c:v>
                </c:pt>
                <c:pt idx="1">
                  <c:v>11</c:v>
                </c:pt>
                <c:pt idx="2">
                  <c:v>9</c:v>
                </c:pt>
                <c:pt idx="3">
                  <c:v>6</c:v>
                </c:pt>
                <c:pt idx="4">
                  <c:v>7</c:v>
                </c:pt>
                <c:pt idx="5">
                  <c:v>5</c:v>
                </c:pt>
                <c:pt idx="6">
                  <c:v>6</c:v>
                </c:pt>
                <c:pt idx="7">
                  <c:v>8</c:v>
                </c:pt>
              </c:numCache>
            </c:numRef>
          </c:val>
          <c:smooth val="0"/>
          <c:extLst>
            <c:ext xmlns:c16="http://schemas.microsoft.com/office/drawing/2014/chart" uri="{C3380CC4-5D6E-409C-BE32-E72D297353CC}">
              <c16:uniqueId val="{00000000-A3FA-4ECC-AA3C-C9F948A47F88}"/>
            </c:ext>
          </c:extLst>
        </c:ser>
        <c:ser>
          <c:idx val="1"/>
          <c:order val="1"/>
          <c:tx>
            <c:strRef>
              <c:f>Sheet1!$C$1</c:f>
              <c:strCache>
                <c:ptCount val="1"/>
                <c:pt idx="0">
                  <c:v>01cafe金井</c:v>
                </c:pt>
              </c:strCache>
            </c:strRef>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Sheet1!$C$2:$C$9</c:f>
              <c:numCache>
                <c:formatCode>General</c:formatCode>
                <c:ptCount val="8"/>
                <c:pt idx="0">
                  <c:v>2.4</c:v>
                </c:pt>
                <c:pt idx="1">
                  <c:v>4.4000000000000004</c:v>
                </c:pt>
                <c:pt idx="2">
                  <c:v>1.8</c:v>
                </c:pt>
                <c:pt idx="3">
                  <c:v>2.8</c:v>
                </c:pt>
                <c:pt idx="4">
                  <c:v>1</c:v>
                </c:pt>
                <c:pt idx="5">
                  <c:v>1</c:v>
                </c:pt>
                <c:pt idx="6">
                  <c:v>1</c:v>
                </c:pt>
                <c:pt idx="7">
                  <c:v>8</c:v>
                </c:pt>
              </c:numCache>
            </c:numRef>
          </c:val>
          <c:smooth val="0"/>
          <c:extLst>
            <c:ext xmlns:c16="http://schemas.microsoft.com/office/drawing/2014/chart" uri="{C3380CC4-5D6E-409C-BE32-E72D297353CC}">
              <c16:uniqueId val="{00000001-A3FA-4ECC-AA3C-C9F948A47F88}"/>
            </c:ext>
          </c:extLst>
        </c:ser>
        <c:ser>
          <c:idx val="2"/>
          <c:order val="2"/>
          <c:tx>
            <c:strRef>
              <c:f>Sheet1!$D$1</c:f>
              <c:strCache>
                <c:ptCount val="1"/>
                <c:pt idx="0">
                  <c:v>44AP町田</c:v>
                </c:pt>
              </c:strCache>
            </c:strRef>
          </c:tx>
          <c:spPr>
            <a:ln w="349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Sheet1!$D$2:$D$9</c:f>
              <c:numCache>
                <c:formatCode>General</c:formatCode>
                <c:ptCount val="8"/>
                <c:pt idx="0">
                  <c:v>2</c:v>
                </c:pt>
                <c:pt idx="1">
                  <c:v>2</c:v>
                </c:pt>
                <c:pt idx="2">
                  <c:v>3</c:v>
                </c:pt>
                <c:pt idx="3">
                  <c:v>5</c:v>
                </c:pt>
                <c:pt idx="4">
                  <c:v>9</c:v>
                </c:pt>
                <c:pt idx="5">
                  <c:v>9</c:v>
                </c:pt>
                <c:pt idx="6">
                  <c:v>12</c:v>
                </c:pt>
                <c:pt idx="7">
                  <c:v>17</c:v>
                </c:pt>
              </c:numCache>
            </c:numRef>
          </c:val>
          <c:smooth val="0"/>
          <c:extLst>
            <c:ext xmlns:c16="http://schemas.microsoft.com/office/drawing/2014/chart" uri="{C3380CC4-5D6E-409C-BE32-E72D297353CC}">
              <c16:uniqueId val="{00000002-A3FA-4ECC-AA3C-C9F948A47F88}"/>
            </c:ext>
          </c:extLst>
        </c:ser>
        <c:ser>
          <c:idx val="3"/>
          <c:order val="3"/>
          <c:tx>
            <c:strRef>
              <c:f>Sheet1!$E$1</c:f>
              <c:strCache>
                <c:ptCount val="1"/>
                <c:pt idx="0">
                  <c:v>44AP海老名</c:v>
                </c:pt>
              </c:strCache>
            </c:strRef>
          </c:tx>
          <c:spPr>
            <a:ln w="34925" cap="rnd">
              <a:solidFill>
                <a:schemeClr val="accent4"/>
              </a:solid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Sheet1!$E$2:$E$9</c:f>
              <c:numCache>
                <c:formatCode>General</c:formatCode>
                <c:ptCount val="8"/>
                <c:pt idx="0">
                  <c:v>0</c:v>
                </c:pt>
                <c:pt idx="1">
                  <c:v>13</c:v>
                </c:pt>
                <c:pt idx="2">
                  <c:v>20</c:v>
                </c:pt>
                <c:pt idx="3">
                  <c:v>35</c:v>
                </c:pt>
                <c:pt idx="4">
                  <c:v>12</c:v>
                </c:pt>
                <c:pt idx="5">
                  <c:v>12</c:v>
                </c:pt>
                <c:pt idx="6">
                  <c:v>9</c:v>
                </c:pt>
                <c:pt idx="7">
                  <c:v>12</c:v>
                </c:pt>
              </c:numCache>
            </c:numRef>
          </c:val>
          <c:smooth val="0"/>
          <c:extLst>
            <c:ext xmlns:c16="http://schemas.microsoft.com/office/drawing/2014/chart" uri="{C3380CC4-5D6E-409C-BE32-E72D297353CC}">
              <c16:uniqueId val="{00000003-A3FA-4ECC-AA3C-C9F948A47F88}"/>
            </c:ext>
          </c:extLst>
        </c:ser>
        <c:ser>
          <c:idx val="4"/>
          <c:order val="4"/>
          <c:tx>
            <c:strRef>
              <c:f>Sheet1!$F$1</c:f>
              <c:strCache>
                <c:ptCount val="1"/>
                <c:pt idx="0">
                  <c:v>44AP薬師池</c:v>
                </c:pt>
              </c:strCache>
            </c:strRef>
          </c:tx>
          <c:spPr>
            <a:ln w="34925" cap="rnd">
              <a:solidFill>
                <a:schemeClr val="accent5"/>
              </a:solidFill>
              <a:round/>
            </a:ln>
            <a:effectLst>
              <a:outerShdw blurRad="57150" dist="19050" dir="5400000" algn="ctr" rotWithShape="0">
                <a:srgbClr val="000000">
                  <a:alpha val="63000"/>
                </a:srgbClr>
              </a:outerShdw>
            </a:effectLst>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Sheet1!$F$2:$F$9</c:f>
              <c:numCache>
                <c:formatCode>General</c:formatCode>
                <c:ptCount val="8"/>
                <c:pt idx="0">
                  <c:v>12</c:v>
                </c:pt>
                <c:pt idx="1">
                  <c:v>11</c:v>
                </c:pt>
                <c:pt idx="2">
                  <c:v>8</c:v>
                </c:pt>
                <c:pt idx="3">
                  <c:v>7</c:v>
                </c:pt>
                <c:pt idx="4">
                  <c:v>2</c:v>
                </c:pt>
                <c:pt idx="5">
                  <c:v>7</c:v>
                </c:pt>
                <c:pt idx="6">
                  <c:v>5</c:v>
                </c:pt>
                <c:pt idx="7">
                  <c:v>6</c:v>
                </c:pt>
              </c:numCache>
            </c:numRef>
          </c:val>
          <c:smooth val="0"/>
          <c:extLst>
            <c:ext xmlns:c16="http://schemas.microsoft.com/office/drawing/2014/chart" uri="{C3380CC4-5D6E-409C-BE32-E72D297353CC}">
              <c16:uniqueId val="{00000004-A3FA-4ECC-AA3C-C9F948A47F88}"/>
            </c:ext>
          </c:extLst>
        </c:ser>
        <c:ser>
          <c:idx val="5"/>
          <c:order val="5"/>
          <c:tx>
            <c:strRef>
              <c:f>Sheet1!$G$1</c:f>
              <c:strCache>
                <c:ptCount val="1"/>
                <c:pt idx="0">
                  <c:v>The café</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Sheet1!$G$2:$G$9</c:f>
              <c:numCache>
                <c:formatCode>General</c:formatCode>
                <c:ptCount val="8"/>
                <c:pt idx="0">
                  <c:v>13</c:v>
                </c:pt>
                <c:pt idx="1">
                  <c:v>8</c:v>
                </c:pt>
                <c:pt idx="2">
                  <c:v>16</c:v>
                </c:pt>
                <c:pt idx="3">
                  <c:v>18</c:v>
                </c:pt>
                <c:pt idx="4">
                  <c:v>10</c:v>
                </c:pt>
                <c:pt idx="5">
                  <c:v>7</c:v>
                </c:pt>
                <c:pt idx="6">
                  <c:v>15</c:v>
                </c:pt>
                <c:pt idx="7">
                  <c:v>10</c:v>
                </c:pt>
              </c:numCache>
            </c:numRef>
          </c:val>
          <c:smooth val="0"/>
          <c:extLst>
            <c:ext xmlns:c16="http://schemas.microsoft.com/office/drawing/2014/chart" uri="{C3380CC4-5D6E-409C-BE32-E72D297353CC}">
              <c16:uniqueId val="{00000005-A3FA-4ECC-AA3C-C9F948A47F88}"/>
            </c:ext>
          </c:extLst>
        </c:ser>
        <c:ser>
          <c:idx val="6"/>
          <c:order val="6"/>
          <c:tx>
            <c:strRef>
              <c:f>Sheet1!$H$1</c:f>
              <c:strCache>
                <c:ptCount val="1"/>
                <c:pt idx="0">
                  <c:v>CK</c:v>
                </c:pt>
              </c:strCache>
            </c:strRef>
          </c:tx>
          <c:spPr>
            <a:ln w="34925" cap="rnd">
              <a:solidFill>
                <a:schemeClr val="accent1">
                  <a:lumMod val="60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w="9525">
                <a:solidFill>
                  <a:schemeClr val="accent1">
                    <a:lumMod val="60000"/>
                  </a:schemeClr>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Sheet1!$H$2:$H$9</c:f>
              <c:numCache>
                <c:formatCode>General</c:formatCode>
                <c:ptCount val="8"/>
                <c:pt idx="0">
                  <c:v>2</c:v>
                </c:pt>
                <c:pt idx="1">
                  <c:v>0</c:v>
                </c:pt>
                <c:pt idx="2">
                  <c:v>0</c:v>
                </c:pt>
                <c:pt idx="3">
                  <c:v>5</c:v>
                </c:pt>
                <c:pt idx="4">
                  <c:v>11</c:v>
                </c:pt>
                <c:pt idx="5">
                  <c:v>7</c:v>
                </c:pt>
                <c:pt idx="6">
                  <c:v>8</c:v>
                </c:pt>
                <c:pt idx="7">
                  <c:v>9</c:v>
                </c:pt>
              </c:numCache>
            </c:numRef>
          </c:val>
          <c:smooth val="0"/>
          <c:extLst>
            <c:ext xmlns:c16="http://schemas.microsoft.com/office/drawing/2014/chart" uri="{C3380CC4-5D6E-409C-BE32-E72D297353CC}">
              <c16:uniqueId val="{00000006-A3FA-4ECC-AA3C-C9F948A47F88}"/>
            </c:ext>
          </c:extLst>
        </c:ser>
        <c:ser>
          <c:idx val="7"/>
          <c:order val="7"/>
          <c:tx>
            <c:strRef>
              <c:f>Sheet1!$I$1</c:f>
              <c:strCache>
                <c:ptCount val="1"/>
                <c:pt idx="0">
                  <c:v>武相庵</c:v>
                </c:pt>
              </c:strCache>
            </c:strRef>
          </c:tx>
          <c:spPr>
            <a:ln w="34925" cap="rnd">
              <a:solidFill>
                <a:schemeClr val="accent2">
                  <a:lumMod val="60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Sheet1!$I$2:$I$9</c:f>
              <c:numCache>
                <c:formatCode>General</c:formatCode>
                <c:ptCount val="8"/>
                <c:pt idx="0">
                  <c:v>0</c:v>
                </c:pt>
                <c:pt idx="1">
                  <c:v>0</c:v>
                </c:pt>
                <c:pt idx="2">
                  <c:v>6</c:v>
                </c:pt>
                <c:pt idx="3">
                  <c:v>11</c:v>
                </c:pt>
                <c:pt idx="4">
                  <c:v>8</c:v>
                </c:pt>
                <c:pt idx="5">
                  <c:v>4</c:v>
                </c:pt>
                <c:pt idx="6">
                  <c:v>9</c:v>
                </c:pt>
                <c:pt idx="7">
                  <c:v>6</c:v>
                </c:pt>
              </c:numCache>
            </c:numRef>
          </c:val>
          <c:smooth val="0"/>
          <c:extLst>
            <c:ext xmlns:c16="http://schemas.microsoft.com/office/drawing/2014/chart" uri="{C3380CC4-5D6E-409C-BE32-E72D297353CC}">
              <c16:uniqueId val="{00000007-A3FA-4ECC-AA3C-C9F948A47F88}"/>
            </c:ext>
          </c:extLst>
        </c:ser>
        <c:ser>
          <c:idx val="8"/>
          <c:order val="8"/>
          <c:tx>
            <c:strRef>
              <c:f>Sheet1!$J$1</c:f>
              <c:strCache>
                <c:ptCount val="1"/>
                <c:pt idx="0">
                  <c:v>こがさか</c:v>
                </c:pt>
              </c:strCache>
            </c:strRef>
          </c:tx>
          <c:spPr>
            <a:ln w="34925" cap="rnd">
              <a:solidFill>
                <a:schemeClr val="accent3">
                  <a:lumMod val="60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w="9525">
                <a:solidFill>
                  <a:schemeClr val="accent3">
                    <a:lumMod val="60000"/>
                  </a:schemeClr>
                </a:solidFill>
                <a:round/>
              </a:ln>
              <a:effectLst>
                <a:outerShdw blurRad="57150" dist="19050" dir="5400000" algn="ctr" rotWithShape="0">
                  <a:srgbClr val="000000">
                    <a:alpha val="63000"/>
                  </a:srgbClr>
                </a:outerShdw>
              </a:effectLst>
            </c:spPr>
          </c:marker>
          <c:cat>
            <c:strRef>
              <c:f>Sheet1!$A$2:$A$9</c:f>
              <c:strCache>
                <c:ptCount val="8"/>
                <c:pt idx="0">
                  <c:v>9月</c:v>
                </c:pt>
                <c:pt idx="1">
                  <c:v>10月</c:v>
                </c:pt>
                <c:pt idx="2">
                  <c:v>11月</c:v>
                </c:pt>
                <c:pt idx="3">
                  <c:v>12月</c:v>
                </c:pt>
                <c:pt idx="4">
                  <c:v>1月</c:v>
                </c:pt>
                <c:pt idx="5">
                  <c:v>2月</c:v>
                </c:pt>
                <c:pt idx="6">
                  <c:v>3月</c:v>
                </c:pt>
                <c:pt idx="7">
                  <c:v>4月</c:v>
                </c:pt>
              </c:strCache>
            </c:strRef>
          </c:cat>
          <c:val>
            <c:numRef>
              <c:f>Sheet1!$J$2:$J$9</c:f>
              <c:numCache>
                <c:formatCode>General</c:formatCode>
                <c:ptCount val="8"/>
                <c:pt idx="0">
                  <c:v>1</c:v>
                </c:pt>
                <c:pt idx="1">
                  <c:v>2</c:v>
                </c:pt>
                <c:pt idx="2">
                  <c:v>1</c:v>
                </c:pt>
                <c:pt idx="3">
                  <c:v>1</c:v>
                </c:pt>
                <c:pt idx="4">
                  <c:v>0</c:v>
                </c:pt>
                <c:pt idx="5">
                  <c:v>0</c:v>
                </c:pt>
                <c:pt idx="6">
                  <c:v>0</c:v>
                </c:pt>
                <c:pt idx="7">
                  <c:v>0</c:v>
                </c:pt>
              </c:numCache>
            </c:numRef>
          </c:val>
          <c:smooth val="0"/>
          <c:extLst>
            <c:ext xmlns:c16="http://schemas.microsoft.com/office/drawing/2014/chart" uri="{C3380CC4-5D6E-409C-BE32-E72D297353CC}">
              <c16:uniqueId val="{00000008-A3FA-4ECC-AA3C-C9F948A47F88}"/>
            </c:ext>
          </c:extLst>
        </c:ser>
        <c:dLbls>
          <c:showLegendKey val="0"/>
          <c:showVal val="0"/>
          <c:showCatName val="0"/>
          <c:showSerName val="0"/>
          <c:showPercent val="0"/>
          <c:showBubbleSize val="0"/>
        </c:dLbls>
        <c:marker val="1"/>
        <c:smooth val="0"/>
        <c:axId val="950726752"/>
        <c:axId val="956814480"/>
      </c:lineChart>
      <c:catAx>
        <c:axId val="9507267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956814480"/>
        <c:crosses val="autoZero"/>
        <c:auto val="1"/>
        <c:lblAlgn val="ctr"/>
        <c:lblOffset val="100"/>
        <c:noMultiLvlLbl val="0"/>
      </c:catAx>
      <c:valAx>
        <c:axId val="95681448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950726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spc="0" baseline="0">
                <a:solidFill>
                  <a:schemeClr val="tx1"/>
                </a:solidFill>
                <a:latin typeface="+mn-lt"/>
                <a:ea typeface="+mn-ea"/>
                <a:cs typeface="+mn-cs"/>
              </a:defRPr>
            </a:pPr>
            <a:r>
              <a:rPr lang="en-US" altLang="ja-JP" sz="2400" b="1" u="sng" dirty="0">
                <a:solidFill>
                  <a:schemeClr val="tx1"/>
                </a:solidFill>
              </a:rPr>
              <a:t>19</a:t>
            </a:r>
            <a:r>
              <a:rPr lang="ja-JP" altLang="en-US" sz="2400" b="1" u="sng" dirty="0">
                <a:solidFill>
                  <a:schemeClr val="tx1"/>
                </a:solidFill>
              </a:rPr>
              <a:t>期　危機管理室報告案件</a:t>
            </a:r>
          </a:p>
        </c:rich>
      </c:tx>
      <c:overlay val="0"/>
      <c:spPr>
        <a:noFill/>
        <a:ln>
          <a:noFill/>
        </a:ln>
        <a:effectLst/>
      </c:spPr>
      <c:txPr>
        <a:bodyPr rot="0" spcFirstLastPara="1" vertOverflow="ellipsis" vert="horz" wrap="square" anchor="ctr" anchorCtr="1"/>
        <a:lstStyle/>
        <a:p>
          <a:pPr>
            <a:defRPr sz="2400" b="1" i="0" u="sng" strike="noStrike" kern="1200" spc="0" baseline="0">
              <a:solidFill>
                <a:schemeClr val="tx1"/>
              </a:solidFill>
              <a:latin typeface="+mn-lt"/>
              <a:ea typeface="+mn-ea"/>
              <a:cs typeface="+mn-cs"/>
            </a:defRPr>
          </a:pPr>
          <a:endParaRPr lang="ja-JP"/>
        </a:p>
      </c:txPr>
    </c:title>
    <c:autoTitleDeleted val="0"/>
    <c:plotArea>
      <c:layout/>
      <c:pieChart>
        <c:varyColors val="1"/>
        <c:ser>
          <c:idx val="0"/>
          <c:order val="0"/>
          <c:tx>
            <c:strRef>
              <c:f>Sheet1!$B$1</c:f>
              <c:strCache>
                <c:ptCount val="1"/>
                <c:pt idx="0">
                  <c:v>売上高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222-4DB2-A3F8-8CD0E530A2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9F-4B53-9D00-7973F17D41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3222-4DB2-A3F8-8CD0E530A2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222-4DB2-A3F8-8CD0E530A2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3222-4DB2-A3F8-8CD0E530A2C5}"/>
              </c:ext>
            </c:extLst>
          </c:dPt>
          <c:cat>
            <c:strRef>
              <c:f>Sheet1!$A$2:$A$6</c:f>
              <c:strCache>
                <c:ptCount val="5"/>
                <c:pt idx="0">
                  <c:v>金銭管理</c:v>
                </c:pt>
                <c:pt idx="1">
                  <c:v>異物混入・備品破損・誤提供</c:v>
                </c:pt>
                <c:pt idx="2">
                  <c:v>お客様トラブル</c:v>
                </c:pt>
                <c:pt idx="3">
                  <c:v>労務規定違反</c:v>
                </c:pt>
                <c:pt idx="4">
                  <c:v>顛末書累計</c:v>
                </c:pt>
              </c:strCache>
            </c:strRef>
          </c:cat>
          <c:val>
            <c:numRef>
              <c:f>Sheet1!$B$2:$B$6</c:f>
              <c:numCache>
                <c:formatCode>General</c:formatCode>
                <c:ptCount val="5"/>
                <c:pt idx="0">
                  <c:v>5</c:v>
                </c:pt>
                <c:pt idx="1">
                  <c:v>3</c:v>
                </c:pt>
                <c:pt idx="2">
                  <c:v>3</c:v>
                </c:pt>
                <c:pt idx="3">
                  <c:v>3</c:v>
                </c:pt>
                <c:pt idx="4">
                  <c:v>3</c:v>
                </c:pt>
              </c:numCache>
            </c:numRef>
          </c:val>
          <c:extLst>
            <c:ext xmlns:c16="http://schemas.microsoft.com/office/drawing/2014/chart" uri="{C3380CC4-5D6E-409C-BE32-E72D297353CC}">
              <c16:uniqueId val="{00000000-3222-4DB2-A3F8-8CD0E530A2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0DAB7-C251-4682-B330-2070536BA295}" type="datetimeFigureOut">
              <a:rPr kumimoji="1" lang="ja-JP" altLang="en-US" smtClean="0"/>
              <a:t>2023/5/24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07F2A-185B-43D1-BF16-6AC0EE2BAA60}" type="slidenum">
              <a:rPr kumimoji="1" lang="ja-JP" altLang="en-US" smtClean="0"/>
              <a:t>‹#›</a:t>
            </a:fld>
            <a:endParaRPr kumimoji="1" lang="ja-JP" altLang="en-US"/>
          </a:p>
        </p:txBody>
      </p:sp>
    </p:spTree>
    <p:extLst>
      <p:ext uri="{BB962C8B-B14F-4D97-AF65-F5344CB8AC3E}">
        <p14:creationId xmlns:p14="http://schemas.microsoft.com/office/powerpoint/2010/main" val="32700617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5</a:t>
            </a:fld>
            <a:endParaRPr kumimoji="1" lang="ja-JP" altLang="en-US"/>
          </a:p>
        </p:txBody>
      </p:sp>
    </p:spTree>
    <p:extLst>
      <p:ext uri="{BB962C8B-B14F-4D97-AF65-F5344CB8AC3E}">
        <p14:creationId xmlns:p14="http://schemas.microsoft.com/office/powerpoint/2010/main" val="286835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17</a:t>
            </a:fld>
            <a:endParaRPr kumimoji="1" lang="ja-JP" altLang="en-US"/>
          </a:p>
        </p:txBody>
      </p:sp>
    </p:spTree>
    <p:extLst>
      <p:ext uri="{BB962C8B-B14F-4D97-AF65-F5344CB8AC3E}">
        <p14:creationId xmlns:p14="http://schemas.microsoft.com/office/powerpoint/2010/main" val="132993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18</a:t>
            </a:fld>
            <a:endParaRPr kumimoji="1" lang="ja-JP" altLang="en-US"/>
          </a:p>
        </p:txBody>
      </p:sp>
    </p:spTree>
    <p:extLst>
      <p:ext uri="{BB962C8B-B14F-4D97-AF65-F5344CB8AC3E}">
        <p14:creationId xmlns:p14="http://schemas.microsoft.com/office/powerpoint/2010/main" val="397890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みなさんお疲れ様です！</a:t>
            </a:r>
            <a:endParaRPr kumimoji="1" lang="en-US" altLang="ja-JP" dirty="0"/>
          </a:p>
          <a:p>
            <a:r>
              <a:rPr kumimoji="1" lang="ja-JP" altLang="en-US"/>
              <a:t>営業部からはトラブル対応についてお話しをしていきます。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20</a:t>
            </a:fld>
            <a:endParaRPr kumimoji="1" lang="ja-JP" altLang="en-US"/>
          </a:p>
        </p:txBody>
      </p:sp>
    </p:spTree>
    <p:extLst>
      <p:ext uri="{BB962C8B-B14F-4D97-AF65-F5344CB8AC3E}">
        <p14:creationId xmlns:p14="http://schemas.microsoft.com/office/powerpoint/2010/main" val="205088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D94C66C-DC75-4D95-BA1E-FD6F761AC0B5}" type="slidenum">
              <a:rPr kumimoji="1" lang="ja-JP" altLang="en-US" smtClean="0"/>
              <a:t>25</a:t>
            </a:fld>
            <a:endParaRPr kumimoji="1" lang="ja-JP" altLang="en-US"/>
          </a:p>
        </p:txBody>
      </p:sp>
    </p:spTree>
    <p:extLst>
      <p:ext uri="{BB962C8B-B14F-4D97-AF65-F5344CB8AC3E}">
        <p14:creationId xmlns:p14="http://schemas.microsoft.com/office/powerpoint/2010/main" val="55124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D94C66C-DC75-4D95-BA1E-FD6F761AC0B5}" type="slidenum">
              <a:rPr kumimoji="1" lang="ja-JP" altLang="en-US" smtClean="0"/>
              <a:t>26</a:t>
            </a:fld>
            <a:endParaRPr kumimoji="1" lang="ja-JP" altLang="en-US"/>
          </a:p>
        </p:txBody>
      </p:sp>
    </p:spTree>
    <p:extLst>
      <p:ext uri="{BB962C8B-B14F-4D97-AF65-F5344CB8AC3E}">
        <p14:creationId xmlns:p14="http://schemas.microsoft.com/office/powerpoint/2010/main" val="3022973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D94C66C-DC75-4D95-BA1E-FD6F761AC0B5}" type="slidenum">
              <a:rPr kumimoji="1" lang="ja-JP" altLang="en-US" smtClean="0"/>
              <a:t>27</a:t>
            </a:fld>
            <a:endParaRPr kumimoji="1" lang="ja-JP" altLang="en-US"/>
          </a:p>
        </p:txBody>
      </p:sp>
    </p:spTree>
    <p:extLst>
      <p:ext uri="{BB962C8B-B14F-4D97-AF65-F5344CB8AC3E}">
        <p14:creationId xmlns:p14="http://schemas.microsoft.com/office/powerpoint/2010/main" val="1253611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33</a:t>
            </a:fld>
            <a:endParaRPr kumimoji="1" lang="ja-JP" altLang="en-US"/>
          </a:p>
        </p:txBody>
      </p:sp>
    </p:spTree>
    <p:extLst>
      <p:ext uri="{BB962C8B-B14F-4D97-AF65-F5344CB8AC3E}">
        <p14:creationId xmlns:p14="http://schemas.microsoft.com/office/powerpoint/2010/main" val="986462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D94C66C-DC75-4D95-BA1E-FD6F761AC0B5}" type="slidenum">
              <a:rPr kumimoji="1" lang="ja-JP" altLang="en-US" smtClean="0"/>
              <a:t>39</a:t>
            </a:fld>
            <a:endParaRPr kumimoji="1" lang="ja-JP" altLang="en-US"/>
          </a:p>
        </p:txBody>
      </p:sp>
    </p:spTree>
    <p:extLst>
      <p:ext uri="{BB962C8B-B14F-4D97-AF65-F5344CB8AC3E}">
        <p14:creationId xmlns:p14="http://schemas.microsoft.com/office/powerpoint/2010/main" val="1921698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みなさんお疲れ様です！</a:t>
            </a:r>
            <a:endParaRPr kumimoji="1" lang="en-US" altLang="ja-JP" dirty="0"/>
          </a:p>
          <a:p>
            <a:r>
              <a:rPr kumimoji="1" lang="ja-JP" altLang="en-US"/>
              <a:t>営業部からはトラブル対応についてお話しをしていきます。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41</a:t>
            </a:fld>
            <a:endParaRPr kumimoji="1" lang="ja-JP" altLang="en-US"/>
          </a:p>
        </p:txBody>
      </p:sp>
    </p:spTree>
    <p:extLst>
      <p:ext uri="{BB962C8B-B14F-4D97-AF65-F5344CB8AC3E}">
        <p14:creationId xmlns:p14="http://schemas.microsoft.com/office/powerpoint/2010/main" val="3866289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8285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このように、危機管理室は起こった事案に対して懲罰を決めることが目的ではなく、会社に起こりうる危機管理に対して、未然に防ぐ対応や対策を検討しています。</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9</a:t>
            </a:fld>
            <a:endParaRPr kumimoji="1" lang="ja-JP" altLang="en-US"/>
          </a:p>
        </p:txBody>
      </p:sp>
    </p:spTree>
    <p:extLst>
      <p:ext uri="{BB962C8B-B14F-4D97-AF65-F5344CB8AC3E}">
        <p14:creationId xmlns:p14="http://schemas.microsoft.com/office/powerpoint/2010/main" val="138318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＜終＞</a:t>
            </a:r>
            <a:endParaRPr kumimoji="1" lang="en-US" altLang="ja-JP" dirty="0"/>
          </a:p>
          <a:p>
            <a:r>
              <a:rPr kumimoji="1" lang="ja-JP" altLang="en-US" dirty="0"/>
              <a:t>また、売上入金に関してもお願い事項があります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9126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3883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2418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03480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08148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2875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みなさんお疲れ様です！</a:t>
            </a:r>
            <a:endParaRPr kumimoji="1" lang="en-US" altLang="ja-JP" dirty="0"/>
          </a:p>
          <a:p>
            <a:r>
              <a:rPr kumimoji="1" lang="ja-JP" altLang="en-US"/>
              <a:t>営業部からはトラブル対応についてお話しをしていきます。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53</a:t>
            </a:fld>
            <a:endParaRPr kumimoji="1" lang="ja-JP" altLang="en-US"/>
          </a:p>
        </p:txBody>
      </p:sp>
    </p:spTree>
    <p:extLst>
      <p:ext uri="{BB962C8B-B14F-4D97-AF65-F5344CB8AC3E}">
        <p14:creationId xmlns:p14="http://schemas.microsoft.com/office/powerpoint/2010/main" val="3672656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内容としては危機管理ガイドランについてのお話をしていきます。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54</a:t>
            </a:fld>
            <a:endParaRPr kumimoji="1" lang="ja-JP" altLang="en-US"/>
          </a:p>
        </p:txBody>
      </p:sp>
    </p:spTree>
    <p:extLst>
      <p:ext uri="{BB962C8B-B14F-4D97-AF65-F5344CB8AC3E}">
        <p14:creationId xmlns:p14="http://schemas.microsoft.com/office/powerpoint/2010/main" val="1068633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危機管理ガイドラインには、地震や台風などの天災や、火災や</a:t>
            </a:r>
            <a:r>
              <a:rPr kumimoji="1" lang="en-US" altLang="ja-JP" dirty="0"/>
              <a:t>WEB</a:t>
            </a:r>
            <a:r>
              <a:rPr kumimoji="1" lang="ja-JP" altLang="en-US"/>
              <a:t>リスクなどの人災、</a:t>
            </a:r>
            <a:endParaRPr kumimoji="1" lang="en-US" altLang="ja-JP" dirty="0"/>
          </a:p>
          <a:p>
            <a:r>
              <a:rPr kumimoji="1" lang="ja-JP" altLang="en-US"/>
              <a:t>あとは、一番多くあって実際に店舗の責任者の皆さんにも一番関係してくるであろう、会計ミスや予約ミス、ぶっかけ現場トラブル。</a:t>
            </a:r>
            <a:endParaRPr kumimoji="1" lang="en-US" altLang="ja-JP" dirty="0"/>
          </a:p>
          <a:p>
            <a:r>
              <a:rPr kumimoji="1" lang="ja-JP" altLang="en-US"/>
              <a:t>この</a:t>
            </a:r>
            <a:r>
              <a:rPr kumimoji="1" lang="en-US" altLang="ja-JP" dirty="0"/>
              <a:t>3</a:t>
            </a:r>
            <a:r>
              <a:rPr kumimoji="1" lang="ja-JP" altLang="en-US"/>
              <a:t>点が営業部の管轄になります。</a:t>
            </a:r>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55</a:t>
            </a:fld>
            <a:endParaRPr kumimoji="1" lang="ja-JP" altLang="en-US"/>
          </a:p>
        </p:txBody>
      </p:sp>
    </p:spTree>
    <p:extLst>
      <p:ext uri="{BB962C8B-B14F-4D97-AF65-F5344CB8AC3E}">
        <p14:creationId xmlns:p14="http://schemas.microsoft.com/office/powerpoint/2010/main" val="1851586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ではこの危機管理ガイドラインがどこで見れるかというと、</a:t>
            </a:r>
            <a:endParaRPr kumimoji="1" lang="en-US" altLang="ja-JP" dirty="0"/>
          </a:p>
          <a:p>
            <a:r>
              <a:rPr kumimoji="1" lang="ja-JP" altLang="en-US"/>
              <a:t>みなさんも持っていると思いますが、</a:t>
            </a:r>
            <a:endParaRPr kumimoji="1" lang="en-US" altLang="ja-JP" dirty="0"/>
          </a:p>
          <a:p>
            <a:r>
              <a:rPr kumimoji="1" lang="en-US" altLang="ja-JP" dirty="0"/>
              <a:t>KWG</a:t>
            </a:r>
            <a:r>
              <a:rPr kumimoji="1" lang="ja-JP" altLang="en-US"/>
              <a:t>の社内</a:t>
            </a:r>
            <a:r>
              <a:rPr kumimoji="1" lang="en-US" altLang="ja-JP" dirty="0"/>
              <a:t>HP</a:t>
            </a:r>
            <a:r>
              <a:rPr kumimoji="1" lang="ja-JP" altLang="en-US"/>
              <a:t>の中にあるコンテンツの一つに入っています。</a:t>
            </a:r>
            <a:endParaRPr kumimoji="1" lang="en-US" altLang="ja-JP" dirty="0"/>
          </a:p>
          <a:p>
            <a:r>
              <a:rPr kumimoji="1" lang="ja-JP" altLang="en-US"/>
              <a:t>アプリだったものが</a:t>
            </a:r>
            <a:r>
              <a:rPr kumimoji="1" lang="en-US" altLang="ja-JP" dirty="0"/>
              <a:t>HP</a:t>
            </a:r>
            <a:r>
              <a:rPr kumimoji="1" lang="ja-JP" altLang="en-US"/>
              <a:t>という形に移行したので、手元にすぐないという方もいるかもしれませんが、</a:t>
            </a:r>
            <a:endParaRPr kumimoji="1" lang="en-US" altLang="ja-JP" dirty="0"/>
          </a:p>
          <a:p>
            <a:r>
              <a:rPr kumimoji="1" lang="ja-JP" altLang="en-US"/>
              <a:t>最後に</a:t>
            </a:r>
            <a:r>
              <a:rPr kumimoji="1" lang="en-US" altLang="ja-JP" dirty="0"/>
              <a:t>QR</a:t>
            </a:r>
            <a:r>
              <a:rPr kumimoji="1" lang="ja-JP" altLang="en-US"/>
              <a:t>コードもだすので、そこですぐ開ける様に設定してもらえればと思います。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56</a:t>
            </a:fld>
            <a:endParaRPr kumimoji="1" lang="ja-JP" altLang="en-US"/>
          </a:p>
        </p:txBody>
      </p:sp>
    </p:spTree>
    <p:extLst>
      <p:ext uri="{BB962C8B-B14F-4D97-AF65-F5344CB8AC3E}">
        <p14:creationId xmlns:p14="http://schemas.microsoft.com/office/powerpoint/2010/main" val="379295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みなさんお疲れ様です！</a:t>
            </a:r>
            <a:endParaRPr kumimoji="1" lang="en-US" altLang="ja-JP" dirty="0"/>
          </a:p>
          <a:p>
            <a:r>
              <a:rPr kumimoji="1" lang="ja-JP" altLang="en-US"/>
              <a:t>営業部からはトラブル対応についてお話しをしていきます。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10</a:t>
            </a:fld>
            <a:endParaRPr kumimoji="1" lang="ja-JP" altLang="en-US"/>
          </a:p>
        </p:txBody>
      </p:sp>
    </p:spTree>
    <p:extLst>
      <p:ext uri="{BB962C8B-B14F-4D97-AF65-F5344CB8AC3E}">
        <p14:creationId xmlns:p14="http://schemas.microsoft.com/office/powerpoint/2010/main" val="3769743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では、実際に危機管理ガイドラインというものがどういうものなのかということを説明していきます。</a:t>
            </a:r>
            <a:endParaRPr kumimoji="1" lang="en-US" altLang="ja-JP" dirty="0"/>
          </a:p>
          <a:p>
            <a:r>
              <a:rPr kumimoji="1" lang="ja-JP" altLang="en-US"/>
              <a:t>危機管理ガイドラインはなにかトラブルが起きてしまった際の対応手順が記載されているものになります。</a:t>
            </a:r>
            <a:endParaRPr kumimoji="1" lang="en-US" altLang="ja-JP" dirty="0"/>
          </a:p>
          <a:p>
            <a:r>
              <a:rPr kumimoji="1" lang="ja-JP" altLang="en-US"/>
              <a:t>過去に</a:t>
            </a:r>
            <a:r>
              <a:rPr kumimoji="1" lang="en-US" altLang="ja-JP" dirty="0"/>
              <a:t>KWG</a:t>
            </a:r>
            <a:r>
              <a:rPr kumimoji="1" lang="ja-JP" altLang="en-US"/>
              <a:t>で起きてしまった事例をもとに作成したガイドラインになっているので、</a:t>
            </a:r>
            <a:endParaRPr kumimoji="1" lang="en-US" altLang="ja-JP" dirty="0"/>
          </a:p>
          <a:p>
            <a:r>
              <a:rPr kumimoji="1" lang="ja-JP" altLang="en-US"/>
              <a:t>現状としては、最新のトラブルに対してリアルかつ模範的に行動できる内容のものになっています。</a:t>
            </a:r>
            <a:endParaRPr kumimoji="1" lang="en-US" altLang="ja-JP" dirty="0"/>
          </a:p>
          <a:p>
            <a:r>
              <a:rPr kumimoji="1" lang="ja-JP" altLang="en-US"/>
              <a:t>実際に本厚木店で食中毒疑惑があった時にこのガイドラインを見ながら料理長が冷静に対応できたということこともありました。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57</a:t>
            </a:fld>
            <a:endParaRPr kumimoji="1" lang="ja-JP" altLang="en-US"/>
          </a:p>
        </p:txBody>
      </p:sp>
    </p:spTree>
    <p:extLst>
      <p:ext uri="{BB962C8B-B14F-4D97-AF65-F5344CB8AC3E}">
        <p14:creationId xmlns:p14="http://schemas.microsoft.com/office/powerpoint/2010/main" val="591244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では、実際に中身を見ていきます。</a:t>
            </a:r>
            <a:endParaRPr kumimoji="1" lang="en-US" altLang="ja-JP" dirty="0"/>
          </a:p>
          <a:p>
            <a:r>
              <a:rPr kumimoji="1" lang="ja-JP" altLang="en-US"/>
              <a:t>前回台風について行ったので、今回は地震についての内容を説明していきます。</a:t>
            </a:r>
            <a:endParaRPr kumimoji="1" lang="en-US" altLang="ja-JP" dirty="0"/>
          </a:p>
          <a:p>
            <a:r>
              <a:rPr kumimoji="1" lang="ja-JP" altLang="en-US"/>
              <a:t>震度</a:t>
            </a:r>
            <a:r>
              <a:rPr kumimoji="1" lang="en-US" altLang="ja-JP" dirty="0"/>
              <a:t>5</a:t>
            </a:r>
            <a:r>
              <a:rPr kumimoji="1" lang="ja-JP" altLang="en-US"/>
              <a:t>以上の地震が起きた場合は現場では避難訓練通りの行動し、</a:t>
            </a:r>
            <a:endParaRPr kumimoji="1" lang="en-US" altLang="ja-JP" dirty="0"/>
          </a:p>
          <a:p>
            <a:r>
              <a:rPr kumimoji="1" lang="ja-JP" altLang="en-US"/>
              <a:t>幹部は対策本部を立ち上げ、当日や翌日以降の動き、</a:t>
            </a:r>
            <a:endParaRPr kumimoji="1" lang="en-US" altLang="ja-JP" dirty="0"/>
          </a:p>
          <a:p>
            <a:r>
              <a:rPr kumimoji="1" lang="ja-JP" altLang="en-US"/>
              <a:t>甚大な被害がでてしまった場合は中長期に至るまでの対策について話し合います。</a:t>
            </a:r>
            <a:endParaRPr kumimoji="1" lang="en-US" altLang="ja-JP" dirty="0"/>
          </a:p>
          <a:p>
            <a:r>
              <a:rPr kumimoji="1" lang="ja-JP" altLang="en-US"/>
              <a:t>ここには店舗別の避難所なども見れる様になっているので、</a:t>
            </a:r>
            <a:endParaRPr kumimoji="1" lang="en-US" altLang="ja-JP" dirty="0"/>
          </a:p>
          <a:p>
            <a:r>
              <a:rPr kumimoji="1" lang="ja-JP" altLang="en-US"/>
              <a:t>ここのページを活用してもらえればと思います。</a:t>
            </a:r>
            <a:endParaRPr kumimoji="1" lang="en-US" altLang="ja-JP" dirty="0"/>
          </a:p>
          <a:p>
            <a:r>
              <a:rPr kumimoji="1" lang="ja-JP" altLang="en-US"/>
              <a:t>例えば</a:t>
            </a:r>
            <a:r>
              <a:rPr kumimoji="1" lang="en-US" altLang="ja-JP" dirty="0"/>
              <a:t>CK</a:t>
            </a:r>
            <a:r>
              <a:rPr kumimoji="1" lang="ja-JP" altLang="en-US"/>
              <a:t>の避難場所はこのように表示されます。</a:t>
            </a:r>
            <a:endParaRPr kumimoji="1" lang="en-US" altLang="ja-JP" dirty="0"/>
          </a:p>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58</a:t>
            </a:fld>
            <a:endParaRPr kumimoji="1" lang="ja-JP" altLang="en-US"/>
          </a:p>
        </p:txBody>
      </p:sp>
    </p:spTree>
    <p:extLst>
      <p:ext uri="{BB962C8B-B14F-4D97-AF65-F5344CB8AC3E}">
        <p14:creationId xmlns:p14="http://schemas.microsoft.com/office/powerpoint/2010/main" val="23791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次に現場トラブルでよく起きてしまいがちなぶっかけに対して見ていきます。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59</a:t>
            </a:fld>
            <a:endParaRPr kumimoji="1" lang="ja-JP" altLang="en-US"/>
          </a:p>
        </p:txBody>
      </p:sp>
    </p:spTree>
    <p:extLst>
      <p:ext uri="{BB962C8B-B14F-4D97-AF65-F5344CB8AC3E}">
        <p14:creationId xmlns:p14="http://schemas.microsoft.com/office/powerpoint/2010/main" val="1832740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まず、例として、こちらの不手際でお客様に商品をかけてしまった場合には、</a:t>
            </a:r>
            <a:endParaRPr kumimoji="1" lang="en-US" altLang="ja-JP" dirty="0"/>
          </a:p>
          <a:p>
            <a:r>
              <a:rPr kumimoji="1" lang="ja-JP" altLang="en-US"/>
              <a:t>現場クルーはすぐに謝罪をし、即座に布巾などでお客様の対応をし、直ちに店舗責任者に報告をお願いします。</a:t>
            </a:r>
            <a:endParaRPr kumimoji="1" lang="en-US" altLang="ja-JP" dirty="0"/>
          </a:p>
          <a:p>
            <a:endParaRPr kumimoji="1" lang="en-US" altLang="ja-JP" dirty="0"/>
          </a:p>
          <a:p>
            <a:r>
              <a:rPr kumimoji="1" lang="ja-JP" altLang="en-US"/>
              <a:t>その後店舗責任者のメンバーは、</a:t>
            </a:r>
            <a:endParaRPr kumimoji="1" lang="en-US" altLang="ja-JP" dirty="0"/>
          </a:p>
          <a:p>
            <a:r>
              <a:rPr kumimoji="1" lang="ja-JP" altLang="en-US"/>
              <a:t>お客様の衣服や持ち物の確認をし、こちらの不手際の場合は丁寧に謝罪をし、</a:t>
            </a:r>
            <a:endParaRPr kumimoji="1" lang="en-US" altLang="ja-JP" dirty="0"/>
          </a:p>
          <a:p>
            <a:r>
              <a:rPr kumimoji="1" lang="ja-JP" altLang="en-US"/>
              <a:t>お客様のご意向に共感する姿勢で話を聞く様にしてください。</a:t>
            </a:r>
            <a:endParaRPr kumimoji="1" lang="en-US" altLang="ja-JP" dirty="0"/>
          </a:p>
          <a:p>
            <a:r>
              <a:rPr kumimoji="1" lang="ja-JP" altLang="en-US"/>
              <a:t>その後、汚れが落ちなさそう場合などは、クリーニングの提案をし、</a:t>
            </a:r>
            <a:endParaRPr kumimoji="1" lang="en-US" altLang="ja-JP" dirty="0"/>
          </a:p>
          <a:p>
            <a:r>
              <a:rPr kumimoji="1" lang="ja-JP" altLang="en-US"/>
              <a:t>名前や住所、電話番号などのお客様情報の確認をするようにしてください。</a:t>
            </a:r>
            <a:endParaRPr kumimoji="1" lang="en-US" altLang="ja-JP" dirty="0"/>
          </a:p>
          <a:p>
            <a:endParaRPr kumimoji="1" lang="en-US" altLang="ja-JP" dirty="0"/>
          </a:p>
          <a:p>
            <a:r>
              <a:rPr kumimoji="1" lang="ja-JP" altLang="en-US"/>
              <a:t>次にお客さまが大変お怒りになっているケースやぶっかけてしまったものが、</a:t>
            </a:r>
            <a:endParaRPr kumimoji="1" lang="en-US" altLang="ja-JP" dirty="0"/>
          </a:p>
          <a:p>
            <a:r>
              <a:rPr kumimoji="1" lang="ja-JP" altLang="en-US"/>
              <a:t>高額だった場合のケースです。</a:t>
            </a:r>
            <a:endParaRPr kumimoji="1" lang="en-US" altLang="ja-JP" dirty="0"/>
          </a:p>
          <a:p>
            <a:r>
              <a:rPr kumimoji="1" lang="ja-JP" altLang="en-US"/>
              <a:t>基本的にはクリーニングの提案までは同じ流れではありますが、</a:t>
            </a:r>
            <a:endParaRPr kumimoji="1" lang="en-US" altLang="ja-JP" dirty="0"/>
          </a:p>
          <a:p>
            <a:r>
              <a:rPr kumimoji="1" lang="ja-JP" altLang="en-US"/>
              <a:t>高額な商品だった場合などは</a:t>
            </a:r>
            <a:endParaRPr kumimoji="1" lang="en-US" altLang="ja-JP" dirty="0"/>
          </a:p>
          <a:p>
            <a:r>
              <a:rPr kumimoji="1" lang="ja-JP" altLang="en-US"/>
              <a:t>自分では判断できないため、上司に報告すると伝え、すぐに</a:t>
            </a:r>
            <a:r>
              <a:rPr kumimoji="1" lang="en-US" altLang="ja-JP" dirty="0"/>
              <a:t>GM</a:t>
            </a:r>
            <a:r>
              <a:rPr kumimoji="1" lang="ja-JP" altLang="en-US"/>
              <a:t>に判断を仰ぐ様にしてください。</a:t>
            </a:r>
            <a:endParaRPr kumimoji="1" lang="en-US" altLang="ja-JP" dirty="0"/>
          </a:p>
          <a:p>
            <a:endParaRPr kumimoji="1" lang="en-US" altLang="ja-JP" dirty="0"/>
          </a:p>
          <a:p>
            <a:r>
              <a:rPr kumimoji="1" lang="en-US" altLang="ja-JP" dirty="0"/>
              <a:t>GM</a:t>
            </a:r>
            <a:r>
              <a:rPr kumimoji="1" lang="ja-JP" altLang="en-US"/>
              <a:t>がとる対応は書いてある通りです。</a:t>
            </a:r>
            <a:endParaRPr kumimoji="1" lang="en-US" altLang="ja-JP" dirty="0"/>
          </a:p>
          <a:p>
            <a:endParaRPr kumimoji="1" lang="en-US" altLang="ja-JP" dirty="0"/>
          </a:p>
          <a:p>
            <a:r>
              <a:rPr kumimoji="1" lang="ja-JP" altLang="en-US"/>
              <a:t>私も経験がありますが、このような不測の事態が起きてしまった場合は、</a:t>
            </a:r>
            <a:endParaRPr kumimoji="1" lang="en-US" altLang="ja-JP" dirty="0"/>
          </a:p>
          <a:p>
            <a:r>
              <a:rPr kumimoji="1" lang="ja-JP" altLang="en-US"/>
              <a:t>頭が真っ白になってしまい、どう行動すればいいかわからなくなってしまうケースもありますので、</a:t>
            </a:r>
            <a:endParaRPr kumimoji="1" lang="en-US" altLang="ja-JP" dirty="0"/>
          </a:p>
          <a:p>
            <a:r>
              <a:rPr kumimoji="1" lang="ja-JP" altLang="en-US"/>
              <a:t>その時にこちらの危機管理ガイドラインを見て、トラブル対応に役立ててください。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60</a:t>
            </a:fld>
            <a:endParaRPr kumimoji="1" lang="ja-JP" altLang="en-US"/>
          </a:p>
        </p:txBody>
      </p:sp>
    </p:spTree>
    <p:extLst>
      <p:ext uri="{BB962C8B-B14F-4D97-AF65-F5344CB8AC3E}">
        <p14:creationId xmlns:p14="http://schemas.microsoft.com/office/powerpoint/2010/main" val="2413882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また直営ではこのように緊急連絡先が設けられています。</a:t>
            </a:r>
            <a:endParaRPr kumimoji="1" lang="en-US" altLang="ja-JP" dirty="0"/>
          </a:p>
          <a:p>
            <a:r>
              <a:rPr kumimoji="1" lang="ja-JP" altLang="en-US"/>
              <a:t>ただ、書いてあるメンバーが誰とも連絡が繋がらなかった場合などは、</a:t>
            </a:r>
            <a:endParaRPr kumimoji="1" lang="en-US" altLang="ja-JP" dirty="0"/>
          </a:p>
          <a:p>
            <a:r>
              <a:rPr kumimoji="1" lang="en-US" altLang="ja-JP" dirty="0"/>
              <a:t>KWG</a:t>
            </a:r>
            <a:r>
              <a:rPr kumimoji="1" lang="ja-JP" altLang="en-US"/>
              <a:t>社員</a:t>
            </a:r>
            <a:r>
              <a:rPr kumimoji="1" lang="en-US" altLang="ja-JP" dirty="0"/>
              <a:t>LINE</a:t>
            </a:r>
            <a:r>
              <a:rPr kumimoji="1" lang="ja-JP" altLang="en-US"/>
              <a:t>に質問、相談、緊急的なヘルプの呼びかけをお願いします。</a:t>
            </a:r>
            <a:endParaRPr kumimoji="1" lang="en-US" altLang="ja-JP" dirty="0"/>
          </a:p>
          <a:p>
            <a:r>
              <a:rPr kumimoji="1" lang="ja-JP" altLang="en-US"/>
              <a:t>社長、副社長も含めて誰かしらから即座に対応の仕方などのアドバイスができるようにするためです。</a:t>
            </a:r>
            <a:endParaRPr kumimoji="1" lang="en-US" altLang="ja-JP" dirty="0"/>
          </a:p>
          <a:p>
            <a:endParaRPr kumimoji="1" lang="en-US" altLang="ja-JP" dirty="0"/>
          </a:p>
          <a:p>
            <a:r>
              <a:rPr kumimoji="1" lang="ja-JP" altLang="en-US"/>
              <a:t>担当外のメンバーからの呼びかけであっても、ここは皆さんにも対応策のアドバイスなどをお願いします。</a:t>
            </a:r>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61</a:t>
            </a:fld>
            <a:endParaRPr kumimoji="1" lang="ja-JP" altLang="en-US"/>
          </a:p>
        </p:txBody>
      </p:sp>
    </p:spTree>
    <p:extLst>
      <p:ext uri="{BB962C8B-B14F-4D97-AF65-F5344CB8AC3E}">
        <p14:creationId xmlns:p14="http://schemas.microsoft.com/office/powerpoint/2010/main" val="215291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顛末書や持っていない方はこちら今のうちに、ダウンロードをお願いします。</a:t>
            </a:r>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62</a:t>
            </a:fld>
            <a:endParaRPr kumimoji="1" lang="ja-JP" altLang="en-US"/>
          </a:p>
        </p:txBody>
      </p:sp>
    </p:spTree>
    <p:extLst>
      <p:ext uri="{BB962C8B-B14F-4D97-AF65-F5344CB8AC3E}">
        <p14:creationId xmlns:p14="http://schemas.microsoft.com/office/powerpoint/2010/main" val="220609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そして、なにか起きた時にすぐに確認ができる様に店舗パソコンのディスクトップなどにショートカットを貼っておくことや、</a:t>
            </a:r>
            <a:endParaRPr kumimoji="1" lang="en-US" altLang="ja-JP" dirty="0"/>
          </a:p>
          <a:p>
            <a:r>
              <a:rPr kumimoji="1" lang="ja-JP" altLang="en-US"/>
              <a:t>個人の携帯電話でもすぐに見れる状態にしておいてください。</a:t>
            </a:r>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63</a:t>
            </a:fld>
            <a:endParaRPr kumimoji="1" lang="ja-JP" altLang="en-US"/>
          </a:p>
        </p:txBody>
      </p:sp>
    </p:spTree>
    <p:extLst>
      <p:ext uri="{BB962C8B-B14F-4D97-AF65-F5344CB8AC3E}">
        <p14:creationId xmlns:p14="http://schemas.microsoft.com/office/powerpoint/2010/main" val="3696341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65</a:t>
            </a:fld>
            <a:endParaRPr kumimoji="1" lang="ja-JP" altLang="en-US"/>
          </a:p>
        </p:txBody>
      </p:sp>
    </p:spTree>
    <p:extLst>
      <p:ext uri="{BB962C8B-B14F-4D97-AF65-F5344CB8AC3E}">
        <p14:creationId xmlns:p14="http://schemas.microsoft.com/office/powerpoint/2010/main" val="3177487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66</a:t>
            </a:fld>
            <a:endParaRPr kumimoji="1" lang="ja-JP" altLang="en-US"/>
          </a:p>
        </p:txBody>
      </p:sp>
    </p:spTree>
    <p:extLst>
      <p:ext uri="{BB962C8B-B14F-4D97-AF65-F5344CB8AC3E}">
        <p14:creationId xmlns:p14="http://schemas.microsoft.com/office/powerpoint/2010/main" val="3314589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67</a:t>
            </a:fld>
            <a:endParaRPr kumimoji="1" lang="ja-JP" altLang="en-US"/>
          </a:p>
        </p:txBody>
      </p:sp>
    </p:spTree>
    <p:extLst>
      <p:ext uri="{BB962C8B-B14F-4D97-AF65-F5344CB8AC3E}">
        <p14:creationId xmlns:p14="http://schemas.microsoft.com/office/powerpoint/2010/main" val="311013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危機管理室全体で撲滅したい強化</a:t>
            </a:r>
            <a:r>
              <a:rPr kumimoji="1" lang="en-US" altLang="ja-JP" dirty="0"/>
              <a:t>point</a:t>
            </a:r>
            <a:r>
              <a:rPr kumimoji="1" lang="ja-JP" altLang="en-US" dirty="0"/>
              <a:t>ですので改めて共有させてもらいます。</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11</a:t>
            </a:fld>
            <a:endParaRPr kumimoji="1" lang="ja-JP" altLang="en-US"/>
          </a:p>
        </p:txBody>
      </p:sp>
    </p:spTree>
    <p:extLst>
      <p:ext uri="{BB962C8B-B14F-4D97-AF65-F5344CB8AC3E}">
        <p14:creationId xmlns:p14="http://schemas.microsoft.com/office/powerpoint/2010/main" val="1246985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内容としては危機管理ガイドランについてのお話をしていきます。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fld id="{91E35517-5473-498A-A079-62AFF0F7CACF}" type="slidenum">
              <a:rPr kumimoji="1" lang="ja-JP" altLang="en-US" smtClean="0"/>
              <a:t>68</a:t>
            </a:fld>
            <a:endParaRPr kumimoji="1" lang="ja-JP" altLang="en-US"/>
          </a:p>
        </p:txBody>
      </p:sp>
    </p:spTree>
    <p:extLst>
      <p:ext uri="{BB962C8B-B14F-4D97-AF65-F5344CB8AC3E}">
        <p14:creationId xmlns:p14="http://schemas.microsoft.com/office/powerpoint/2010/main" val="337018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①では店舗間で漏れることなくルールなどを共有し最低限の課題であることを浸透させてもらいました。</a:t>
            </a:r>
            <a:endParaRPr kumimoji="1" lang="en-US" altLang="ja-JP" dirty="0"/>
          </a:p>
          <a:p>
            <a:r>
              <a:rPr kumimoji="1" lang="ja-JP" altLang="en-US" dirty="0"/>
              <a:t>❷では仕組みを強化し、実施状況までをチェック。毎月危機管理室では運用状況の確認をしています。</a:t>
            </a:r>
            <a:endParaRPr kumimoji="1" lang="en-US" altLang="ja-JP" dirty="0"/>
          </a:p>
          <a:p>
            <a:r>
              <a:rPr kumimoji="1" lang="ja-JP" altLang="en-US" dirty="0"/>
              <a:t>❸❹で万一発生してしまった時の再発防止は勿論ですが、しかるべきところへ当事者が報告に来ることで危機感を上げてもらっています。</a:t>
            </a:r>
            <a:endParaRPr kumimoji="1" lang="en-US" altLang="ja-JP" dirty="0"/>
          </a:p>
          <a:p>
            <a:r>
              <a:rPr kumimoji="1" lang="ja-JP" altLang="en-US" dirty="0"/>
              <a:t>❺❻は決してコスト的なことを重視しているのではなく、同じ義務を負ってもらう事によりあくまでも危機意識を高めようとしている抑止がポイントです。</a:t>
            </a:r>
            <a:endParaRPr kumimoji="1" lang="en-US" altLang="ja-JP" dirty="0"/>
          </a:p>
          <a:p>
            <a:r>
              <a:rPr kumimoji="1" lang="ja-JP" altLang="en-US" dirty="0"/>
              <a:t>これらをどれだけ各現場がうるさく伝え、徹底できるかが現在の意識改革の最重要課題です。</a:t>
            </a:r>
            <a:endParaRPr kumimoji="1" lang="en-US" altLang="ja-JP" dirty="0"/>
          </a:p>
          <a:p>
            <a:r>
              <a:rPr kumimoji="1" lang="ja-JP" altLang="en-US" dirty="0"/>
              <a:t>改めて各現場での発信と共有、厳密な運用をお願いします。</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12</a:t>
            </a:fld>
            <a:endParaRPr kumimoji="1" lang="ja-JP" altLang="en-US"/>
          </a:p>
        </p:txBody>
      </p:sp>
    </p:spTree>
    <p:extLst>
      <p:ext uri="{BB962C8B-B14F-4D97-AF65-F5344CB8AC3E}">
        <p14:creationId xmlns:p14="http://schemas.microsoft.com/office/powerpoint/2010/main" val="15920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13</a:t>
            </a:fld>
            <a:endParaRPr kumimoji="1" lang="ja-JP" altLang="en-US"/>
          </a:p>
        </p:txBody>
      </p:sp>
    </p:spTree>
    <p:extLst>
      <p:ext uri="{BB962C8B-B14F-4D97-AF65-F5344CB8AC3E}">
        <p14:creationId xmlns:p14="http://schemas.microsoft.com/office/powerpoint/2010/main" val="57823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14</a:t>
            </a:fld>
            <a:endParaRPr kumimoji="1" lang="ja-JP" altLang="en-US"/>
          </a:p>
        </p:txBody>
      </p:sp>
    </p:spTree>
    <p:extLst>
      <p:ext uri="{BB962C8B-B14F-4D97-AF65-F5344CB8AC3E}">
        <p14:creationId xmlns:p14="http://schemas.microsoft.com/office/powerpoint/2010/main" val="2095930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15</a:t>
            </a:fld>
            <a:endParaRPr kumimoji="1" lang="ja-JP" altLang="en-US"/>
          </a:p>
        </p:txBody>
      </p:sp>
    </p:spTree>
    <p:extLst>
      <p:ext uri="{BB962C8B-B14F-4D97-AF65-F5344CB8AC3E}">
        <p14:creationId xmlns:p14="http://schemas.microsoft.com/office/powerpoint/2010/main" val="985745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16</a:t>
            </a:fld>
            <a:endParaRPr kumimoji="1" lang="ja-JP" altLang="en-US"/>
          </a:p>
        </p:txBody>
      </p:sp>
    </p:spTree>
    <p:extLst>
      <p:ext uri="{BB962C8B-B14F-4D97-AF65-F5344CB8AC3E}">
        <p14:creationId xmlns:p14="http://schemas.microsoft.com/office/powerpoint/2010/main" val="303185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9F2D2-B0B8-E9C1-F916-F6A201DB1ED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D205922-6097-90CE-3C8E-D263C9884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124EE0E-C6FC-EC1F-C229-DEE7C03C3285}"/>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5" name="フッター プレースホルダー 4">
            <a:extLst>
              <a:ext uri="{FF2B5EF4-FFF2-40B4-BE49-F238E27FC236}">
                <a16:creationId xmlns:a16="http://schemas.microsoft.com/office/drawing/2014/main" id="{24E2AF83-FDC6-9D71-4936-C4F9E6E1BD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BE88DD-12A2-9A4E-B1DD-E3E8E1951B60}"/>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2868664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45803F-D528-A38B-DB56-CE76188F13A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7B42763-A5E8-8B08-AB51-4F09F353335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1ACBAB-2586-5288-95DF-5880BB86DE7F}"/>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5" name="フッター プレースホルダー 4">
            <a:extLst>
              <a:ext uri="{FF2B5EF4-FFF2-40B4-BE49-F238E27FC236}">
                <a16:creationId xmlns:a16="http://schemas.microsoft.com/office/drawing/2014/main" id="{527012BA-1D22-5583-DC07-BD9B47AEC6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3CB3DAC-87FB-373C-7417-8B7E77BC0278}"/>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314288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C529527-0116-028A-B1DC-8CC71470681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9219139-F3B3-52E6-56BC-CC4DFE561A3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E7F12F-04D3-A9DD-9D2C-402B7EF229E3}"/>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5" name="フッター プレースホルダー 4">
            <a:extLst>
              <a:ext uri="{FF2B5EF4-FFF2-40B4-BE49-F238E27FC236}">
                <a16:creationId xmlns:a16="http://schemas.microsoft.com/office/drawing/2014/main" id="{2283A1F8-B56C-A72E-9B6D-6346F122A4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D6A714-0724-E187-AB74-244EF6634291}"/>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20078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5EEC23-8178-37CE-1760-95CF699C08E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4AB2125-EA91-7962-864E-C0A41C2371E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8C4354-A089-83AF-5751-ED5F4BB9E711}"/>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5" name="フッター プレースホルダー 4">
            <a:extLst>
              <a:ext uri="{FF2B5EF4-FFF2-40B4-BE49-F238E27FC236}">
                <a16:creationId xmlns:a16="http://schemas.microsoft.com/office/drawing/2014/main" id="{61B2F577-EFA3-6446-820B-52E486D419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D007A2-4351-5070-1CB8-923AB9B4BEFE}"/>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3793945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E2C2D-2C15-7E1A-D2C7-5CBBDAB7AF9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A34016-7E07-663A-655F-E1CDF062A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C5E4236-E483-B1A5-07CA-7FC8D0BBB9E3}"/>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5" name="フッター プレースホルダー 4">
            <a:extLst>
              <a:ext uri="{FF2B5EF4-FFF2-40B4-BE49-F238E27FC236}">
                <a16:creationId xmlns:a16="http://schemas.microsoft.com/office/drawing/2014/main" id="{FF355816-1F6D-CB82-FBAC-A7B26F46DF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C42028-8F73-C319-2EDF-D65C11DA31F1}"/>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111900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F1749-4A79-B4FD-6AAB-2B805EF7841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24972B-DF00-94C9-62C3-94B35E0083D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1C4F8C9-2A15-3B78-3F6F-40708D89E5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757EFE-885A-FF85-B1D9-3F697C0A5AEA}"/>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6" name="フッター プレースホルダー 5">
            <a:extLst>
              <a:ext uri="{FF2B5EF4-FFF2-40B4-BE49-F238E27FC236}">
                <a16:creationId xmlns:a16="http://schemas.microsoft.com/office/drawing/2014/main" id="{F1A015B8-2819-7594-221E-C6112ABACE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F5A9B-6031-37A9-CB2D-B13D68A43FDD}"/>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330614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85719B-1448-AAB1-D07E-6FE8EE42B52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79115C7-F338-FFC3-D849-39C000F28A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63F91C3-9B30-A88D-956B-B7C37BC0F0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0219B6D-E0D2-578E-660C-B4ADF58689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6FD17A6-0213-BD67-AE1E-613D9E6EC9B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0DFB37-F065-6C16-ED26-6C3721D9118B}"/>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8" name="フッター プレースホルダー 7">
            <a:extLst>
              <a:ext uri="{FF2B5EF4-FFF2-40B4-BE49-F238E27FC236}">
                <a16:creationId xmlns:a16="http://schemas.microsoft.com/office/drawing/2014/main" id="{C6FF9403-B144-C8D3-7684-01CE1C52AEF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FF10E7A-7989-1496-2B6E-9648C48AF2B0}"/>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317453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B44995-F308-D383-F6F9-8A6CD3BF1F2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017F16B-FEF2-C8A3-0866-C7EAA80A3F4D}"/>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4" name="フッター プレースホルダー 3">
            <a:extLst>
              <a:ext uri="{FF2B5EF4-FFF2-40B4-BE49-F238E27FC236}">
                <a16:creationId xmlns:a16="http://schemas.microsoft.com/office/drawing/2014/main" id="{4D2B7AE0-EE40-D704-BDDC-D7E1A336021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E5C456F-7385-CEE9-106D-5634A8020FDC}"/>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91963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58E5465-D4C7-62A5-0FDF-9D8733A7DBD5}"/>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3" name="フッター プレースホルダー 2">
            <a:extLst>
              <a:ext uri="{FF2B5EF4-FFF2-40B4-BE49-F238E27FC236}">
                <a16:creationId xmlns:a16="http://schemas.microsoft.com/office/drawing/2014/main" id="{8D0D3E66-20AF-A004-2CB1-CBFA92CE38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509BFE7-E8DB-4166-8C26-C2818D808B8F}"/>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3086424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3E1EFC-2AF3-13CC-67A5-8A9694A96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2042DE-9B74-1C6B-81DE-84E5E4006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E908161-9D9F-A411-8CE7-819A53129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D066FEF-BDE1-ABAA-6A69-9330E248729B}"/>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6" name="フッター プレースホルダー 5">
            <a:extLst>
              <a:ext uri="{FF2B5EF4-FFF2-40B4-BE49-F238E27FC236}">
                <a16:creationId xmlns:a16="http://schemas.microsoft.com/office/drawing/2014/main" id="{8458F4D3-EBB2-55B0-0CC8-5E125F832A9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137711-D951-6936-6F22-4733B7A5448D}"/>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190925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0128FC-4E15-0AC5-C9DE-FE737430C04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891C1C-DA85-F4A6-7E0A-806ECA9F13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2A7A93A-C98A-13E6-8749-DCAB17E74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6EDF4E3-D722-7AC5-EAC5-721784F87FC3}"/>
              </a:ext>
            </a:extLst>
          </p:cNvPr>
          <p:cNvSpPr>
            <a:spLocks noGrp="1"/>
          </p:cNvSpPr>
          <p:nvPr>
            <p:ph type="dt" sz="half" idx="10"/>
          </p:nvPr>
        </p:nvSpPr>
        <p:spPr/>
        <p:txBody>
          <a:bodyPr/>
          <a:lstStyle/>
          <a:p>
            <a:fld id="{C4004DBB-8C19-4FEE-B3E0-75BDBF20A8A7}" type="datetimeFigureOut">
              <a:rPr kumimoji="1" lang="ja-JP" altLang="en-US" smtClean="0"/>
              <a:t>2023/5/24</a:t>
            </a:fld>
            <a:endParaRPr kumimoji="1" lang="ja-JP" altLang="en-US"/>
          </a:p>
        </p:txBody>
      </p:sp>
      <p:sp>
        <p:nvSpPr>
          <p:cNvPr id="6" name="フッター プレースホルダー 5">
            <a:extLst>
              <a:ext uri="{FF2B5EF4-FFF2-40B4-BE49-F238E27FC236}">
                <a16:creationId xmlns:a16="http://schemas.microsoft.com/office/drawing/2014/main" id="{A1BFD13B-B293-37BF-005B-23559AAB12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D9901E2-35E3-4EF0-A976-D1888BA4E242}"/>
              </a:ext>
            </a:extLst>
          </p:cNvPr>
          <p:cNvSpPr>
            <a:spLocks noGrp="1"/>
          </p:cNvSpPr>
          <p:nvPr>
            <p:ph type="sldNum" sz="quarter" idx="12"/>
          </p:nvPr>
        </p:nvSpPr>
        <p:spPr/>
        <p:txBody>
          <a:body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212285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072ECB0-D017-E500-8AF0-BB1C774354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99BE065-3AFF-EA61-683A-24C5955D1E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808870-FE9F-084A-B521-54DDA151F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04DBB-8C19-4FEE-B3E0-75BDBF20A8A7}" type="datetimeFigureOut">
              <a:rPr kumimoji="1" lang="ja-JP" altLang="en-US" smtClean="0"/>
              <a:t>2023/5/24</a:t>
            </a:fld>
            <a:endParaRPr kumimoji="1" lang="ja-JP" altLang="en-US"/>
          </a:p>
        </p:txBody>
      </p:sp>
      <p:sp>
        <p:nvSpPr>
          <p:cNvPr id="5" name="フッター プレースホルダー 4">
            <a:extLst>
              <a:ext uri="{FF2B5EF4-FFF2-40B4-BE49-F238E27FC236}">
                <a16:creationId xmlns:a16="http://schemas.microsoft.com/office/drawing/2014/main" id="{CB59EBE8-D24E-B31B-6834-4DB8107C5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61CF184-B983-F301-8177-25002F3A7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A2DA4-9FE5-4943-AAD5-0C495BAE6F16}" type="slidenum">
              <a:rPr kumimoji="1" lang="ja-JP" altLang="en-US" smtClean="0"/>
              <a:t>‹#›</a:t>
            </a:fld>
            <a:endParaRPr kumimoji="1" lang="ja-JP" altLang="en-US"/>
          </a:p>
        </p:txBody>
      </p:sp>
    </p:spTree>
    <p:extLst>
      <p:ext uri="{BB962C8B-B14F-4D97-AF65-F5344CB8AC3E}">
        <p14:creationId xmlns:p14="http://schemas.microsoft.com/office/powerpoint/2010/main" val="2206977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tmp"/><Relationship Id="rId5" Type="http://schemas.openxmlformats.org/officeDocument/2006/relationships/image" Target="../media/image18.pn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 Id="rId5" Type="http://schemas.openxmlformats.org/officeDocument/2006/relationships/image" Target="../media/image28.tmp"/><Relationship Id="rId4" Type="http://schemas.openxmlformats.org/officeDocument/2006/relationships/image" Target="../media/image27.tmp"/></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mp"/><Relationship Id="rId9"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4.jpe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2.wdp"/><Relationship Id="rId4" Type="http://schemas.openxmlformats.org/officeDocument/2006/relationships/image" Target="../media/image53.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0.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tmp"/><Relationship Id="rId4" Type="http://schemas.openxmlformats.org/officeDocument/2006/relationships/image" Target="../media/image2.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1929F-D4F8-4668-AEA7-EF9CE5ECF8DF}"/>
              </a:ext>
            </a:extLst>
          </p:cNvPr>
          <p:cNvSpPr txBox="1"/>
          <p:nvPr/>
        </p:nvSpPr>
        <p:spPr>
          <a:xfrm>
            <a:off x="0" y="2850118"/>
            <a:ext cx="12192000" cy="1200329"/>
          </a:xfrm>
          <a:prstGeom prst="rect">
            <a:avLst/>
          </a:prstGeom>
          <a:noFill/>
        </p:spPr>
        <p:txBody>
          <a:bodyPr wrap="square" rtlCol="0">
            <a:spAutoFit/>
          </a:bodyPr>
          <a:lstStyle/>
          <a:p>
            <a:pPr algn="ctr"/>
            <a:r>
              <a:rPr lang="ja-JP" altLang="en-US"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危機管理講習</a:t>
            </a:r>
            <a:endParaRPr lang="en-US" altLang="ja-JP"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a:p>
            <a:pPr algn="ctr"/>
            <a:r>
              <a:rPr lang="ja-JP" altLang="en-US" sz="32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a:t>
            </a:r>
            <a:r>
              <a:rPr lang="en-US" altLang="ja-JP" sz="32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2023</a:t>
            </a:r>
            <a:r>
              <a:rPr lang="ja-JP" altLang="en-US" sz="32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年</a:t>
            </a:r>
            <a:r>
              <a:rPr lang="en-US" altLang="ja-JP" sz="32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5</a:t>
            </a:r>
            <a:r>
              <a:rPr lang="ja-JP" altLang="en-US" sz="32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月）</a:t>
            </a:r>
            <a:endParaRPr lang="en-US" altLang="ja-JP" sz="32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p:txBody>
      </p:sp>
    </p:spTree>
    <p:extLst>
      <p:ext uri="{BB962C8B-B14F-4D97-AF65-F5344CB8AC3E}">
        <p14:creationId xmlns:p14="http://schemas.microsoft.com/office/powerpoint/2010/main" val="291651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2117378" y="2877473"/>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2119166" y="3750147"/>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❸管理業務に関して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2117378" y="1998138"/>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直近の対応案件に関して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2122481" y="4625843"/>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30E9946D-62EE-5D19-7EA2-AB7DD9457A94}"/>
              </a:ext>
            </a:extLst>
          </p:cNvPr>
          <p:cNvSpPr/>
          <p:nvPr/>
        </p:nvSpPr>
        <p:spPr>
          <a:xfrm>
            <a:off x="2117378" y="2004799"/>
            <a:ext cx="7947038" cy="716608"/>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bg1"/>
                </a:solidFill>
                <a:latin typeface="+mn-ea"/>
              </a:rPr>
              <a:t>　❶</a:t>
            </a:r>
            <a:r>
              <a:rPr lang="ja-JP" altLang="en-US" sz="2800" b="1" dirty="0">
                <a:solidFill>
                  <a:schemeClr val="bg1"/>
                </a:solidFill>
                <a:latin typeface="+mn-ea"/>
              </a:rPr>
              <a:t>直近の対応案件に関して</a:t>
            </a:r>
            <a:r>
              <a:rPr lang="ja-JP" altLang="en-US" sz="2000" b="1" dirty="0">
                <a:solidFill>
                  <a:schemeClr val="bg1"/>
                </a:solidFill>
                <a:latin typeface="+mn-ea"/>
              </a:rPr>
              <a:t>（危機管理室）</a:t>
            </a:r>
            <a:endParaRPr kumimoji="1" lang="ja-JP" altLang="en-US" sz="2800" b="1" dirty="0">
              <a:solidFill>
                <a:schemeClr val="bg1"/>
              </a:solidFill>
              <a:latin typeface="+mn-ea"/>
            </a:endParaRPr>
          </a:p>
        </p:txBody>
      </p:sp>
    </p:spTree>
    <p:extLst>
      <p:ext uri="{BB962C8B-B14F-4D97-AF65-F5344CB8AC3E}">
        <p14:creationId xmlns:p14="http://schemas.microsoft.com/office/powerpoint/2010/main" val="20338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1929F-D4F8-4668-AEA7-EF9CE5ECF8DF}"/>
              </a:ext>
            </a:extLst>
          </p:cNvPr>
          <p:cNvSpPr txBox="1"/>
          <p:nvPr/>
        </p:nvSpPr>
        <p:spPr>
          <a:xfrm>
            <a:off x="0" y="3053318"/>
            <a:ext cx="12192000" cy="707886"/>
          </a:xfrm>
          <a:prstGeom prst="rect">
            <a:avLst/>
          </a:prstGeom>
          <a:noFill/>
        </p:spPr>
        <p:txBody>
          <a:bodyPr wrap="square" rtlCol="0">
            <a:spAutoFit/>
          </a:bodyPr>
          <a:lstStyle/>
          <a:p>
            <a:pPr algn="ctr"/>
            <a:r>
              <a:rPr lang="ja-JP" altLang="en-US"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①　異物混入・誤提供・備品破損に関して</a:t>
            </a:r>
            <a:endParaRPr lang="en-US" altLang="ja-JP"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p:txBody>
      </p:sp>
    </p:spTree>
    <p:extLst>
      <p:ext uri="{BB962C8B-B14F-4D97-AF65-F5344CB8AC3E}">
        <p14:creationId xmlns:p14="http://schemas.microsoft.com/office/powerpoint/2010/main" val="409250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異物混入・誤提供・備品破損に関しての取り組み</a:t>
            </a:r>
          </a:p>
        </p:txBody>
      </p:sp>
      <p:sp>
        <p:nvSpPr>
          <p:cNvPr id="10" name="正方形/長方形 9">
            <a:extLst>
              <a:ext uri="{FF2B5EF4-FFF2-40B4-BE49-F238E27FC236}">
                <a16:creationId xmlns:a16="http://schemas.microsoft.com/office/drawing/2014/main" id="{31CDB7F5-62D2-BC31-9348-314315E41D46}"/>
              </a:ext>
            </a:extLst>
          </p:cNvPr>
          <p:cNvSpPr/>
          <p:nvPr/>
        </p:nvSpPr>
        <p:spPr>
          <a:xfrm>
            <a:off x="754388" y="142946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❶　</a:t>
            </a:r>
            <a:r>
              <a:rPr lang="ja-JP" altLang="en-US" sz="2400" b="1" dirty="0">
                <a:solidFill>
                  <a:srgbClr val="385723"/>
                </a:solidFill>
                <a:latin typeface="+mn-ea"/>
              </a:rPr>
              <a:t>店舗</a:t>
            </a:r>
            <a:r>
              <a:rPr lang="en-US" altLang="ja-JP" sz="2400" b="1" dirty="0">
                <a:solidFill>
                  <a:srgbClr val="385723"/>
                </a:solidFill>
                <a:latin typeface="+mn-ea"/>
              </a:rPr>
              <a:t>MTG</a:t>
            </a:r>
            <a:r>
              <a:rPr lang="ja-JP" altLang="en-US" sz="2400" b="1" dirty="0">
                <a:solidFill>
                  <a:srgbClr val="385723"/>
                </a:solidFill>
                <a:latin typeface="+mn-ea"/>
              </a:rPr>
              <a:t>、店舗</a:t>
            </a:r>
            <a:r>
              <a:rPr lang="en-US" altLang="ja-JP" sz="2400" b="1" dirty="0">
                <a:solidFill>
                  <a:srgbClr val="385723"/>
                </a:solidFill>
                <a:latin typeface="+mn-ea"/>
              </a:rPr>
              <a:t>line</a:t>
            </a:r>
            <a:r>
              <a:rPr lang="ja-JP" altLang="en-US" sz="2400" b="1" dirty="0">
                <a:solidFill>
                  <a:srgbClr val="385723"/>
                </a:solidFill>
                <a:latin typeface="+mn-ea"/>
              </a:rPr>
              <a:t>での注意喚起</a:t>
            </a:r>
            <a:endParaRPr kumimoji="1" lang="ja-JP" altLang="en-US" sz="2400" b="1" dirty="0">
              <a:solidFill>
                <a:srgbClr val="385723"/>
              </a:solidFill>
              <a:latin typeface="+mn-ea"/>
            </a:endParaRPr>
          </a:p>
        </p:txBody>
      </p:sp>
      <p:sp>
        <p:nvSpPr>
          <p:cNvPr id="11" name="正方形/長方形 10">
            <a:extLst>
              <a:ext uri="{FF2B5EF4-FFF2-40B4-BE49-F238E27FC236}">
                <a16:creationId xmlns:a16="http://schemas.microsoft.com/office/drawing/2014/main" id="{DB1577DE-3E12-43FE-55E0-F01B62988AF5}"/>
              </a:ext>
            </a:extLst>
          </p:cNvPr>
          <p:cNvSpPr/>
          <p:nvPr/>
        </p:nvSpPr>
        <p:spPr>
          <a:xfrm>
            <a:off x="754388" y="3020623"/>
            <a:ext cx="10030365"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❸</a:t>
            </a:r>
            <a:r>
              <a:rPr kumimoji="1" lang="ja-JP" altLang="en-US" sz="2400" b="1" dirty="0">
                <a:solidFill>
                  <a:srgbClr val="385723"/>
                </a:solidFill>
                <a:latin typeface="+mn-ea"/>
              </a:rPr>
              <a:t>　発生時の報告（店長⇒店舗</a:t>
            </a:r>
            <a:r>
              <a:rPr kumimoji="1" lang="en-US" altLang="ja-JP" sz="2400" b="1" dirty="0">
                <a:solidFill>
                  <a:srgbClr val="385723"/>
                </a:solidFill>
                <a:latin typeface="+mn-ea"/>
              </a:rPr>
              <a:t>line</a:t>
            </a:r>
            <a:r>
              <a:rPr kumimoji="1" lang="ja-JP" altLang="en-US" sz="2400" b="1" dirty="0">
                <a:solidFill>
                  <a:srgbClr val="385723"/>
                </a:solidFill>
                <a:latin typeface="+mn-ea"/>
              </a:rPr>
              <a:t>⇒危機管理室　＊重度な事例）</a:t>
            </a:r>
          </a:p>
        </p:txBody>
      </p:sp>
      <p:sp>
        <p:nvSpPr>
          <p:cNvPr id="12" name="正方形/長方形 11">
            <a:extLst>
              <a:ext uri="{FF2B5EF4-FFF2-40B4-BE49-F238E27FC236}">
                <a16:creationId xmlns:a16="http://schemas.microsoft.com/office/drawing/2014/main" id="{9D5760BD-88DC-552B-CB58-E2306740C56D}"/>
              </a:ext>
            </a:extLst>
          </p:cNvPr>
          <p:cNvSpPr/>
          <p:nvPr/>
        </p:nvSpPr>
        <p:spPr>
          <a:xfrm>
            <a:off x="754388" y="381620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❹</a:t>
            </a:r>
            <a:r>
              <a:rPr kumimoji="1" lang="ja-JP" altLang="en-US" sz="2400" b="1" dirty="0">
                <a:solidFill>
                  <a:srgbClr val="385723"/>
                </a:solidFill>
                <a:latin typeface="+mn-ea"/>
              </a:rPr>
              <a:t>　</a:t>
            </a:r>
            <a:r>
              <a:rPr lang="ja-JP" altLang="en-US" sz="2400" b="1" dirty="0">
                <a:solidFill>
                  <a:srgbClr val="385723"/>
                </a:solidFill>
                <a:latin typeface="+mn-ea"/>
              </a:rPr>
              <a:t>再発防止案の検討と現場運用確認</a:t>
            </a:r>
            <a:endParaRPr kumimoji="1" lang="ja-JP" altLang="en-US" sz="2400" b="1" dirty="0">
              <a:solidFill>
                <a:srgbClr val="385723"/>
              </a:solidFill>
              <a:latin typeface="+mn-ea"/>
            </a:endParaRPr>
          </a:p>
        </p:txBody>
      </p:sp>
      <p:sp>
        <p:nvSpPr>
          <p:cNvPr id="23" name="正方形/長方形 22">
            <a:extLst>
              <a:ext uri="{FF2B5EF4-FFF2-40B4-BE49-F238E27FC236}">
                <a16:creationId xmlns:a16="http://schemas.microsoft.com/office/drawing/2014/main" id="{77AD1A07-5D27-A218-5643-D4D06198620A}"/>
              </a:ext>
            </a:extLst>
          </p:cNvPr>
          <p:cNvSpPr/>
          <p:nvPr/>
        </p:nvSpPr>
        <p:spPr>
          <a:xfrm>
            <a:off x="754388" y="540736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❻</a:t>
            </a:r>
            <a:r>
              <a:rPr kumimoji="1" lang="ja-JP" altLang="en-US" sz="2400" b="1" dirty="0">
                <a:solidFill>
                  <a:srgbClr val="385723"/>
                </a:solidFill>
                <a:latin typeface="+mn-ea"/>
              </a:rPr>
              <a:t>　</a:t>
            </a:r>
            <a:r>
              <a:rPr lang="ja-JP" altLang="en-US" sz="2400" b="1" dirty="0">
                <a:solidFill>
                  <a:srgbClr val="385723"/>
                </a:solidFill>
                <a:latin typeface="+mn-ea"/>
              </a:rPr>
              <a:t>注意喚起</a:t>
            </a:r>
            <a:r>
              <a:rPr lang="en-US" altLang="ja-JP" sz="2400" b="1" dirty="0">
                <a:solidFill>
                  <a:srgbClr val="385723"/>
                </a:solidFill>
                <a:latin typeface="+mn-ea"/>
              </a:rPr>
              <a:t>POP</a:t>
            </a:r>
            <a:r>
              <a:rPr lang="ja-JP" altLang="en-US" sz="2400" b="1" dirty="0">
                <a:solidFill>
                  <a:srgbClr val="385723"/>
                </a:solidFill>
                <a:latin typeface="+mn-ea"/>
              </a:rPr>
              <a:t>の掲示　＊告知・抑止</a:t>
            </a:r>
            <a:endParaRPr kumimoji="1" lang="ja-JP" altLang="en-US" sz="2400" b="1" dirty="0">
              <a:solidFill>
                <a:srgbClr val="385723"/>
              </a:solidFill>
              <a:latin typeface="+mn-ea"/>
            </a:endParaRPr>
          </a:p>
        </p:txBody>
      </p:sp>
      <p:sp>
        <p:nvSpPr>
          <p:cNvPr id="29" name="正方形/長方形 28">
            <a:extLst>
              <a:ext uri="{FF2B5EF4-FFF2-40B4-BE49-F238E27FC236}">
                <a16:creationId xmlns:a16="http://schemas.microsoft.com/office/drawing/2014/main" id="{81FF25D7-C56D-E8A7-0B13-E53F7504DF00}"/>
              </a:ext>
            </a:extLst>
          </p:cNvPr>
          <p:cNvSpPr/>
          <p:nvPr/>
        </p:nvSpPr>
        <p:spPr>
          <a:xfrm>
            <a:off x="754388" y="461178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❺</a:t>
            </a:r>
            <a:r>
              <a:rPr kumimoji="1" lang="ja-JP" altLang="en-US" sz="2400" b="1" dirty="0">
                <a:solidFill>
                  <a:srgbClr val="385723"/>
                </a:solidFill>
                <a:latin typeface="+mn-ea"/>
              </a:rPr>
              <a:t>　</a:t>
            </a:r>
            <a:r>
              <a:rPr lang="ja-JP" altLang="en-US" sz="2400" b="1" dirty="0">
                <a:solidFill>
                  <a:srgbClr val="385723"/>
                </a:solidFill>
                <a:latin typeface="+mn-ea"/>
              </a:rPr>
              <a:t>懲罰対象を全スタッフへ　＊抑止</a:t>
            </a:r>
            <a:endParaRPr kumimoji="1" lang="ja-JP" altLang="en-US" sz="2400" b="1" dirty="0">
              <a:solidFill>
                <a:srgbClr val="385723"/>
              </a:solidFill>
              <a:latin typeface="+mn-ea"/>
            </a:endParaRPr>
          </a:p>
        </p:txBody>
      </p:sp>
      <p:sp>
        <p:nvSpPr>
          <p:cNvPr id="31" name="正方形/長方形 30">
            <a:extLst>
              <a:ext uri="{FF2B5EF4-FFF2-40B4-BE49-F238E27FC236}">
                <a16:creationId xmlns:a16="http://schemas.microsoft.com/office/drawing/2014/main" id="{51E6D128-18C3-8E30-6C63-EDF3B01ADBFC}"/>
              </a:ext>
            </a:extLst>
          </p:cNvPr>
          <p:cNvSpPr/>
          <p:nvPr/>
        </p:nvSpPr>
        <p:spPr>
          <a:xfrm>
            <a:off x="754387" y="2225043"/>
            <a:ext cx="1106507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❷　</a:t>
            </a:r>
            <a:r>
              <a:rPr lang="ja-JP" altLang="en-US" sz="2400" b="1" dirty="0">
                <a:solidFill>
                  <a:srgbClr val="385723"/>
                </a:solidFill>
                <a:latin typeface="+mn-ea"/>
              </a:rPr>
              <a:t>運用</a:t>
            </a:r>
            <a:r>
              <a:rPr lang="en-US" altLang="ja-JP" sz="2400" b="1" dirty="0">
                <a:solidFill>
                  <a:srgbClr val="385723"/>
                </a:solidFill>
                <a:latin typeface="+mn-ea"/>
              </a:rPr>
              <a:t>OP</a:t>
            </a:r>
            <a:r>
              <a:rPr lang="ja-JP" altLang="en-US" sz="2400" b="1" dirty="0">
                <a:solidFill>
                  <a:srgbClr val="385723"/>
                </a:solidFill>
                <a:latin typeface="+mn-ea"/>
              </a:rPr>
              <a:t>の厳守（入店前ルール・アレルギー表、チェック体制等）</a:t>
            </a:r>
            <a:endParaRPr kumimoji="1" lang="ja-JP" altLang="en-US" sz="2400" b="1" dirty="0">
              <a:solidFill>
                <a:srgbClr val="385723"/>
              </a:solidFill>
              <a:latin typeface="+mn-ea"/>
            </a:endParaRPr>
          </a:p>
        </p:txBody>
      </p:sp>
      <p:pic>
        <p:nvPicPr>
          <p:cNvPr id="4" name="図 3">
            <a:extLst>
              <a:ext uri="{FF2B5EF4-FFF2-40B4-BE49-F238E27FC236}">
                <a16:creationId xmlns:a16="http://schemas.microsoft.com/office/drawing/2014/main" id="{91AC434A-30C8-6294-7E25-C35A896C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929" y="3670090"/>
            <a:ext cx="2219286" cy="3110418"/>
          </a:xfrm>
          <a:prstGeom prst="rect">
            <a:avLst/>
          </a:prstGeom>
        </p:spPr>
      </p:pic>
      <p:sp>
        <p:nvSpPr>
          <p:cNvPr id="5" name="正方形/長方形 4">
            <a:extLst>
              <a:ext uri="{FF2B5EF4-FFF2-40B4-BE49-F238E27FC236}">
                <a16:creationId xmlns:a16="http://schemas.microsoft.com/office/drawing/2014/main" id="{FED1BA44-5825-38A6-F8F2-164D4CC5DFE8}"/>
              </a:ext>
            </a:extLst>
          </p:cNvPr>
          <p:cNvSpPr/>
          <p:nvPr/>
        </p:nvSpPr>
        <p:spPr>
          <a:xfrm>
            <a:off x="650522" y="2516670"/>
            <a:ext cx="10890956" cy="230683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4000" b="1" dirty="0"/>
              <a:t>社員だけでなく全スタッフの意識改革を行い</a:t>
            </a:r>
            <a:endParaRPr lang="en-US" altLang="ja-JP" sz="4000" b="1" dirty="0"/>
          </a:p>
          <a:p>
            <a:pPr algn="ctr"/>
            <a:r>
              <a:rPr kumimoji="1" lang="ja-JP" altLang="en-US" sz="4000" b="1" dirty="0"/>
              <a:t>どれだけ各店舗で徹底できるか</a:t>
            </a:r>
          </a:p>
        </p:txBody>
      </p:sp>
    </p:spTree>
    <p:extLst>
      <p:ext uri="{BB962C8B-B14F-4D97-AF65-F5344CB8AC3E}">
        <p14:creationId xmlns:p14="http://schemas.microsoft.com/office/powerpoint/2010/main" val="38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3" grpId="0"/>
      <p:bldP spid="29" grpId="0"/>
      <p:bldP spid="31"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異物混入発生件数</a:t>
            </a:r>
          </a:p>
        </p:txBody>
      </p:sp>
      <p:graphicFrame>
        <p:nvGraphicFramePr>
          <p:cNvPr id="5" name="グラフ 4">
            <a:extLst>
              <a:ext uri="{FF2B5EF4-FFF2-40B4-BE49-F238E27FC236}">
                <a16:creationId xmlns:a16="http://schemas.microsoft.com/office/drawing/2014/main" id="{8F290D33-A8CC-B827-1C12-CF3A3ABC4B7F}"/>
              </a:ext>
            </a:extLst>
          </p:cNvPr>
          <p:cNvGraphicFramePr/>
          <p:nvPr/>
        </p:nvGraphicFramePr>
        <p:xfrm>
          <a:off x="329035" y="1055226"/>
          <a:ext cx="5182532"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a:extLst>
              <a:ext uri="{FF2B5EF4-FFF2-40B4-BE49-F238E27FC236}">
                <a16:creationId xmlns:a16="http://schemas.microsoft.com/office/drawing/2014/main" id="{45684706-EABE-E5C3-29B2-61E944C03B0E}"/>
              </a:ext>
            </a:extLst>
          </p:cNvPr>
          <p:cNvSpPr/>
          <p:nvPr/>
        </p:nvSpPr>
        <p:spPr>
          <a:xfrm>
            <a:off x="329035" y="1055226"/>
            <a:ext cx="5182532" cy="5418667"/>
          </a:xfrm>
          <a:prstGeom prst="rect">
            <a:avLst/>
          </a:prstGeom>
          <a:solidFill>
            <a:schemeClr val="lt1">
              <a:alpha val="35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dirty="0">
                <a:solidFill>
                  <a:schemeClr val="accent6">
                    <a:lumMod val="50000"/>
                  </a:schemeClr>
                </a:solidFill>
                <a:latin typeface="メイリオ" panose="020B0604030504040204" pitchFamily="50" charset="-128"/>
                <a:ea typeface="メイリオ" panose="020B0604030504040204" pitchFamily="50" charset="-128"/>
              </a:rPr>
              <a:t>前年に比べ</a:t>
            </a:r>
            <a:endParaRPr kumimoji="1" lang="en-US" altLang="ja-JP" sz="3600" b="1" dirty="0">
              <a:solidFill>
                <a:schemeClr val="accent6">
                  <a:lumMod val="50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accent6">
                    <a:lumMod val="50000"/>
                  </a:schemeClr>
                </a:solidFill>
                <a:latin typeface="メイリオ" panose="020B0604030504040204" pitchFamily="50" charset="-128"/>
                <a:ea typeface="メイリオ" panose="020B0604030504040204" pitchFamily="50" charset="-128"/>
              </a:rPr>
              <a:t>大きく減少</a:t>
            </a:r>
            <a:endParaRPr kumimoji="1" lang="ja-JP" altLang="en-US" sz="3600" b="1" dirty="0">
              <a:solidFill>
                <a:schemeClr val="accent6">
                  <a:lumMod val="50000"/>
                </a:schemeClr>
              </a:solidFill>
              <a:latin typeface="メイリオ" panose="020B0604030504040204" pitchFamily="50" charset="-128"/>
              <a:ea typeface="メイリオ" panose="020B0604030504040204" pitchFamily="50" charset="-128"/>
            </a:endParaRPr>
          </a:p>
        </p:txBody>
      </p:sp>
      <p:graphicFrame>
        <p:nvGraphicFramePr>
          <p:cNvPr id="3" name="グラフ 2">
            <a:extLst>
              <a:ext uri="{FF2B5EF4-FFF2-40B4-BE49-F238E27FC236}">
                <a16:creationId xmlns:a16="http://schemas.microsoft.com/office/drawing/2014/main" id="{5D81E8AF-877D-1169-FB52-2EC1EC03FFBC}"/>
              </a:ext>
            </a:extLst>
          </p:cNvPr>
          <p:cNvGraphicFramePr/>
          <p:nvPr/>
        </p:nvGraphicFramePr>
        <p:xfrm>
          <a:off x="6680433" y="1055226"/>
          <a:ext cx="5182532"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7" name="正方形/長方形 6">
            <a:extLst>
              <a:ext uri="{FF2B5EF4-FFF2-40B4-BE49-F238E27FC236}">
                <a16:creationId xmlns:a16="http://schemas.microsoft.com/office/drawing/2014/main" id="{E9DC860F-2978-DF65-162A-045785EC2075}"/>
              </a:ext>
            </a:extLst>
          </p:cNvPr>
          <p:cNvSpPr/>
          <p:nvPr/>
        </p:nvSpPr>
        <p:spPr>
          <a:xfrm>
            <a:off x="6680433" y="1055225"/>
            <a:ext cx="5182532" cy="5418667"/>
          </a:xfrm>
          <a:prstGeom prst="rect">
            <a:avLst/>
          </a:prstGeom>
          <a:solidFill>
            <a:schemeClr val="lt1">
              <a:alpha val="35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dirty="0">
                <a:solidFill>
                  <a:schemeClr val="accent6">
                    <a:lumMod val="50000"/>
                  </a:schemeClr>
                </a:solidFill>
                <a:latin typeface="メイリオ" panose="020B0604030504040204" pitchFamily="50" charset="-128"/>
                <a:ea typeface="メイリオ" panose="020B0604030504040204" pitchFamily="50" charset="-128"/>
              </a:rPr>
              <a:t>前年に比べ</a:t>
            </a:r>
            <a:endParaRPr kumimoji="1" lang="en-US" altLang="ja-JP" sz="3600" b="1" dirty="0">
              <a:solidFill>
                <a:schemeClr val="accent6">
                  <a:lumMod val="50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accent6">
                    <a:lumMod val="50000"/>
                  </a:schemeClr>
                </a:solidFill>
                <a:latin typeface="メイリオ" panose="020B0604030504040204" pitchFamily="50" charset="-128"/>
                <a:ea typeface="メイリオ" panose="020B0604030504040204" pitchFamily="50" charset="-128"/>
              </a:rPr>
              <a:t>大きく減少</a:t>
            </a:r>
            <a:endParaRPr kumimoji="1" lang="ja-JP" altLang="en-US" sz="3600" b="1" dirty="0">
              <a:solidFill>
                <a:schemeClr val="accent6">
                  <a:lumMod val="50000"/>
                </a:schemeClr>
              </a:solidFill>
              <a:latin typeface="メイリオ" panose="020B0604030504040204" pitchFamily="50" charset="-128"/>
              <a:ea typeface="メイリオ" panose="020B0604030504040204" pitchFamily="50" charset="-128"/>
            </a:endParaRPr>
          </a:p>
        </p:txBody>
      </p:sp>
      <p:sp>
        <p:nvSpPr>
          <p:cNvPr id="4" name="四角形: 角を丸くする 3">
            <a:extLst>
              <a:ext uri="{FF2B5EF4-FFF2-40B4-BE49-F238E27FC236}">
                <a16:creationId xmlns:a16="http://schemas.microsoft.com/office/drawing/2014/main" id="{68228563-96CF-4A18-9159-94F81060DADA}"/>
              </a:ext>
            </a:extLst>
          </p:cNvPr>
          <p:cNvSpPr/>
          <p:nvPr/>
        </p:nvSpPr>
        <p:spPr>
          <a:xfrm>
            <a:off x="329036" y="2473013"/>
            <a:ext cx="11533929" cy="2740792"/>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t>撲滅に向け、強化継続をお願いします</a:t>
            </a:r>
            <a:endParaRPr kumimoji="1" lang="ja-JP" altLang="en-US" sz="4400" b="1" dirty="0"/>
          </a:p>
        </p:txBody>
      </p:sp>
    </p:spTree>
    <p:extLst>
      <p:ext uri="{BB962C8B-B14F-4D97-AF65-F5344CB8AC3E}">
        <p14:creationId xmlns:p14="http://schemas.microsoft.com/office/powerpoint/2010/main" val="37438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誤提供発生件数</a:t>
            </a:r>
          </a:p>
        </p:txBody>
      </p:sp>
      <p:pic>
        <p:nvPicPr>
          <p:cNvPr id="4" name="図 3">
            <a:extLst>
              <a:ext uri="{FF2B5EF4-FFF2-40B4-BE49-F238E27FC236}">
                <a16:creationId xmlns:a16="http://schemas.microsoft.com/office/drawing/2014/main" id="{14490BEF-5698-315A-42C7-277F5591D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76" y="1004428"/>
            <a:ext cx="5797848" cy="5499383"/>
          </a:xfrm>
          <a:prstGeom prst="rect">
            <a:avLst/>
          </a:prstGeom>
        </p:spPr>
      </p:pic>
      <p:sp>
        <p:nvSpPr>
          <p:cNvPr id="5" name="テキスト ボックス 4">
            <a:extLst>
              <a:ext uri="{FF2B5EF4-FFF2-40B4-BE49-F238E27FC236}">
                <a16:creationId xmlns:a16="http://schemas.microsoft.com/office/drawing/2014/main" id="{A4EA3DDF-A26F-31B0-C235-C5DE25EA8980}"/>
              </a:ext>
            </a:extLst>
          </p:cNvPr>
          <p:cNvSpPr txBox="1"/>
          <p:nvPr/>
        </p:nvSpPr>
        <p:spPr>
          <a:xfrm>
            <a:off x="3080930" y="1435947"/>
            <a:ext cx="543739" cy="369332"/>
          </a:xfrm>
          <a:prstGeom prst="rect">
            <a:avLst/>
          </a:prstGeom>
          <a:noFill/>
        </p:spPr>
        <p:txBody>
          <a:bodyPr wrap="none" rtlCol="0">
            <a:spAutoFit/>
          </a:bodyPr>
          <a:lstStyle/>
          <a:p>
            <a:r>
              <a:rPr kumimoji="1" lang="en-US" altLang="ja-JP" b="1" dirty="0">
                <a:solidFill>
                  <a:srgbClr val="FF0000"/>
                </a:solidFill>
              </a:rPr>
              <a:t>1</a:t>
            </a:r>
            <a:r>
              <a:rPr kumimoji="1" lang="ja-JP" altLang="en-US" b="1" dirty="0">
                <a:solidFill>
                  <a:srgbClr val="FF0000"/>
                </a:solidFill>
              </a:rPr>
              <a:t>件</a:t>
            </a:r>
          </a:p>
        </p:txBody>
      </p:sp>
      <p:sp>
        <p:nvSpPr>
          <p:cNvPr id="6" name="正方形/長方形 5">
            <a:extLst>
              <a:ext uri="{FF2B5EF4-FFF2-40B4-BE49-F238E27FC236}">
                <a16:creationId xmlns:a16="http://schemas.microsoft.com/office/drawing/2014/main" id="{669BB0FB-776D-74F9-AD6D-AF2D2F9846C4}"/>
              </a:ext>
            </a:extLst>
          </p:cNvPr>
          <p:cNvSpPr/>
          <p:nvPr/>
        </p:nvSpPr>
        <p:spPr>
          <a:xfrm>
            <a:off x="6482080" y="3264747"/>
            <a:ext cx="5127700" cy="323906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FF0000"/>
                </a:solidFill>
                <a:latin typeface="メイリオ" panose="020B0604030504040204" pitchFamily="50" charset="-128"/>
                <a:ea typeface="メイリオ" panose="020B0604030504040204" pitchFamily="50" charset="-128"/>
              </a:rPr>
              <a:t>5</a:t>
            </a:r>
            <a:r>
              <a:rPr lang="ja-JP" altLang="en-US" sz="2000" b="1" dirty="0">
                <a:solidFill>
                  <a:srgbClr val="FF0000"/>
                </a:solidFill>
                <a:latin typeface="メイリオ" panose="020B0604030504040204" pitchFamily="50" charset="-128"/>
                <a:ea typeface="メイリオ" panose="020B0604030504040204" pitchFamily="50" charset="-128"/>
              </a:rPr>
              <a:t>月に一件発生するも、他事案は発生なし</a:t>
            </a:r>
            <a:endParaRPr lang="en-US" altLang="ja-JP" sz="2000" b="1" dirty="0">
              <a:solidFill>
                <a:srgbClr val="FF0000"/>
              </a:solidFill>
              <a:latin typeface="メイリオ" panose="020B0604030504040204" pitchFamily="50" charset="-128"/>
              <a:ea typeface="メイリオ" panose="020B0604030504040204" pitchFamily="50" charset="-128"/>
            </a:endParaRPr>
          </a:p>
          <a:p>
            <a:pPr algn="ctr"/>
            <a:endParaRPr lang="en-US" altLang="ja-JP" sz="1600" b="1" dirty="0">
              <a:solidFill>
                <a:srgbClr val="FFFF00"/>
              </a:solidFill>
              <a:latin typeface="メイリオ" panose="020B0604030504040204" pitchFamily="50" charset="-128"/>
              <a:ea typeface="メイリオ" panose="020B0604030504040204" pitchFamily="50" charset="-128"/>
            </a:endParaRPr>
          </a:p>
          <a:p>
            <a:pPr algn="ctr"/>
            <a:r>
              <a:rPr lang="ja-JP" altLang="en-US" sz="1600" b="1" dirty="0">
                <a:solidFill>
                  <a:srgbClr val="FFFF00"/>
                </a:solidFill>
                <a:latin typeface="メイリオ" panose="020B0604030504040204" pitchFamily="50" charset="-128"/>
                <a:ea typeface="メイリオ" panose="020B0604030504040204" pitchFamily="50" charset="-128"/>
              </a:rPr>
              <a:t>たまにしか発生しない案件です。</a:t>
            </a:r>
            <a:endParaRPr lang="en-US" altLang="ja-JP" sz="1600" b="1" dirty="0">
              <a:solidFill>
                <a:srgbClr val="FFFF00"/>
              </a:solidFill>
              <a:latin typeface="メイリオ" panose="020B0604030504040204" pitchFamily="50" charset="-128"/>
              <a:ea typeface="メイリオ" panose="020B0604030504040204" pitchFamily="50" charset="-128"/>
            </a:endParaRPr>
          </a:p>
          <a:p>
            <a:pPr algn="ctr"/>
            <a:r>
              <a:rPr lang="ja-JP" altLang="en-US" sz="1600" b="1" dirty="0">
                <a:solidFill>
                  <a:srgbClr val="FFFF00"/>
                </a:solidFill>
                <a:latin typeface="メイリオ" panose="020B0604030504040204" pitchFamily="50" charset="-128"/>
                <a:ea typeface="メイリオ" panose="020B0604030504040204" pitchFamily="50" charset="-128"/>
              </a:rPr>
              <a:t>引き続き、定期的な店舗共有と</a:t>
            </a:r>
            <a:endParaRPr lang="en-US" altLang="ja-JP" sz="1600" b="1" dirty="0">
              <a:solidFill>
                <a:srgbClr val="FFFF00"/>
              </a:solidFill>
              <a:latin typeface="メイリオ" panose="020B0604030504040204" pitchFamily="50" charset="-128"/>
              <a:ea typeface="メイリオ" panose="020B0604030504040204" pitchFamily="50" charset="-128"/>
            </a:endParaRPr>
          </a:p>
          <a:p>
            <a:pPr algn="ctr"/>
            <a:r>
              <a:rPr lang="ja-JP" altLang="en-US" sz="1600" b="1" dirty="0">
                <a:solidFill>
                  <a:srgbClr val="FFFF00"/>
                </a:solidFill>
                <a:latin typeface="メイリオ" panose="020B0604030504040204" pitchFamily="50" charset="-128"/>
                <a:ea typeface="メイリオ" panose="020B0604030504040204" pitchFamily="50" charset="-128"/>
              </a:rPr>
              <a:t>新人スタッフへの落とし込みを確実に行ってください</a:t>
            </a:r>
            <a:endParaRPr lang="en-US" altLang="ja-JP" sz="1600" b="1" dirty="0">
              <a:solidFill>
                <a:srgbClr val="FFFF00"/>
              </a:solidFill>
              <a:latin typeface="メイリオ" panose="020B0604030504040204" pitchFamily="50" charset="-128"/>
              <a:ea typeface="メイリオ" panose="020B0604030504040204" pitchFamily="50" charset="-128"/>
            </a:endParaRPr>
          </a:p>
        </p:txBody>
      </p:sp>
      <p:sp>
        <p:nvSpPr>
          <p:cNvPr id="7" name="吹き出し: 線 6">
            <a:extLst>
              <a:ext uri="{FF2B5EF4-FFF2-40B4-BE49-F238E27FC236}">
                <a16:creationId xmlns:a16="http://schemas.microsoft.com/office/drawing/2014/main" id="{E981AAC3-A97D-53EA-74C8-D31B5A1A23A0}"/>
              </a:ext>
            </a:extLst>
          </p:cNvPr>
          <p:cNvSpPr/>
          <p:nvPr/>
        </p:nvSpPr>
        <p:spPr>
          <a:xfrm>
            <a:off x="6482080" y="1076961"/>
            <a:ext cx="5127700" cy="2079412"/>
          </a:xfrm>
          <a:prstGeom prst="borderCallout1">
            <a:avLst>
              <a:gd name="adj1" fmla="val 8327"/>
              <a:gd name="adj2" fmla="val -1993"/>
              <a:gd name="adj3" fmla="val 28461"/>
              <a:gd name="adj4" fmla="val -54184"/>
            </a:avLst>
          </a:prstGeom>
        </p:spPr>
        <p:style>
          <a:lnRef idx="2">
            <a:schemeClr val="accent2"/>
          </a:lnRef>
          <a:fillRef idx="1">
            <a:schemeClr val="lt1"/>
          </a:fillRef>
          <a:effectRef idx="0">
            <a:schemeClr val="accent2"/>
          </a:effectRef>
          <a:fontRef idx="minor">
            <a:schemeClr val="dk1"/>
          </a:fontRef>
        </p:style>
        <p:txBody>
          <a:bodyPr rtlCol="0" anchor="t"/>
          <a:lstStyle/>
          <a:p>
            <a:r>
              <a:rPr kumimoji="1" lang="en-US" altLang="ja-JP" b="1" dirty="0"/>
              <a:t>【</a:t>
            </a:r>
            <a:r>
              <a:rPr kumimoji="1" lang="ja-JP" altLang="en-US" b="1" dirty="0"/>
              <a:t>カカオアレルギーのお客さんへの誤提供</a:t>
            </a:r>
            <a:r>
              <a:rPr kumimoji="1" lang="en-US" altLang="ja-JP" b="1" dirty="0"/>
              <a:t>】</a:t>
            </a:r>
          </a:p>
          <a:p>
            <a:r>
              <a:rPr lang="ja-JP" altLang="en-US" dirty="0"/>
              <a:t>⇒口にする前に誤提供に気づき被害は無かった</a:t>
            </a:r>
            <a:endParaRPr lang="en-US" altLang="ja-JP" dirty="0"/>
          </a:p>
          <a:p>
            <a:endParaRPr kumimoji="1" lang="en-US" altLang="ja-JP" dirty="0"/>
          </a:p>
          <a:p>
            <a:r>
              <a:rPr lang="ja-JP" altLang="en-US" b="1" dirty="0"/>
              <a:t>原因：</a:t>
            </a:r>
            <a:endParaRPr lang="en-US" altLang="ja-JP" b="1" dirty="0"/>
          </a:p>
          <a:p>
            <a:r>
              <a:rPr kumimoji="1" lang="ja-JP" altLang="en-US" dirty="0"/>
              <a:t>・新人スタッフへの落とし込み不備</a:t>
            </a:r>
            <a:endParaRPr kumimoji="1" lang="en-US" altLang="ja-JP" dirty="0"/>
          </a:p>
          <a:p>
            <a:r>
              <a:rPr lang="ja-JP" altLang="en-US" dirty="0"/>
              <a:t>・チップ管理のミス</a:t>
            </a:r>
            <a:endParaRPr lang="en-US" altLang="ja-JP" dirty="0"/>
          </a:p>
          <a:p>
            <a:r>
              <a:rPr kumimoji="1" lang="ja-JP" altLang="en-US" dirty="0"/>
              <a:t>・責任者のチェックをすり抜けた提供</a:t>
            </a:r>
          </a:p>
        </p:txBody>
      </p:sp>
      <p:sp>
        <p:nvSpPr>
          <p:cNvPr id="8" name="四角形: 角を丸くする 7">
            <a:extLst>
              <a:ext uri="{FF2B5EF4-FFF2-40B4-BE49-F238E27FC236}">
                <a16:creationId xmlns:a16="http://schemas.microsoft.com/office/drawing/2014/main" id="{BB35D97E-7C9B-2B9E-07FF-364CF60A2E53}"/>
              </a:ext>
            </a:extLst>
          </p:cNvPr>
          <p:cNvSpPr/>
          <p:nvPr/>
        </p:nvSpPr>
        <p:spPr>
          <a:xfrm>
            <a:off x="2892210" y="1805279"/>
            <a:ext cx="3244427" cy="1351094"/>
          </a:xfrm>
          <a:prstGeom prst="round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0</a:t>
            </a:r>
            <a:r>
              <a:rPr kumimoji="1" lang="ja-JP" altLang="en-US" sz="4400" b="1" dirty="0"/>
              <a:t>件</a:t>
            </a:r>
          </a:p>
        </p:txBody>
      </p:sp>
      <p:sp>
        <p:nvSpPr>
          <p:cNvPr id="9" name="四角形: 角を丸くする 8">
            <a:extLst>
              <a:ext uri="{FF2B5EF4-FFF2-40B4-BE49-F238E27FC236}">
                <a16:creationId xmlns:a16="http://schemas.microsoft.com/office/drawing/2014/main" id="{60DBD1FF-1160-6E31-F0E5-848CB9104CA4}"/>
              </a:ext>
            </a:extLst>
          </p:cNvPr>
          <p:cNvSpPr/>
          <p:nvPr/>
        </p:nvSpPr>
        <p:spPr>
          <a:xfrm>
            <a:off x="2892209" y="3690681"/>
            <a:ext cx="3244427" cy="2718001"/>
          </a:xfrm>
          <a:prstGeom prst="round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b="1" dirty="0"/>
              <a:t>0</a:t>
            </a:r>
            <a:r>
              <a:rPr kumimoji="1" lang="ja-JP" altLang="en-US" sz="4400" b="1" dirty="0"/>
              <a:t>件</a:t>
            </a:r>
          </a:p>
        </p:txBody>
      </p:sp>
    </p:spTree>
    <p:extLst>
      <p:ext uri="{BB962C8B-B14F-4D97-AF65-F5344CB8AC3E}">
        <p14:creationId xmlns:p14="http://schemas.microsoft.com/office/powerpoint/2010/main" val="22964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備品破損発生件数</a:t>
            </a:r>
          </a:p>
        </p:txBody>
      </p:sp>
      <p:graphicFrame>
        <p:nvGraphicFramePr>
          <p:cNvPr id="3" name="グラフ 2">
            <a:extLst>
              <a:ext uri="{FF2B5EF4-FFF2-40B4-BE49-F238E27FC236}">
                <a16:creationId xmlns:a16="http://schemas.microsoft.com/office/drawing/2014/main" id="{E73ADF68-473E-D86C-1BE4-1C457256C453}"/>
              </a:ext>
            </a:extLst>
          </p:cNvPr>
          <p:cNvGraphicFramePr/>
          <p:nvPr/>
        </p:nvGraphicFramePr>
        <p:xfrm>
          <a:off x="329035" y="1055226"/>
          <a:ext cx="5235424"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楕円 4">
            <a:extLst>
              <a:ext uri="{FF2B5EF4-FFF2-40B4-BE49-F238E27FC236}">
                <a16:creationId xmlns:a16="http://schemas.microsoft.com/office/drawing/2014/main" id="{8DF6CA95-BB37-03CD-8767-B19C1AAACD98}"/>
              </a:ext>
            </a:extLst>
          </p:cNvPr>
          <p:cNvSpPr/>
          <p:nvPr/>
        </p:nvSpPr>
        <p:spPr>
          <a:xfrm>
            <a:off x="2310553" y="2299619"/>
            <a:ext cx="914400" cy="3155795"/>
          </a:xfrm>
          <a:prstGeom prst="ellipse">
            <a:avLst/>
          </a:prstGeom>
          <a:solidFill>
            <a:srgbClr val="FF99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D7A1EEE9-D51D-37F1-0026-95F16793A905}"/>
              </a:ext>
            </a:extLst>
          </p:cNvPr>
          <p:cNvSpPr/>
          <p:nvPr/>
        </p:nvSpPr>
        <p:spPr>
          <a:xfrm>
            <a:off x="4124484" y="2299619"/>
            <a:ext cx="914400" cy="3155795"/>
          </a:xfrm>
          <a:prstGeom prst="ellipse">
            <a:avLst/>
          </a:prstGeom>
          <a:solidFill>
            <a:srgbClr val="FF99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8405BAA-3618-CCBB-43AB-455E9F030D8B}"/>
              </a:ext>
            </a:extLst>
          </p:cNvPr>
          <p:cNvSpPr/>
          <p:nvPr/>
        </p:nvSpPr>
        <p:spPr>
          <a:xfrm>
            <a:off x="329035" y="1055226"/>
            <a:ext cx="5235424" cy="5418667"/>
          </a:xfrm>
          <a:prstGeom prst="rect">
            <a:avLst/>
          </a:prstGeom>
          <a:solidFill>
            <a:schemeClr val="lt1">
              <a:alpha val="35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solidFill>
                  <a:schemeClr val="accent6">
                    <a:lumMod val="50000"/>
                  </a:schemeClr>
                </a:solidFill>
                <a:latin typeface="メイリオ" panose="020B0604030504040204" pitchFamily="50" charset="-128"/>
                <a:ea typeface="メイリオ" panose="020B0604030504040204" pitchFamily="50" charset="-128"/>
              </a:rPr>
              <a:t>繁忙期に増加傾向</a:t>
            </a:r>
            <a:endParaRPr kumimoji="1" lang="en-US" altLang="ja-JP" sz="3600" b="1" dirty="0">
              <a:solidFill>
                <a:schemeClr val="accent6">
                  <a:lumMod val="50000"/>
                </a:schemeClr>
              </a:solidFill>
              <a:latin typeface="メイリオ" panose="020B0604030504040204" pitchFamily="50" charset="-128"/>
              <a:ea typeface="メイリオ" panose="020B0604030504040204" pitchFamily="50" charset="-128"/>
            </a:endParaRPr>
          </a:p>
        </p:txBody>
      </p:sp>
      <p:graphicFrame>
        <p:nvGraphicFramePr>
          <p:cNvPr id="8" name="グラフ 7">
            <a:extLst>
              <a:ext uri="{FF2B5EF4-FFF2-40B4-BE49-F238E27FC236}">
                <a16:creationId xmlns:a16="http://schemas.microsoft.com/office/drawing/2014/main" id="{828FC53A-47CF-A711-605A-6FD2D6821CE1}"/>
              </a:ext>
            </a:extLst>
          </p:cNvPr>
          <p:cNvGraphicFramePr/>
          <p:nvPr/>
        </p:nvGraphicFramePr>
        <p:xfrm>
          <a:off x="6627543" y="1055226"/>
          <a:ext cx="5235424"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9" name="正方形/長方形 8">
            <a:extLst>
              <a:ext uri="{FF2B5EF4-FFF2-40B4-BE49-F238E27FC236}">
                <a16:creationId xmlns:a16="http://schemas.microsoft.com/office/drawing/2014/main" id="{3E725586-77E3-AEFB-5A49-E57510DAB126}"/>
              </a:ext>
            </a:extLst>
          </p:cNvPr>
          <p:cNvSpPr/>
          <p:nvPr/>
        </p:nvSpPr>
        <p:spPr>
          <a:xfrm>
            <a:off x="6627543" y="1055226"/>
            <a:ext cx="5235424" cy="5418667"/>
          </a:xfrm>
          <a:prstGeom prst="rect">
            <a:avLst/>
          </a:prstGeom>
          <a:solidFill>
            <a:schemeClr val="lt1">
              <a:alpha val="35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solidFill>
                  <a:schemeClr val="accent6">
                    <a:lumMod val="50000"/>
                  </a:schemeClr>
                </a:solidFill>
                <a:latin typeface="メイリオ" panose="020B0604030504040204" pitchFamily="50" charset="-128"/>
                <a:ea typeface="メイリオ" panose="020B0604030504040204" pitchFamily="50" charset="-128"/>
              </a:rPr>
              <a:t>繁忙期に増加傾向</a:t>
            </a:r>
            <a:endParaRPr kumimoji="1" lang="en-US" altLang="ja-JP" sz="3600" b="1" dirty="0">
              <a:solidFill>
                <a:schemeClr val="accent6">
                  <a:lumMod val="50000"/>
                </a:schemeClr>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C9EC1D69-DD6B-3F5A-4543-CAE37160D949}"/>
              </a:ext>
            </a:extLst>
          </p:cNvPr>
          <p:cNvSpPr/>
          <p:nvPr/>
        </p:nvSpPr>
        <p:spPr>
          <a:xfrm>
            <a:off x="329036" y="2473013"/>
            <a:ext cx="11533929" cy="2740792"/>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t>洗浄機導入など会社施策も進行中</a:t>
            </a:r>
            <a:endParaRPr lang="en-US" altLang="ja-JP" sz="4400" b="1" dirty="0"/>
          </a:p>
          <a:p>
            <a:pPr algn="ctr"/>
            <a:endParaRPr lang="en-US" altLang="ja-JP" sz="4400" b="1" dirty="0"/>
          </a:p>
          <a:p>
            <a:pPr algn="ctr"/>
            <a:r>
              <a:rPr lang="en-US" altLang="ja-JP" sz="4400" b="1" dirty="0"/>
              <a:t>※</a:t>
            </a:r>
            <a:r>
              <a:rPr lang="ja-JP" altLang="en-US" sz="4400" b="1" dirty="0"/>
              <a:t>破損報告書の記入の徹底</a:t>
            </a:r>
            <a:endParaRPr kumimoji="1" lang="ja-JP" altLang="en-US" sz="4400" b="1" dirty="0"/>
          </a:p>
        </p:txBody>
      </p:sp>
      <p:sp>
        <p:nvSpPr>
          <p:cNvPr id="11" name="楕円 10">
            <a:extLst>
              <a:ext uri="{FF2B5EF4-FFF2-40B4-BE49-F238E27FC236}">
                <a16:creationId xmlns:a16="http://schemas.microsoft.com/office/drawing/2014/main" id="{986451F0-9CF3-B662-5BF9-3ED640676D41}"/>
              </a:ext>
            </a:extLst>
          </p:cNvPr>
          <p:cNvSpPr/>
          <p:nvPr/>
        </p:nvSpPr>
        <p:spPr>
          <a:xfrm>
            <a:off x="8569285" y="2058010"/>
            <a:ext cx="914400" cy="3155795"/>
          </a:xfrm>
          <a:prstGeom prst="ellipse">
            <a:avLst/>
          </a:prstGeom>
          <a:solidFill>
            <a:srgbClr val="FF99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A1FD22A-18E1-F229-6088-C1B3BBE74B94}"/>
              </a:ext>
            </a:extLst>
          </p:cNvPr>
          <p:cNvSpPr/>
          <p:nvPr/>
        </p:nvSpPr>
        <p:spPr>
          <a:xfrm>
            <a:off x="10383216" y="2058010"/>
            <a:ext cx="914400" cy="3155795"/>
          </a:xfrm>
          <a:prstGeom prst="ellipse">
            <a:avLst/>
          </a:prstGeom>
          <a:solidFill>
            <a:srgbClr val="FF99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671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56AEDC2E-1BF1-41C4-3685-34269E41703F}"/>
              </a:ext>
            </a:extLst>
          </p:cNvPr>
          <p:cNvGraphicFramePr/>
          <p:nvPr/>
        </p:nvGraphicFramePr>
        <p:xfrm>
          <a:off x="533238" y="1192873"/>
          <a:ext cx="5992607" cy="4924464"/>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C065EA10-F580-AB8B-7CB6-81AB1D363EDF}"/>
              </a:ext>
            </a:extLst>
          </p:cNvPr>
          <p:cNvSpPr txBox="1"/>
          <p:nvPr/>
        </p:nvSpPr>
        <p:spPr>
          <a:xfrm>
            <a:off x="3916323" y="2264419"/>
            <a:ext cx="2164375" cy="1354217"/>
          </a:xfrm>
          <a:prstGeom prst="rect">
            <a:avLst/>
          </a:prstGeom>
          <a:noFill/>
        </p:spPr>
        <p:txBody>
          <a:bodyPr wrap="none" rtlCol="0">
            <a:spAutoFit/>
          </a:bodyPr>
          <a:lstStyle/>
          <a:p>
            <a:r>
              <a:rPr kumimoji="1" lang="en-US" altLang="ja-JP" b="1" dirty="0"/>
              <a:t>【</a:t>
            </a:r>
            <a:r>
              <a:rPr kumimoji="1" lang="ja-JP" altLang="en-US" b="1" dirty="0"/>
              <a:t>金銭管理：</a:t>
            </a:r>
            <a:r>
              <a:rPr lang="en-US" altLang="ja-JP" b="1" dirty="0"/>
              <a:t>5</a:t>
            </a:r>
            <a:r>
              <a:rPr kumimoji="1" lang="ja-JP" altLang="en-US" b="1" dirty="0"/>
              <a:t>件</a:t>
            </a:r>
            <a:r>
              <a:rPr kumimoji="1" lang="en-US" altLang="ja-JP" b="1" dirty="0"/>
              <a:t>】</a:t>
            </a:r>
          </a:p>
          <a:p>
            <a:r>
              <a:rPr lang="ja-JP" altLang="en-US" sz="1600" dirty="0"/>
              <a:t>・会計ミス</a:t>
            </a:r>
            <a:endParaRPr lang="en-US" altLang="ja-JP" sz="1600" dirty="0"/>
          </a:p>
          <a:p>
            <a:r>
              <a:rPr kumimoji="1" lang="ja-JP" altLang="en-US" sz="1600" dirty="0"/>
              <a:t>・請求漏れ</a:t>
            </a:r>
            <a:endParaRPr kumimoji="1" lang="en-US" altLang="ja-JP" sz="1600" dirty="0"/>
          </a:p>
          <a:p>
            <a:r>
              <a:rPr lang="ja-JP" altLang="en-US" sz="1600" dirty="0"/>
              <a:t>・クレジットミス</a:t>
            </a:r>
            <a:endParaRPr kumimoji="1" lang="en-US" altLang="ja-JP" sz="1600" dirty="0"/>
          </a:p>
          <a:p>
            <a:r>
              <a:rPr lang="ja-JP" altLang="en-US" sz="1600" dirty="0"/>
              <a:t>・過不足</a:t>
            </a:r>
            <a:endParaRPr lang="en-US" altLang="ja-JP" sz="1600" dirty="0"/>
          </a:p>
        </p:txBody>
      </p:sp>
      <p:sp>
        <p:nvSpPr>
          <p:cNvPr id="7" name="テキスト ボックス 6">
            <a:extLst>
              <a:ext uri="{FF2B5EF4-FFF2-40B4-BE49-F238E27FC236}">
                <a16:creationId xmlns:a16="http://schemas.microsoft.com/office/drawing/2014/main" id="{F62569F5-3308-E569-751A-724C8D625EB2}"/>
              </a:ext>
            </a:extLst>
          </p:cNvPr>
          <p:cNvSpPr txBox="1"/>
          <p:nvPr/>
        </p:nvSpPr>
        <p:spPr>
          <a:xfrm>
            <a:off x="1059451" y="5259840"/>
            <a:ext cx="2856872" cy="1107996"/>
          </a:xfrm>
          <a:prstGeom prst="rect">
            <a:avLst/>
          </a:prstGeom>
          <a:noFill/>
        </p:spPr>
        <p:txBody>
          <a:bodyPr wrap="none" rtlCol="0">
            <a:spAutoFit/>
          </a:bodyPr>
          <a:lstStyle/>
          <a:p>
            <a:r>
              <a:rPr kumimoji="1" lang="en-US" altLang="ja-JP" b="1" dirty="0"/>
              <a:t>【</a:t>
            </a:r>
            <a:r>
              <a:rPr lang="ja-JP" altLang="en-US" b="1" dirty="0"/>
              <a:t>お客様トラブル：</a:t>
            </a:r>
            <a:r>
              <a:rPr lang="en-US" altLang="ja-JP" b="1" dirty="0"/>
              <a:t>3</a:t>
            </a:r>
            <a:r>
              <a:rPr lang="ja-JP" altLang="en-US" b="1" dirty="0"/>
              <a:t>件</a:t>
            </a:r>
            <a:r>
              <a:rPr kumimoji="1" lang="en-US" altLang="ja-JP" b="1" dirty="0"/>
              <a:t>】</a:t>
            </a:r>
          </a:p>
          <a:p>
            <a:r>
              <a:rPr lang="ja-JP" altLang="en-US" sz="1600" dirty="0"/>
              <a:t>・ぶっかけ</a:t>
            </a:r>
            <a:endParaRPr lang="en-US" altLang="ja-JP" sz="1600" dirty="0"/>
          </a:p>
          <a:p>
            <a:r>
              <a:rPr kumimoji="1" lang="ja-JP" altLang="en-US" sz="1600" dirty="0"/>
              <a:t>・未払い案件</a:t>
            </a:r>
            <a:endParaRPr kumimoji="1" lang="en-US" altLang="ja-JP" sz="1600" dirty="0"/>
          </a:p>
          <a:p>
            <a:r>
              <a:rPr lang="ja-JP" altLang="en-US" sz="1600" dirty="0"/>
              <a:t>・情報漏洩</a:t>
            </a:r>
            <a:endParaRPr kumimoji="1" lang="en-US" altLang="ja-JP" sz="1600" dirty="0"/>
          </a:p>
        </p:txBody>
      </p:sp>
      <p:sp>
        <p:nvSpPr>
          <p:cNvPr id="8" name="テキスト ボックス 7">
            <a:extLst>
              <a:ext uri="{FF2B5EF4-FFF2-40B4-BE49-F238E27FC236}">
                <a16:creationId xmlns:a16="http://schemas.microsoft.com/office/drawing/2014/main" id="{10709B8A-E504-4B56-A876-6B784B2E406F}"/>
              </a:ext>
            </a:extLst>
          </p:cNvPr>
          <p:cNvSpPr txBox="1"/>
          <p:nvPr/>
        </p:nvSpPr>
        <p:spPr>
          <a:xfrm>
            <a:off x="203386" y="3655105"/>
            <a:ext cx="2626040" cy="861774"/>
          </a:xfrm>
          <a:prstGeom prst="rect">
            <a:avLst/>
          </a:prstGeom>
          <a:noFill/>
        </p:spPr>
        <p:txBody>
          <a:bodyPr wrap="none" rtlCol="0">
            <a:spAutoFit/>
          </a:bodyPr>
          <a:lstStyle/>
          <a:p>
            <a:r>
              <a:rPr kumimoji="1" lang="en-US" altLang="ja-JP" b="1" dirty="0"/>
              <a:t>【</a:t>
            </a:r>
            <a:r>
              <a:rPr kumimoji="1" lang="ja-JP" altLang="en-US" b="1" dirty="0"/>
              <a:t>労務規定</a:t>
            </a:r>
            <a:r>
              <a:rPr lang="ja-JP" altLang="en-US" b="1" dirty="0"/>
              <a:t>違反：</a:t>
            </a:r>
            <a:r>
              <a:rPr lang="en-US" altLang="ja-JP" b="1" dirty="0"/>
              <a:t>3</a:t>
            </a:r>
            <a:r>
              <a:rPr lang="ja-JP" altLang="en-US" b="1" dirty="0"/>
              <a:t>件</a:t>
            </a:r>
            <a:r>
              <a:rPr kumimoji="1" lang="en-US" altLang="ja-JP" b="1" dirty="0"/>
              <a:t>】</a:t>
            </a:r>
          </a:p>
          <a:p>
            <a:r>
              <a:rPr lang="ja-JP" altLang="en-US" sz="1600" dirty="0"/>
              <a:t>・未成年飲酒</a:t>
            </a:r>
            <a:endParaRPr lang="en-US" altLang="ja-JP" sz="1600" dirty="0"/>
          </a:p>
          <a:p>
            <a:r>
              <a:rPr kumimoji="1" lang="ja-JP" altLang="en-US" sz="1600" dirty="0"/>
              <a:t>・雇用ルール違反</a:t>
            </a:r>
            <a:endParaRPr kumimoji="1" lang="en-US" altLang="ja-JP" sz="1600" dirty="0"/>
          </a:p>
        </p:txBody>
      </p:sp>
      <p:sp>
        <p:nvSpPr>
          <p:cNvPr id="9" name="テキスト ボックス 8">
            <a:extLst>
              <a:ext uri="{FF2B5EF4-FFF2-40B4-BE49-F238E27FC236}">
                <a16:creationId xmlns:a16="http://schemas.microsoft.com/office/drawing/2014/main" id="{84E75C48-9BF6-657D-31DB-8650F34190DD}"/>
              </a:ext>
            </a:extLst>
          </p:cNvPr>
          <p:cNvSpPr txBox="1"/>
          <p:nvPr/>
        </p:nvSpPr>
        <p:spPr>
          <a:xfrm>
            <a:off x="911152" y="2264419"/>
            <a:ext cx="2395207" cy="369332"/>
          </a:xfrm>
          <a:prstGeom prst="rect">
            <a:avLst/>
          </a:prstGeom>
          <a:noFill/>
        </p:spPr>
        <p:txBody>
          <a:bodyPr wrap="none" rtlCol="0">
            <a:spAutoFit/>
          </a:bodyPr>
          <a:lstStyle/>
          <a:p>
            <a:r>
              <a:rPr kumimoji="1" lang="en-US" altLang="ja-JP" b="1" dirty="0"/>
              <a:t>【</a:t>
            </a:r>
            <a:r>
              <a:rPr kumimoji="1" lang="ja-JP" altLang="en-US" b="1" dirty="0"/>
              <a:t>顛末書累計：</a:t>
            </a:r>
            <a:r>
              <a:rPr kumimoji="1" lang="en-US" altLang="ja-JP" b="1" dirty="0"/>
              <a:t>3</a:t>
            </a:r>
            <a:r>
              <a:rPr kumimoji="1" lang="ja-JP" altLang="en-US" b="1" dirty="0"/>
              <a:t>件</a:t>
            </a:r>
            <a:r>
              <a:rPr kumimoji="1" lang="en-US" altLang="ja-JP" b="1" dirty="0"/>
              <a:t>】</a:t>
            </a:r>
          </a:p>
        </p:txBody>
      </p:sp>
      <p:sp>
        <p:nvSpPr>
          <p:cNvPr id="10" name="正方形/長方形 9">
            <a:extLst>
              <a:ext uri="{FF2B5EF4-FFF2-40B4-BE49-F238E27FC236}">
                <a16:creationId xmlns:a16="http://schemas.microsoft.com/office/drawing/2014/main" id="{A4E2DB51-219A-16AE-AC80-77EDD1662E5A}"/>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危機管理室報告案件</a:t>
            </a:r>
          </a:p>
        </p:txBody>
      </p:sp>
      <p:sp>
        <p:nvSpPr>
          <p:cNvPr id="11" name="テキスト ボックス 10">
            <a:extLst>
              <a:ext uri="{FF2B5EF4-FFF2-40B4-BE49-F238E27FC236}">
                <a16:creationId xmlns:a16="http://schemas.microsoft.com/office/drawing/2014/main" id="{AD44F5CE-1DCA-906F-A475-18AF449A305A}"/>
              </a:ext>
            </a:extLst>
          </p:cNvPr>
          <p:cNvSpPr txBox="1"/>
          <p:nvPr/>
        </p:nvSpPr>
        <p:spPr>
          <a:xfrm>
            <a:off x="8219305" y="1102913"/>
            <a:ext cx="3518912" cy="5509200"/>
          </a:xfrm>
          <a:prstGeom prst="rect">
            <a:avLst/>
          </a:prstGeom>
          <a:noFill/>
        </p:spPr>
        <p:txBody>
          <a:bodyPr wrap="none" rtlCol="0">
            <a:spAutoFit/>
          </a:bodyPr>
          <a:lstStyle/>
          <a:p>
            <a:endParaRPr kumimoji="1" lang="en-US" altLang="ja-JP" sz="2000" b="1" dirty="0"/>
          </a:p>
          <a:p>
            <a:r>
              <a:rPr kumimoji="1" lang="ja-JP" altLang="en-US" sz="2000" b="1" u="sng" dirty="0"/>
              <a:t>■金銭管理</a:t>
            </a:r>
            <a:endParaRPr kumimoji="1" lang="en-US" altLang="ja-JP" sz="2000" b="1" u="sng" dirty="0"/>
          </a:p>
          <a:p>
            <a:r>
              <a:rPr lang="ja-JP" altLang="en-US" dirty="0"/>
              <a:t>　⇒減少傾向</a:t>
            </a:r>
            <a:endParaRPr kumimoji="1" lang="en-US" altLang="ja-JP" dirty="0"/>
          </a:p>
          <a:p>
            <a:endParaRPr kumimoji="1" lang="en-US" altLang="ja-JP" b="1" dirty="0"/>
          </a:p>
          <a:p>
            <a:r>
              <a:rPr kumimoji="1" lang="ja-JP" altLang="en-US" sz="2000" b="1" u="sng" dirty="0"/>
              <a:t>■異物混入</a:t>
            </a:r>
            <a:r>
              <a:rPr kumimoji="1" lang="en-US" altLang="ja-JP" sz="2000" b="1" u="sng" dirty="0"/>
              <a:t>/</a:t>
            </a:r>
            <a:r>
              <a:rPr kumimoji="1" lang="ja-JP" altLang="en-US" sz="2000" b="1" u="sng" dirty="0"/>
              <a:t>誤提供</a:t>
            </a:r>
            <a:r>
              <a:rPr kumimoji="1" lang="en-US" altLang="ja-JP" sz="2000" b="1" u="sng" dirty="0"/>
              <a:t>/</a:t>
            </a:r>
            <a:r>
              <a:rPr kumimoji="1" lang="ja-JP" altLang="en-US" sz="2000" b="1" u="sng" dirty="0"/>
              <a:t>備品破損</a:t>
            </a:r>
            <a:endParaRPr kumimoji="1" lang="en-US" altLang="ja-JP" sz="2000" b="1" u="sng" dirty="0"/>
          </a:p>
          <a:p>
            <a:r>
              <a:rPr lang="ja-JP" altLang="en-US" dirty="0"/>
              <a:t>　⇒</a:t>
            </a:r>
            <a:r>
              <a:rPr lang="ja-JP" altLang="en-US" b="1" dirty="0">
                <a:solidFill>
                  <a:srgbClr val="FF0000"/>
                </a:solidFill>
              </a:rPr>
              <a:t>誤提供</a:t>
            </a:r>
            <a:endParaRPr lang="en-US" altLang="ja-JP" b="1" dirty="0">
              <a:solidFill>
                <a:srgbClr val="FF0000"/>
              </a:solidFill>
            </a:endParaRPr>
          </a:p>
          <a:p>
            <a:r>
              <a:rPr kumimoji="1" lang="ja-JP" altLang="en-US" dirty="0"/>
              <a:t>　</a:t>
            </a:r>
            <a:endParaRPr kumimoji="1" lang="en-US" altLang="ja-JP" dirty="0"/>
          </a:p>
          <a:p>
            <a:endParaRPr kumimoji="1" lang="en-US" altLang="ja-JP" b="1" dirty="0"/>
          </a:p>
          <a:p>
            <a:r>
              <a:rPr kumimoji="1" lang="ja-JP" altLang="en-US" sz="2000" b="1" u="sng" dirty="0"/>
              <a:t>■お客様トラブル</a:t>
            </a:r>
            <a:endParaRPr kumimoji="1" lang="en-US" altLang="ja-JP" sz="2000" b="1" u="sng" dirty="0"/>
          </a:p>
          <a:p>
            <a:r>
              <a:rPr lang="ja-JP" altLang="en-US" dirty="0"/>
              <a:t>　⇒</a:t>
            </a:r>
            <a:r>
              <a:rPr lang="ja-JP" altLang="en-US" b="1" dirty="0">
                <a:solidFill>
                  <a:srgbClr val="FF0000"/>
                </a:solidFill>
              </a:rPr>
              <a:t>情報漏洩</a:t>
            </a:r>
            <a:endParaRPr lang="en-US" altLang="ja-JP" b="1" dirty="0">
              <a:solidFill>
                <a:srgbClr val="FF0000"/>
              </a:solidFill>
            </a:endParaRPr>
          </a:p>
          <a:p>
            <a:r>
              <a:rPr lang="ja-JP" altLang="en-US" dirty="0">
                <a:solidFill>
                  <a:schemeClr val="tx1">
                    <a:lumMod val="50000"/>
                    <a:lumOff val="50000"/>
                  </a:schemeClr>
                </a:solidFill>
              </a:rPr>
              <a:t>　</a:t>
            </a:r>
            <a:endParaRPr kumimoji="1" lang="en-US" altLang="ja-JP" dirty="0"/>
          </a:p>
          <a:p>
            <a:endParaRPr kumimoji="1" lang="en-US" altLang="ja-JP" b="1" dirty="0"/>
          </a:p>
          <a:p>
            <a:r>
              <a:rPr kumimoji="1" lang="ja-JP" altLang="en-US" sz="2000" b="1" u="sng" dirty="0"/>
              <a:t>■労務規定違反</a:t>
            </a:r>
            <a:endParaRPr kumimoji="1" lang="en-US" altLang="ja-JP" sz="2000" b="1" u="sng" dirty="0"/>
          </a:p>
          <a:p>
            <a:r>
              <a:rPr lang="ja-JP" altLang="en-US" dirty="0"/>
              <a:t>　⇒</a:t>
            </a:r>
            <a:r>
              <a:rPr lang="ja-JP" altLang="en-US" b="1" dirty="0">
                <a:solidFill>
                  <a:srgbClr val="FF0000"/>
                </a:solidFill>
              </a:rPr>
              <a:t>未成年飲酒</a:t>
            </a:r>
            <a:endParaRPr lang="en-US" altLang="ja-JP" b="1" dirty="0">
              <a:solidFill>
                <a:srgbClr val="FF0000"/>
              </a:solidFill>
            </a:endParaRPr>
          </a:p>
          <a:p>
            <a:r>
              <a:rPr lang="ja-JP" altLang="en-US" dirty="0">
                <a:solidFill>
                  <a:srgbClr val="FF0000"/>
                </a:solidFill>
              </a:rPr>
              <a:t>　　</a:t>
            </a:r>
            <a:endParaRPr lang="en-US" altLang="ja-JP" dirty="0">
              <a:solidFill>
                <a:schemeClr val="tx1">
                  <a:lumMod val="50000"/>
                  <a:lumOff val="50000"/>
                </a:schemeClr>
              </a:solidFill>
            </a:endParaRPr>
          </a:p>
          <a:p>
            <a:r>
              <a:rPr lang="ja-JP" altLang="en-US" dirty="0"/>
              <a:t>　</a:t>
            </a:r>
            <a:endParaRPr lang="en-US" altLang="ja-JP" dirty="0"/>
          </a:p>
          <a:p>
            <a:r>
              <a:rPr lang="ja-JP" altLang="en-US" dirty="0"/>
              <a:t>　⇒</a:t>
            </a:r>
            <a:r>
              <a:rPr lang="ja-JP" altLang="en-US" b="1" dirty="0">
                <a:solidFill>
                  <a:srgbClr val="FF0000"/>
                </a:solidFill>
              </a:rPr>
              <a:t>雇用ルール違反</a:t>
            </a:r>
            <a:endParaRPr lang="en-US" altLang="ja-JP" b="1" dirty="0">
              <a:solidFill>
                <a:srgbClr val="FF0000"/>
              </a:solidFill>
            </a:endParaRPr>
          </a:p>
          <a:p>
            <a:r>
              <a:rPr lang="ja-JP" altLang="en-US" dirty="0">
                <a:solidFill>
                  <a:srgbClr val="FF0000"/>
                </a:solidFill>
              </a:rPr>
              <a:t>　</a:t>
            </a:r>
            <a:endParaRPr lang="en-US" altLang="ja-JP" dirty="0">
              <a:solidFill>
                <a:schemeClr val="tx1">
                  <a:lumMod val="50000"/>
                  <a:lumOff val="50000"/>
                </a:schemeClr>
              </a:solidFill>
            </a:endParaRPr>
          </a:p>
          <a:p>
            <a:endParaRPr lang="en-US" altLang="ja-JP" dirty="0">
              <a:solidFill>
                <a:schemeClr val="tx1">
                  <a:lumMod val="50000"/>
                  <a:lumOff val="50000"/>
                </a:schemeClr>
              </a:solidFill>
            </a:endParaRPr>
          </a:p>
        </p:txBody>
      </p:sp>
      <p:sp>
        <p:nvSpPr>
          <p:cNvPr id="3" name="四角形: 角を丸くする 2">
            <a:extLst>
              <a:ext uri="{FF2B5EF4-FFF2-40B4-BE49-F238E27FC236}">
                <a16:creationId xmlns:a16="http://schemas.microsoft.com/office/drawing/2014/main" id="{7A467BCF-4448-CDE6-3DE2-2230BAFBF890}"/>
              </a:ext>
            </a:extLst>
          </p:cNvPr>
          <p:cNvSpPr/>
          <p:nvPr/>
        </p:nvSpPr>
        <p:spPr>
          <a:xfrm>
            <a:off x="8219305" y="2265110"/>
            <a:ext cx="3518912" cy="1022773"/>
          </a:xfrm>
          <a:prstGeom prst="roundRect">
            <a:avLst/>
          </a:prstGeom>
          <a:solidFill>
            <a:schemeClr val="accent6">
              <a:alpha val="5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latin typeface="メイリオ" panose="020B0604030504040204" pitchFamily="50" charset="-128"/>
                <a:ea typeface="メイリオ" panose="020B0604030504040204" pitchFamily="50" charset="-128"/>
              </a:rPr>
              <a:t>調理部</a:t>
            </a:r>
          </a:p>
        </p:txBody>
      </p:sp>
      <p:sp>
        <p:nvSpPr>
          <p:cNvPr id="4" name="四角形: 角を丸くする 3">
            <a:extLst>
              <a:ext uri="{FF2B5EF4-FFF2-40B4-BE49-F238E27FC236}">
                <a16:creationId xmlns:a16="http://schemas.microsoft.com/office/drawing/2014/main" id="{C0C191BB-5E3B-AF81-00CD-9EE2654B9A72}"/>
              </a:ext>
            </a:extLst>
          </p:cNvPr>
          <p:cNvSpPr/>
          <p:nvPr/>
        </p:nvSpPr>
        <p:spPr>
          <a:xfrm>
            <a:off x="8219305" y="3357594"/>
            <a:ext cx="3518912" cy="1022773"/>
          </a:xfrm>
          <a:prstGeom prst="roundRect">
            <a:avLst/>
          </a:prstGeom>
          <a:solidFill>
            <a:schemeClr val="accent5">
              <a:alpha val="5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メイリオ" panose="020B0604030504040204" pitchFamily="50" charset="-128"/>
                <a:ea typeface="メイリオ" panose="020B0604030504040204" pitchFamily="50" charset="-128"/>
              </a:rPr>
              <a:t>営業部</a:t>
            </a:r>
            <a:endParaRPr kumimoji="1" lang="ja-JP" altLang="en-US" sz="3600" b="1" dirty="0">
              <a:solidFill>
                <a:schemeClr val="bg1"/>
              </a:solidFill>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7EB2EDEC-DC5A-7836-03CB-DFFBF2653584}"/>
              </a:ext>
            </a:extLst>
          </p:cNvPr>
          <p:cNvSpPr/>
          <p:nvPr/>
        </p:nvSpPr>
        <p:spPr>
          <a:xfrm>
            <a:off x="8219305" y="5544435"/>
            <a:ext cx="3518912" cy="1022773"/>
          </a:xfrm>
          <a:prstGeom prst="roundRect">
            <a:avLst/>
          </a:prstGeom>
          <a:solidFill>
            <a:schemeClr val="accent4">
              <a:alpha val="5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メイリオ" panose="020B0604030504040204" pitchFamily="50" charset="-128"/>
                <a:ea typeface="メイリオ" panose="020B0604030504040204" pitchFamily="50" charset="-128"/>
              </a:rPr>
              <a:t>管理部</a:t>
            </a:r>
            <a:endParaRPr kumimoji="1" lang="ja-JP" altLang="en-US" sz="3600" b="1" dirty="0">
              <a:solidFill>
                <a:schemeClr val="bg1"/>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02310971-E368-18B1-997E-0620727ECB20}"/>
              </a:ext>
            </a:extLst>
          </p:cNvPr>
          <p:cNvSpPr txBox="1"/>
          <p:nvPr/>
        </p:nvSpPr>
        <p:spPr>
          <a:xfrm>
            <a:off x="3809964" y="4773074"/>
            <a:ext cx="4011034" cy="369332"/>
          </a:xfrm>
          <a:prstGeom prst="rect">
            <a:avLst/>
          </a:prstGeom>
          <a:noFill/>
        </p:spPr>
        <p:txBody>
          <a:bodyPr wrap="none" rtlCol="0">
            <a:spAutoFit/>
          </a:bodyPr>
          <a:lstStyle/>
          <a:p>
            <a:r>
              <a:rPr lang="en-US" altLang="ja-JP" b="1" dirty="0"/>
              <a:t>【</a:t>
            </a:r>
            <a:r>
              <a:rPr lang="ja-JP" altLang="en-US" b="1" dirty="0"/>
              <a:t>異物混入</a:t>
            </a:r>
            <a:r>
              <a:rPr lang="en-US" altLang="ja-JP" b="1" dirty="0"/>
              <a:t>/</a:t>
            </a:r>
            <a:r>
              <a:rPr lang="ja-JP" altLang="en-US" b="1" dirty="0"/>
              <a:t>誤提供</a:t>
            </a:r>
            <a:r>
              <a:rPr lang="en-US" altLang="ja-JP" b="1" dirty="0"/>
              <a:t>/</a:t>
            </a:r>
            <a:r>
              <a:rPr lang="ja-JP" altLang="en-US" b="1" dirty="0"/>
              <a:t>備品破損</a:t>
            </a:r>
            <a:r>
              <a:rPr kumimoji="1" lang="ja-JP" altLang="en-US" b="1" dirty="0"/>
              <a:t>：</a:t>
            </a:r>
            <a:r>
              <a:rPr lang="en-US" altLang="ja-JP" b="1" dirty="0"/>
              <a:t>3</a:t>
            </a:r>
            <a:r>
              <a:rPr kumimoji="1" lang="ja-JP" altLang="en-US" b="1" dirty="0"/>
              <a:t>件</a:t>
            </a:r>
            <a:r>
              <a:rPr kumimoji="1" lang="en-US" altLang="ja-JP" b="1" dirty="0"/>
              <a:t>】</a:t>
            </a:r>
          </a:p>
        </p:txBody>
      </p:sp>
      <p:sp>
        <p:nvSpPr>
          <p:cNvPr id="16" name="四角形: 角を丸くする 15">
            <a:extLst>
              <a:ext uri="{FF2B5EF4-FFF2-40B4-BE49-F238E27FC236}">
                <a16:creationId xmlns:a16="http://schemas.microsoft.com/office/drawing/2014/main" id="{70C3C604-3769-68B3-A6AC-4F7173A7139B}"/>
              </a:ext>
            </a:extLst>
          </p:cNvPr>
          <p:cNvSpPr/>
          <p:nvPr/>
        </p:nvSpPr>
        <p:spPr>
          <a:xfrm>
            <a:off x="8219305" y="4446354"/>
            <a:ext cx="3518912" cy="1022773"/>
          </a:xfrm>
          <a:prstGeom prst="roundRect">
            <a:avLst/>
          </a:prstGeom>
          <a:solidFill>
            <a:srgbClr val="FF99FF">
              <a:alpha val="9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メイリオ" panose="020B0604030504040204" pitchFamily="50" charset="-128"/>
                <a:ea typeface="メイリオ" panose="020B0604030504040204" pitchFamily="50" charset="-128"/>
              </a:rPr>
              <a:t>危機管理室</a:t>
            </a:r>
            <a:endParaRPr kumimoji="1" lang="ja-JP" altLang="en-US" sz="36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657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3" grpId="0" animBg="1"/>
      <p:bldP spid="4" grpId="0" animBg="1"/>
      <p:bldP spid="12" grpId="0" animBg="1"/>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4E2DB51-219A-16AE-AC80-77EDD1662E5A}"/>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未成年飲酒に関して</a:t>
            </a:r>
          </a:p>
        </p:txBody>
      </p:sp>
      <p:sp>
        <p:nvSpPr>
          <p:cNvPr id="11" name="テキスト ボックス 10">
            <a:extLst>
              <a:ext uri="{FF2B5EF4-FFF2-40B4-BE49-F238E27FC236}">
                <a16:creationId xmlns:a16="http://schemas.microsoft.com/office/drawing/2014/main" id="{AD44F5CE-1DCA-906F-A475-18AF449A305A}"/>
              </a:ext>
            </a:extLst>
          </p:cNvPr>
          <p:cNvSpPr txBox="1"/>
          <p:nvPr/>
        </p:nvSpPr>
        <p:spPr>
          <a:xfrm>
            <a:off x="366535" y="1243258"/>
            <a:ext cx="4099199" cy="461665"/>
          </a:xfrm>
          <a:prstGeom prst="rect">
            <a:avLst/>
          </a:prstGeom>
          <a:noFill/>
        </p:spPr>
        <p:txBody>
          <a:bodyPr wrap="none" rtlCol="0">
            <a:spAutoFit/>
          </a:bodyPr>
          <a:lstStyle/>
          <a:p>
            <a:r>
              <a:rPr lang="en-US" altLang="ja-JP" sz="2400" b="1" dirty="0"/>
              <a:t>19</a:t>
            </a:r>
            <a:r>
              <a:rPr lang="ja-JP" altLang="en-US" sz="2400" b="1" dirty="0"/>
              <a:t>期　</a:t>
            </a:r>
            <a:r>
              <a:rPr kumimoji="1" lang="ja-JP" altLang="en-US" sz="2400" b="1" dirty="0"/>
              <a:t>未成年飲酒事案　</a:t>
            </a:r>
            <a:r>
              <a:rPr kumimoji="1" lang="en-US" altLang="ja-JP" sz="2400" b="1" dirty="0">
                <a:solidFill>
                  <a:srgbClr val="FF0000"/>
                </a:solidFill>
              </a:rPr>
              <a:t>2</a:t>
            </a:r>
            <a:r>
              <a:rPr kumimoji="1" lang="ja-JP" altLang="en-US" sz="2400" b="1" dirty="0">
                <a:solidFill>
                  <a:srgbClr val="FF0000"/>
                </a:solidFill>
              </a:rPr>
              <a:t>件</a:t>
            </a:r>
            <a:endParaRPr kumimoji="1" lang="en-US" altLang="ja-JP" sz="2400" b="1" dirty="0">
              <a:solidFill>
                <a:srgbClr val="FF0000"/>
              </a:solidFill>
            </a:endParaRPr>
          </a:p>
        </p:txBody>
      </p:sp>
      <p:pic>
        <p:nvPicPr>
          <p:cNvPr id="1026" name="Picture 2" descr="打ち上げの案内状のテンプレート">
            <a:extLst>
              <a:ext uri="{FF2B5EF4-FFF2-40B4-BE49-F238E27FC236}">
                <a16:creationId xmlns:a16="http://schemas.microsoft.com/office/drawing/2014/main" id="{6F6863EB-1FD1-8E8C-DC7C-C2E30BC29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35" y="2231489"/>
            <a:ext cx="4725831" cy="3152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A221DC9-F000-F79D-0955-8445CBB42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686" y="2236108"/>
            <a:ext cx="4246456" cy="314374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CB14023E-13C0-4094-8EF5-742E50C1BA3F}"/>
              </a:ext>
            </a:extLst>
          </p:cNvPr>
          <p:cNvSpPr/>
          <p:nvPr/>
        </p:nvSpPr>
        <p:spPr>
          <a:xfrm>
            <a:off x="366535" y="5614742"/>
            <a:ext cx="4725831" cy="923153"/>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4000" b="1" dirty="0"/>
              <a:t>店舗飲み会</a:t>
            </a:r>
            <a:endParaRPr kumimoji="1" lang="ja-JP" altLang="en-US" sz="4000" b="1" dirty="0"/>
          </a:p>
        </p:txBody>
      </p:sp>
      <p:sp>
        <p:nvSpPr>
          <p:cNvPr id="4" name="正方形/長方形 3">
            <a:extLst>
              <a:ext uri="{FF2B5EF4-FFF2-40B4-BE49-F238E27FC236}">
                <a16:creationId xmlns:a16="http://schemas.microsoft.com/office/drawing/2014/main" id="{26B71761-24DB-606A-E3A1-4493809898B5}"/>
              </a:ext>
            </a:extLst>
          </p:cNvPr>
          <p:cNvSpPr/>
          <p:nvPr/>
        </p:nvSpPr>
        <p:spPr>
          <a:xfrm>
            <a:off x="6603999" y="5614741"/>
            <a:ext cx="4725831" cy="923153"/>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4000" b="1" dirty="0">
                <a:solidFill>
                  <a:srgbClr val="FF0000"/>
                </a:solidFill>
              </a:rPr>
              <a:t>容認</a:t>
            </a:r>
            <a:r>
              <a:rPr lang="ja-JP" altLang="en-US" sz="2000" b="1" dirty="0">
                <a:solidFill>
                  <a:srgbClr val="FF0000"/>
                </a:solidFill>
              </a:rPr>
              <a:t>（バレなければ</a:t>
            </a:r>
            <a:r>
              <a:rPr lang="en-US" altLang="ja-JP" sz="2000" b="1" dirty="0">
                <a:solidFill>
                  <a:srgbClr val="FF0000"/>
                </a:solidFill>
              </a:rPr>
              <a:t>…</a:t>
            </a:r>
            <a:r>
              <a:rPr lang="ja-JP" altLang="en-US" sz="2000" b="1" dirty="0">
                <a:solidFill>
                  <a:srgbClr val="FF0000"/>
                </a:solidFill>
              </a:rPr>
              <a:t>）</a:t>
            </a:r>
            <a:endParaRPr kumimoji="1" lang="ja-JP" altLang="en-US" sz="4000" b="1" dirty="0">
              <a:solidFill>
                <a:srgbClr val="FF0000"/>
              </a:solidFill>
            </a:endParaRPr>
          </a:p>
        </p:txBody>
      </p:sp>
      <p:sp>
        <p:nvSpPr>
          <p:cNvPr id="2" name="四角形: 角を丸くする 1">
            <a:extLst>
              <a:ext uri="{FF2B5EF4-FFF2-40B4-BE49-F238E27FC236}">
                <a16:creationId xmlns:a16="http://schemas.microsoft.com/office/drawing/2014/main" id="{EB78EFC6-9086-5725-1E7F-5189ACEB0A61}"/>
              </a:ext>
            </a:extLst>
          </p:cNvPr>
          <p:cNvSpPr/>
          <p:nvPr/>
        </p:nvSpPr>
        <p:spPr>
          <a:xfrm>
            <a:off x="329036" y="2473013"/>
            <a:ext cx="11533929" cy="2740792"/>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t>危機管理リスクがかなり高い案件</a:t>
            </a:r>
            <a:endParaRPr lang="en-US" altLang="ja-JP" sz="4400" b="1" dirty="0"/>
          </a:p>
        </p:txBody>
      </p:sp>
    </p:spTree>
    <p:extLst>
      <p:ext uri="{BB962C8B-B14F-4D97-AF65-F5344CB8AC3E}">
        <p14:creationId xmlns:p14="http://schemas.microsoft.com/office/powerpoint/2010/main" val="4419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4E2DB51-219A-16AE-AC80-77EDD1662E5A}"/>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未成年飲酒摘発事例</a:t>
            </a:r>
          </a:p>
        </p:txBody>
      </p:sp>
      <p:pic>
        <p:nvPicPr>
          <p:cNvPr id="3" name="図 2">
            <a:extLst>
              <a:ext uri="{FF2B5EF4-FFF2-40B4-BE49-F238E27FC236}">
                <a16:creationId xmlns:a16="http://schemas.microsoft.com/office/drawing/2014/main" id="{96B5E535-CC71-9F6A-10C5-7359737C5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02" y="1734528"/>
            <a:ext cx="5645440" cy="3822896"/>
          </a:xfrm>
          <a:prstGeom prst="rect">
            <a:avLst/>
          </a:prstGeom>
        </p:spPr>
      </p:pic>
      <p:sp>
        <p:nvSpPr>
          <p:cNvPr id="4" name="正方形/長方形 3">
            <a:extLst>
              <a:ext uri="{FF2B5EF4-FFF2-40B4-BE49-F238E27FC236}">
                <a16:creationId xmlns:a16="http://schemas.microsoft.com/office/drawing/2014/main" id="{5716C49E-4D69-9930-E4B0-CE002882E207}"/>
              </a:ext>
            </a:extLst>
          </p:cNvPr>
          <p:cNvSpPr/>
          <p:nvPr/>
        </p:nvSpPr>
        <p:spPr>
          <a:xfrm>
            <a:off x="6141098" y="1130549"/>
            <a:ext cx="6050902" cy="1207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385723"/>
                </a:solidFill>
                <a:latin typeface="+mn-ea"/>
              </a:rPr>
              <a:t>■飲酒を容認した場合</a:t>
            </a:r>
            <a:endParaRPr lang="en-US" altLang="ja-JP" sz="2400" b="1" dirty="0">
              <a:solidFill>
                <a:srgbClr val="385723"/>
              </a:solidFill>
              <a:latin typeface="+mn-ea"/>
            </a:endParaRPr>
          </a:p>
          <a:p>
            <a:r>
              <a:rPr lang="ja-JP" altLang="en-US" sz="2400" dirty="0">
                <a:solidFill>
                  <a:srgbClr val="385723"/>
                </a:solidFill>
                <a:latin typeface="+mn-ea"/>
              </a:rPr>
              <a:t>⇒未成年者飲酒禁止法の第</a:t>
            </a:r>
            <a:r>
              <a:rPr lang="en-US" altLang="ja-JP" sz="2400" dirty="0">
                <a:solidFill>
                  <a:srgbClr val="385723"/>
                </a:solidFill>
                <a:latin typeface="+mn-ea"/>
              </a:rPr>
              <a:t>1</a:t>
            </a:r>
            <a:r>
              <a:rPr lang="ja-JP" altLang="en-US" sz="2400" dirty="0">
                <a:solidFill>
                  <a:srgbClr val="385723"/>
                </a:solidFill>
                <a:latin typeface="+mn-ea"/>
              </a:rPr>
              <a:t>条</a:t>
            </a:r>
            <a:r>
              <a:rPr lang="en-US" altLang="ja-JP" sz="2400" dirty="0">
                <a:solidFill>
                  <a:srgbClr val="385723"/>
                </a:solidFill>
                <a:latin typeface="+mn-ea"/>
              </a:rPr>
              <a:t>2</a:t>
            </a:r>
            <a:r>
              <a:rPr lang="ja-JP" altLang="en-US" sz="2400" dirty="0">
                <a:solidFill>
                  <a:srgbClr val="385723"/>
                </a:solidFill>
                <a:latin typeface="+mn-ea"/>
              </a:rPr>
              <a:t>項</a:t>
            </a:r>
            <a:endParaRPr lang="en-US" altLang="ja-JP" sz="2400" dirty="0">
              <a:solidFill>
                <a:srgbClr val="385723"/>
              </a:solidFill>
              <a:latin typeface="+mn-ea"/>
            </a:endParaRPr>
          </a:p>
          <a:p>
            <a:r>
              <a:rPr lang="ja-JP" altLang="en-US" sz="2400" b="1" dirty="0">
                <a:solidFill>
                  <a:srgbClr val="385723"/>
                </a:solidFill>
                <a:latin typeface="+mn-ea"/>
              </a:rPr>
              <a:t>　</a:t>
            </a:r>
            <a:r>
              <a:rPr lang="ja-JP" altLang="en-US" sz="1200" b="1" dirty="0">
                <a:solidFill>
                  <a:srgbClr val="385723"/>
                </a:solidFill>
                <a:latin typeface="+mn-ea"/>
              </a:rPr>
              <a:t>⇒「親権者や監督者は未成年の飲酒を見つけたら制止する義務がある」</a:t>
            </a:r>
            <a:r>
              <a:rPr lang="ja-JP" altLang="en-US" dirty="0"/>
              <a:t>条</a:t>
            </a:r>
            <a:r>
              <a:rPr lang="en-US" altLang="ja-JP" dirty="0"/>
              <a:t>2</a:t>
            </a:r>
            <a:r>
              <a:rPr lang="ja-JP" altLang="en-US" dirty="0"/>
              <a:t>項</a:t>
            </a:r>
            <a:endParaRPr kumimoji="1" lang="ja-JP" altLang="en-US" sz="2400" b="1" dirty="0">
              <a:solidFill>
                <a:srgbClr val="385723"/>
              </a:solidFill>
              <a:latin typeface="+mn-ea"/>
            </a:endParaRPr>
          </a:p>
        </p:txBody>
      </p:sp>
      <p:sp>
        <p:nvSpPr>
          <p:cNvPr id="7" name="正方形/長方形 6">
            <a:extLst>
              <a:ext uri="{FF2B5EF4-FFF2-40B4-BE49-F238E27FC236}">
                <a16:creationId xmlns:a16="http://schemas.microsoft.com/office/drawing/2014/main" id="{77B35B44-D4EB-1589-880B-44E6475AB915}"/>
              </a:ext>
            </a:extLst>
          </p:cNvPr>
          <p:cNvSpPr/>
          <p:nvPr/>
        </p:nvSpPr>
        <p:spPr>
          <a:xfrm>
            <a:off x="6141098" y="2488845"/>
            <a:ext cx="6050902" cy="240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385723"/>
                </a:solidFill>
                <a:latin typeface="+mn-ea"/>
              </a:rPr>
              <a:t>■飲酒を強要した場合</a:t>
            </a:r>
            <a:endParaRPr lang="en-US" altLang="ja-JP" sz="2400" b="1" dirty="0">
              <a:solidFill>
                <a:srgbClr val="385723"/>
              </a:solidFill>
              <a:latin typeface="+mn-ea"/>
            </a:endParaRPr>
          </a:p>
          <a:p>
            <a:r>
              <a:rPr lang="ja-JP" altLang="en-US" sz="2400" dirty="0">
                <a:solidFill>
                  <a:srgbClr val="385723"/>
                </a:solidFill>
                <a:latin typeface="+mn-ea"/>
              </a:rPr>
              <a:t>⇒強要罪 </a:t>
            </a:r>
            <a:endParaRPr lang="en-US" altLang="ja-JP" sz="2400" dirty="0">
              <a:solidFill>
                <a:srgbClr val="385723"/>
              </a:solidFill>
              <a:latin typeface="+mn-ea"/>
            </a:endParaRPr>
          </a:p>
          <a:p>
            <a:r>
              <a:rPr lang="ja-JP" altLang="en-US" sz="2400" dirty="0">
                <a:solidFill>
                  <a:srgbClr val="385723"/>
                </a:solidFill>
                <a:latin typeface="+mn-ea"/>
              </a:rPr>
              <a:t>　傷害罪や過失致傷罪</a:t>
            </a:r>
            <a:endParaRPr lang="en-US" altLang="ja-JP" sz="2400" dirty="0">
              <a:solidFill>
                <a:srgbClr val="385723"/>
              </a:solidFill>
              <a:latin typeface="+mn-ea"/>
            </a:endParaRPr>
          </a:p>
          <a:p>
            <a:r>
              <a:rPr lang="ja-JP" altLang="en-US" sz="2400" dirty="0">
                <a:solidFill>
                  <a:srgbClr val="385723"/>
                </a:solidFill>
                <a:latin typeface="+mn-ea"/>
              </a:rPr>
              <a:t>　現場助成罪</a:t>
            </a:r>
            <a:endParaRPr lang="en-US" altLang="ja-JP" sz="2400" dirty="0">
              <a:solidFill>
                <a:srgbClr val="385723"/>
              </a:solidFill>
              <a:latin typeface="+mn-ea"/>
            </a:endParaRPr>
          </a:p>
          <a:p>
            <a:r>
              <a:rPr lang="ja-JP" altLang="en-US" sz="2400" dirty="0">
                <a:solidFill>
                  <a:srgbClr val="385723"/>
                </a:solidFill>
                <a:latin typeface="+mn-ea"/>
              </a:rPr>
              <a:t>　保護者責任者遺棄罪</a:t>
            </a:r>
            <a:r>
              <a:rPr lang="ja-JP" altLang="en-US" dirty="0"/>
              <a:t>条</a:t>
            </a:r>
            <a:r>
              <a:rPr lang="en-US" altLang="ja-JP" dirty="0"/>
              <a:t>2</a:t>
            </a:r>
            <a:r>
              <a:rPr lang="ja-JP" altLang="en-US" dirty="0"/>
              <a:t>項</a:t>
            </a:r>
            <a:endParaRPr kumimoji="1" lang="ja-JP" altLang="en-US" sz="2400" b="1" dirty="0">
              <a:solidFill>
                <a:srgbClr val="385723"/>
              </a:solidFill>
              <a:latin typeface="+mn-ea"/>
            </a:endParaRPr>
          </a:p>
        </p:txBody>
      </p:sp>
      <p:sp>
        <p:nvSpPr>
          <p:cNvPr id="8" name="正方形/長方形 7">
            <a:extLst>
              <a:ext uri="{FF2B5EF4-FFF2-40B4-BE49-F238E27FC236}">
                <a16:creationId xmlns:a16="http://schemas.microsoft.com/office/drawing/2014/main" id="{47DB4378-84C7-A261-9E21-9F3B47E91C02}"/>
              </a:ext>
            </a:extLst>
          </p:cNvPr>
          <p:cNvSpPr/>
          <p:nvPr/>
        </p:nvSpPr>
        <p:spPr>
          <a:xfrm>
            <a:off x="6140950" y="4840595"/>
            <a:ext cx="6050902" cy="143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rgbClr val="385723"/>
                </a:solidFill>
                <a:latin typeface="+mn-ea"/>
              </a:rPr>
              <a:t>■未成年に酒を提供した場合</a:t>
            </a:r>
            <a:endParaRPr lang="en-US" altLang="ja-JP" sz="2400" b="1" dirty="0">
              <a:solidFill>
                <a:srgbClr val="385723"/>
              </a:solidFill>
              <a:latin typeface="+mn-ea"/>
            </a:endParaRPr>
          </a:p>
          <a:p>
            <a:r>
              <a:rPr lang="ja-JP" altLang="en-US" sz="2400" dirty="0">
                <a:solidFill>
                  <a:srgbClr val="385723"/>
                </a:solidFill>
                <a:latin typeface="+mn-ea"/>
              </a:rPr>
              <a:t>⇒罰金刑</a:t>
            </a:r>
            <a:r>
              <a:rPr lang="ja-JP" altLang="en-US" dirty="0"/>
              <a:t>条</a:t>
            </a:r>
            <a:r>
              <a:rPr lang="en-US" altLang="ja-JP" dirty="0"/>
              <a:t>2</a:t>
            </a:r>
            <a:r>
              <a:rPr lang="ja-JP" altLang="en-US" dirty="0"/>
              <a:t>項</a:t>
            </a:r>
            <a:endParaRPr kumimoji="1" lang="ja-JP" altLang="en-US" sz="2400" b="1" dirty="0">
              <a:solidFill>
                <a:srgbClr val="385723"/>
              </a:solidFill>
              <a:latin typeface="+mn-ea"/>
            </a:endParaRPr>
          </a:p>
        </p:txBody>
      </p:sp>
      <p:sp>
        <p:nvSpPr>
          <p:cNvPr id="9" name="四角形: 角を丸くする 8">
            <a:extLst>
              <a:ext uri="{FF2B5EF4-FFF2-40B4-BE49-F238E27FC236}">
                <a16:creationId xmlns:a16="http://schemas.microsoft.com/office/drawing/2014/main" id="{ACB370D9-EB57-BC53-47AA-02957BD5375C}"/>
              </a:ext>
            </a:extLst>
          </p:cNvPr>
          <p:cNvSpPr/>
          <p:nvPr/>
        </p:nvSpPr>
        <p:spPr>
          <a:xfrm>
            <a:off x="6140950" y="1506018"/>
            <a:ext cx="5722448" cy="1022773"/>
          </a:xfrm>
          <a:prstGeom prst="roundRect">
            <a:avLst/>
          </a:prstGeom>
          <a:solidFill>
            <a:schemeClr val="accent6">
              <a:alpha val="5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メイリオ" panose="020B0604030504040204" pitchFamily="50" charset="-128"/>
                <a:ea typeface="メイリオ" panose="020B0604030504040204" pitchFamily="50" charset="-128"/>
              </a:rPr>
              <a:t>罰金</a:t>
            </a:r>
            <a:endParaRPr kumimoji="1" lang="ja-JP" altLang="en-US" sz="3600" b="1" dirty="0">
              <a:solidFill>
                <a:schemeClr val="bg1"/>
              </a:solidFill>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EC94A155-7544-CD13-5F1E-15E90C6E6640}"/>
              </a:ext>
            </a:extLst>
          </p:cNvPr>
          <p:cNvSpPr/>
          <p:nvPr/>
        </p:nvSpPr>
        <p:spPr>
          <a:xfrm>
            <a:off x="6140950" y="3153334"/>
            <a:ext cx="5722448" cy="1687261"/>
          </a:xfrm>
          <a:prstGeom prst="roundRect">
            <a:avLst/>
          </a:prstGeom>
          <a:solidFill>
            <a:schemeClr val="accent6">
              <a:alpha val="5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メイリオ" panose="020B0604030504040204" pitchFamily="50" charset="-128"/>
                <a:ea typeface="メイリオ" panose="020B0604030504040204" pitchFamily="50" charset="-128"/>
              </a:rPr>
              <a:t>逮捕 </a:t>
            </a:r>
            <a:r>
              <a:rPr lang="en-US" altLang="ja-JP" sz="3600" b="1" dirty="0">
                <a:solidFill>
                  <a:schemeClr val="bg1"/>
                </a:solidFill>
                <a:latin typeface="メイリオ" panose="020B0604030504040204" pitchFamily="50" charset="-128"/>
                <a:ea typeface="メイリオ" panose="020B0604030504040204" pitchFamily="50" charset="-128"/>
              </a:rPr>
              <a:t>/ </a:t>
            </a:r>
            <a:r>
              <a:rPr lang="ja-JP" altLang="en-US" sz="3600" b="1" dirty="0">
                <a:solidFill>
                  <a:schemeClr val="bg1"/>
                </a:solidFill>
                <a:latin typeface="メイリオ" panose="020B0604030504040204" pitchFamily="50" charset="-128"/>
                <a:ea typeface="メイリオ" panose="020B0604030504040204" pitchFamily="50" charset="-128"/>
              </a:rPr>
              <a:t>罰金</a:t>
            </a:r>
            <a:endParaRPr kumimoji="1" lang="ja-JP" altLang="en-US" sz="3600" b="1" dirty="0">
              <a:solidFill>
                <a:schemeClr val="bg1"/>
              </a:solidFill>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EBA94AAB-E909-DF34-41A7-516725C5EBBA}"/>
              </a:ext>
            </a:extLst>
          </p:cNvPr>
          <p:cNvSpPr/>
          <p:nvPr/>
        </p:nvSpPr>
        <p:spPr>
          <a:xfrm>
            <a:off x="6140802" y="5563099"/>
            <a:ext cx="5722448" cy="1022772"/>
          </a:xfrm>
          <a:prstGeom prst="roundRect">
            <a:avLst/>
          </a:prstGeom>
          <a:solidFill>
            <a:schemeClr val="accent6">
              <a:alpha val="5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メイリオ" panose="020B0604030504040204" pitchFamily="50" charset="-128"/>
                <a:ea typeface="メイリオ" panose="020B0604030504040204" pitchFamily="50" charset="-128"/>
              </a:rPr>
              <a:t>罰金</a:t>
            </a:r>
            <a:endParaRPr kumimoji="1" lang="ja-JP" altLang="en-US" sz="3600" b="1" dirty="0">
              <a:solidFill>
                <a:schemeClr val="bg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7D617C5B-1937-571F-4E90-36CA260F9FD4}"/>
              </a:ext>
            </a:extLst>
          </p:cNvPr>
          <p:cNvSpPr/>
          <p:nvPr/>
        </p:nvSpPr>
        <p:spPr>
          <a:xfrm>
            <a:off x="329036" y="2473013"/>
            <a:ext cx="11533929" cy="2740792"/>
          </a:xfrm>
          <a:prstGeom prst="round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t>・二次的事件に対する懸念</a:t>
            </a:r>
            <a:r>
              <a:rPr lang="ja-JP" altLang="en-US" sz="2800" b="1" dirty="0"/>
              <a:t>（飲酒運転・事件、事故）</a:t>
            </a:r>
            <a:endParaRPr lang="en-US" altLang="ja-JP" sz="2800" b="1" dirty="0"/>
          </a:p>
          <a:p>
            <a:endParaRPr lang="en-US" altLang="ja-JP" sz="2800" b="1" dirty="0"/>
          </a:p>
          <a:p>
            <a:r>
              <a:rPr kumimoji="1" lang="ja-JP" altLang="en-US" sz="3600" b="1" dirty="0"/>
              <a:t>・社会的制裁 </a:t>
            </a:r>
            <a:r>
              <a:rPr kumimoji="1" lang="en-US" altLang="ja-JP" sz="3600" b="1" dirty="0"/>
              <a:t>/ </a:t>
            </a:r>
            <a:r>
              <a:rPr kumimoji="1" lang="ja-JP" altLang="en-US" sz="3600" b="1" dirty="0"/>
              <a:t>損害賠償</a:t>
            </a:r>
          </a:p>
        </p:txBody>
      </p:sp>
    </p:spTree>
    <p:extLst>
      <p:ext uri="{BB962C8B-B14F-4D97-AF65-F5344CB8AC3E}">
        <p14:creationId xmlns:p14="http://schemas.microsoft.com/office/powerpoint/2010/main" val="28401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你有過後悔的決定嗎? 5分鐘思考讓你對所有錯誤的決定停止後悔-啾的人生滴雞精- 一起啾的">
            <a:extLst>
              <a:ext uri="{FF2B5EF4-FFF2-40B4-BE49-F238E27FC236}">
                <a16:creationId xmlns:a16="http://schemas.microsoft.com/office/drawing/2014/main" id="{A2C8EEFD-3DA5-9B67-C3A1-077EB728D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74" y="1"/>
            <a:ext cx="10275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49D245C2-C75C-58FD-D548-32126ECD23C4}"/>
              </a:ext>
            </a:extLst>
          </p:cNvPr>
          <p:cNvSpPr/>
          <p:nvPr/>
        </p:nvSpPr>
        <p:spPr>
          <a:xfrm>
            <a:off x="329035" y="2058604"/>
            <a:ext cx="11533929" cy="274079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tx1"/>
                </a:solidFill>
              </a:rPr>
              <a:t>一瞬の気のゆるみが</a:t>
            </a:r>
            <a:endParaRPr lang="en-US" altLang="ja-JP" sz="4400" b="1" dirty="0">
              <a:solidFill>
                <a:schemeClr val="tx1"/>
              </a:solidFill>
            </a:endParaRPr>
          </a:p>
          <a:p>
            <a:pPr algn="ctr"/>
            <a:r>
              <a:rPr lang="ja-JP" altLang="en-US" sz="4400" b="1" dirty="0">
                <a:solidFill>
                  <a:schemeClr val="tx1"/>
                </a:solidFill>
              </a:rPr>
              <a:t>取り返しのつかない大きな問題に</a:t>
            </a:r>
            <a:r>
              <a:rPr lang="en-US" altLang="ja-JP" sz="4400" b="1" dirty="0">
                <a:solidFill>
                  <a:schemeClr val="tx1"/>
                </a:solidFill>
              </a:rPr>
              <a:t>…</a:t>
            </a:r>
            <a:endParaRPr kumimoji="1" lang="ja-JP" altLang="en-US" sz="4400" b="1" dirty="0">
              <a:solidFill>
                <a:schemeClr val="tx1"/>
              </a:solidFill>
            </a:endParaRPr>
          </a:p>
        </p:txBody>
      </p:sp>
    </p:spTree>
    <p:extLst>
      <p:ext uri="{BB962C8B-B14F-4D97-AF65-F5344CB8AC3E}">
        <p14:creationId xmlns:p14="http://schemas.microsoft.com/office/powerpoint/2010/main" val="2459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1929F-D4F8-4668-AEA7-EF9CE5ECF8DF}"/>
              </a:ext>
            </a:extLst>
          </p:cNvPr>
          <p:cNvSpPr txBox="1"/>
          <p:nvPr/>
        </p:nvSpPr>
        <p:spPr>
          <a:xfrm>
            <a:off x="0" y="3111373"/>
            <a:ext cx="12192000" cy="707886"/>
          </a:xfrm>
          <a:prstGeom prst="rect">
            <a:avLst/>
          </a:prstGeom>
          <a:noFill/>
        </p:spPr>
        <p:txBody>
          <a:bodyPr wrap="square" rtlCol="0">
            <a:spAutoFit/>
          </a:bodyPr>
          <a:lstStyle/>
          <a:p>
            <a:pPr algn="ctr"/>
            <a:r>
              <a:rPr lang="ja-JP" altLang="en-US"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危機管理講習とは？</a:t>
            </a:r>
            <a:endParaRPr lang="en-US" altLang="ja-JP"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p:txBody>
      </p:sp>
    </p:spTree>
    <p:extLst>
      <p:ext uri="{BB962C8B-B14F-4D97-AF65-F5344CB8AC3E}">
        <p14:creationId xmlns:p14="http://schemas.microsoft.com/office/powerpoint/2010/main" val="371878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2117378" y="2877473"/>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2119166" y="3750147"/>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❸管理業務に関して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2117378" y="1998138"/>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直近の対応案件に関して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2122481" y="4625843"/>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30E9946D-62EE-5D19-7EA2-AB7DD9457A94}"/>
              </a:ext>
            </a:extLst>
          </p:cNvPr>
          <p:cNvSpPr/>
          <p:nvPr/>
        </p:nvSpPr>
        <p:spPr>
          <a:xfrm>
            <a:off x="2117378" y="2887007"/>
            <a:ext cx="7947038" cy="716608"/>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bg1"/>
                </a:solidFill>
                <a:latin typeface="+mn-ea"/>
              </a:rPr>
              <a:t>　</a:t>
            </a:r>
            <a:r>
              <a:rPr lang="ja-JP" altLang="en-US" sz="2800" b="1" dirty="0">
                <a:solidFill>
                  <a:schemeClr val="bg1"/>
                </a:solidFill>
                <a:latin typeface="+mn-ea"/>
              </a:rPr>
              <a:t>❷食品衛生に関して</a:t>
            </a:r>
            <a:r>
              <a:rPr lang="ja-JP" altLang="en-US" sz="2000" b="1" dirty="0">
                <a:solidFill>
                  <a:schemeClr val="bg1"/>
                </a:solidFill>
                <a:latin typeface="+mn-ea"/>
              </a:rPr>
              <a:t>（商品統括）</a:t>
            </a:r>
            <a:endParaRPr kumimoji="1" lang="ja-JP" altLang="en-US" sz="2800" b="1" dirty="0">
              <a:solidFill>
                <a:schemeClr val="bg1"/>
              </a:solidFill>
              <a:latin typeface="+mn-ea"/>
            </a:endParaRPr>
          </a:p>
        </p:txBody>
      </p:sp>
    </p:spTree>
    <p:extLst>
      <p:ext uri="{BB962C8B-B14F-4D97-AF65-F5344CB8AC3E}">
        <p14:creationId xmlns:p14="http://schemas.microsoft.com/office/powerpoint/2010/main" val="26320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11DD69E0-E32B-E148-A8A9-A0F8853B4B9A}"/>
              </a:ext>
            </a:extLst>
          </p:cNvPr>
          <p:cNvSpPr txBox="1"/>
          <p:nvPr/>
        </p:nvSpPr>
        <p:spPr>
          <a:xfrm>
            <a:off x="5543943" y="137865"/>
            <a:ext cx="979755" cy="523220"/>
          </a:xfrm>
          <a:prstGeom prst="rect">
            <a:avLst/>
          </a:prstGeom>
          <a:noFill/>
        </p:spPr>
        <p:txBody>
          <a:bodyPr wrap="none" rtlCol="0">
            <a:spAutoFit/>
          </a:bodyPr>
          <a:lstStyle/>
          <a:p>
            <a:pPr algn="ctr" defTabSz="457189">
              <a:defRPr/>
            </a:pPr>
            <a:r>
              <a:rPr kumimoji="0" lang="ja-JP" altLang="en-US" sz="2800" spc="300" dirty="0">
                <a:solidFill>
                  <a:prstClr val="black"/>
                </a:solidFill>
                <a:latin typeface="游ゴシック" panose="020B0400000000000000" pitchFamily="50" charset="-128"/>
                <a:ea typeface="游ゴシック" panose="020B0400000000000000" pitchFamily="50" charset="-128"/>
              </a:rPr>
              <a:t>共有</a:t>
            </a:r>
            <a:endParaRPr lang="en-US" altLang="ja-JP" sz="2800" spc="300" dirty="0">
              <a:solidFill>
                <a:prstClr val="black"/>
              </a:solidFill>
              <a:latin typeface="游ゴシック" panose="020B0400000000000000" pitchFamily="50" charset="-128"/>
              <a:ea typeface="游ゴシック" panose="020B0400000000000000" pitchFamily="50" charset="-128"/>
            </a:endParaRPr>
          </a:p>
        </p:txBody>
      </p:sp>
      <p:cxnSp>
        <p:nvCxnSpPr>
          <p:cNvPr id="37" name="直線コネクタ 36">
            <a:extLst>
              <a:ext uri="{FF2B5EF4-FFF2-40B4-BE49-F238E27FC236}">
                <a16:creationId xmlns:a16="http://schemas.microsoft.com/office/drawing/2014/main" id="{94FECFCE-9602-4F30-9FEE-C17EE348D357}"/>
              </a:ext>
            </a:extLst>
          </p:cNvPr>
          <p:cNvCxnSpPr>
            <a:cxnSpLocks/>
          </p:cNvCxnSpPr>
          <p:nvPr/>
        </p:nvCxnSpPr>
        <p:spPr>
          <a:xfrm>
            <a:off x="1572455" y="661087"/>
            <a:ext cx="9047092" cy="0"/>
          </a:xfrm>
          <a:prstGeom prst="line">
            <a:avLst/>
          </a:prstGeom>
          <a:ln/>
        </p:spPr>
        <p:style>
          <a:lnRef idx="1">
            <a:schemeClr val="accent3"/>
          </a:lnRef>
          <a:fillRef idx="0">
            <a:schemeClr val="accent3"/>
          </a:fillRef>
          <a:effectRef idx="0">
            <a:schemeClr val="accent3"/>
          </a:effectRef>
          <a:fontRef idx="minor">
            <a:schemeClr val="tx1"/>
          </a:fontRef>
        </p:style>
      </p:cxnSp>
      <p:sp>
        <p:nvSpPr>
          <p:cNvPr id="8" name="テキスト ボックス 7">
            <a:extLst>
              <a:ext uri="{FF2B5EF4-FFF2-40B4-BE49-F238E27FC236}">
                <a16:creationId xmlns:a16="http://schemas.microsoft.com/office/drawing/2014/main" id="{9E64ED58-33B5-47AB-B696-DF81F61E7957}"/>
              </a:ext>
            </a:extLst>
          </p:cNvPr>
          <p:cNvSpPr txBox="1"/>
          <p:nvPr/>
        </p:nvSpPr>
        <p:spPr>
          <a:xfrm>
            <a:off x="3293111" y="1810111"/>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1</a:t>
            </a:r>
            <a:endParaRPr lang="ja-JP" altLang="en-US" sz="3200" b="1" dirty="0">
              <a:solidFill>
                <a:schemeClr val="accent6">
                  <a:lumMod val="60000"/>
                  <a:lumOff val="40000"/>
                </a:schemeClr>
              </a:solidFill>
            </a:endParaRPr>
          </a:p>
        </p:txBody>
      </p:sp>
      <p:cxnSp>
        <p:nvCxnSpPr>
          <p:cNvPr id="9" name="直線コネクタ 8">
            <a:extLst>
              <a:ext uri="{FF2B5EF4-FFF2-40B4-BE49-F238E27FC236}">
                <a16:creationId xmlns:a16="http://schemas.microsoft.com/office/drawing/2014/main" id="{5E3B06E3-D800-43C8-A99D-E6C93D71A721}"/>
              </a:ext>
            </a:extLst>
          </p:cNvPr>
          <p:cNvCxnSpPr>
            <a:cxnSpLocks/>
          </p:cNvCxnSpPr>
          <p:nvPr/>
        </p:nvCxnSpPr>
        <p:spPr>
          <a:xfrm>
            <a:off x="3381718" y="2394881"/>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3FD696D-89E2-407B-8489-D7BDE05361DF}"/>
              </a:ext>
            </a:extLst>
          </p:cNvPr>
          <p:cNvSpPr txBox="1"/>
          <p:nvPr/>
        </p:nvSpPr>
        <p:spPr>
          <a:xfrm>
            <a:off x="3888150" y="1840883"/>
            <a:ext cx="1980029" cy="523220"/>
          </a:xfrm>
          <a:prstGeom prst="rect">
            <a:avLst/>
          </a:prstGeom>
          <a:noFill/>
        </p:spPr>
        <p:txBody>
          <a:bodyPr wrap="none" rtlCol="0">
            <a:spAutoFit/>
          </a:bodyPr>
          <a:lstStyle/>
          <a:p>
            <a:r>
              <a:rPr lang="ja-JP" altLang="en-US" sz="2800" b="1" dirty="0">
                <a:solidFill>
                  <a:schemeClr val="tx1">
                    <a:lumMod val="50000"/>
                    <a:lumOff val="50000"/>
                  </a:schemeClr>
                </a:solidFill>
              </a:rPr>
              <a:t>食中毒対策</a:t>
            </a:r>
          </a:p>
        </p:txBody>
      </p:sp>
      <p:sp>
        <p:nvSpPr>
          <p:cNvPr id="11" name="テキスト ボックス 10">
            <a:extLst>
              <a:ext uri="{FF2B5EF4-FFF2-40B4-BE49-F238E27FC236}">
                <a16:creationId xmlns:a16="http://schemas.microsoft.com/office/drawing/2014/main" id="{6ECAE24A-BA4F-408A-BE4C-396DD3CBBCB1}"/>
              </a:ext>
            </a:extLst>
          </p:cNvPr>
          <p:cNvSpPr txBox="1"/>
          <p:nvPr/>
        </p:nvSpPr>
        <p:spPr>
          <a:xfrm>
            <a:off x="3343349" y="3212650"/>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2</a:t>
            </a:r>
            <a:endParaRPr lang="ja-JP" altLang="en-US" sz="3200" b="1" dirty="0">
              <a:solidFill>
                <a:schemeClr val="accent6">
                  <a:lumMod val="60000"/>
                  <a:lumOff val="40000"/>
                </a:schemeClr>
              </a:solidFill>
            </a:endParaRPr>
          </a:p>
        </p:txBody>
      </p:sp>
      <p:cxnSp>
        <p:nvCxnSpPr>
          <p:cNvPr id="12" name="直線コネクタ 11">
            <a:extLst>
              <a:ext uri="{FF2B5EF4-FFF2-40B4-BE49-F238E27FC236}">
                <a16:creationId xmlns:a16="http://schemas.microsoft.com/office/drawing/2014/main" id="{34645719-C153-45B2-8048-0E361F53284A}"/>
              </a:ext>
            </a:extLst>
          </p:cNvPr>
          <p:cNvCxnSpPr>
            <a:cxnSpLocks/>
          </p:cNvCxnSpPr>
          <p:nvPr/>
        </p:nvCxnSpPr>
        <p:spPr>
          <a:xfrm>
            <a:off x="3431958" y="3797420"/>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0D1F99-BCA1-4A01-B46C-AF54C268DB18}"/>
              </a:ext>
            </a:extLst>
          </p:cNvPr>
          <p:cNvSpPr txBox="1"/>
          <p:nvPr/>
        </p:nvSpPr>
        <p:spPr>
          <a:xfrm>
            <a:off x="3333075" y="4810397"/>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3</a:t>
            </a:r>
            <a:endParaRPr lang="ja-JP" altLang="en-US" sz="3200" b="1" dirty="0">
              <a:solidFill>
                <a:schemeClr val="accent6">
                  <a:lumMod val="60000"/>
                  <a:lumOff val="40000"/>
                </a:schemeClr>
              </a:solidFill>
            </a:endParaRPr>
          </a:p>
        </p:txBody>
      </p:sp>
      <p:cxnSp>
        <p:nvCxnSpPr>
          <p:cNvPr id="15" name="直線コネクタ 14">
            <a:extLst>
              <a:ext uri="{FF2B5EF4-FFF2-40B4-BE49-F238E27FC236}">
                <a16:creationId xmlns:a16="http://schemas.microsoft.com/office/drawing/2014/main" id="{BF1DFA06-6256-47C9-83C0-F5EB3EA659BC}"/>
              </a:ext>
            </a:extLst>
          </p:cNvPr>
          <p:cNvCxnSpPr>
            <a:cxnSpLocks/>
          </p:cNvCxnSpPr>
          <p:nvPr/>
        </p:nvCxnSpPr>
        <p:spPr>
          <a:xfrm>
            <a:off x="3421683" y="5395167"/>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EABBF6E-7711-438F-A962-89C58CC7E5FE}"/>
              </a:ext>
            </a:extLst>
          </p:cNvPr>
          <p:cNvSpPr txBox="1"/>
          <p:nvPr/>
        </p:nvSpPr>
        <p:spPr>
          <a:xfrm>
            <a:off x="3955355" y="3185449"/>
            <a:ext cx="2698175" cy="523220"/>
          </a:xfrm>
          <a:prstGeom prst="rect">
            <a:avLst/>
          </a:prstGeom>
          <a:noFill/>
        </p:spPr>
        <p:txBody>
          <a:bodyPr wrap="none" rtlCol="0">
            <a:spAutoFit/>
          </a:bodyPr>
          <a:lstStyle/>
          <a:p>
            <a:r>
              <a:rPr lang="ja-JP" altLang="en-US" sz="2800" b="1" dirty="0">
                <a:solidFill>
                  <a:schemeClr val="tx1">
                    <a:lumMod val="50000"/>
                    <a:lumOff val="50000"/>
                  </a:schemeClr>
                </a:solidFill>
              </a:rPr>
              <a:t>アレルギー対応</a:t>
            </a:r>
          </a:p>
        </p:txBody>
      </p:sp>
      <p:sp>
        <p:nvSpPr>
          <p:cNvPr id="20" name="テキスト ボックス 19">
            <a:extLst>
              <a:ext uri="{FF2B5EF4-FFF2-40B4-BE49-F238E27FC236}">
                <a16:creationId xmlns:a16="http://schemas.microsoft.com/office/drawing/2014/main" id="{A140AEEB-DBF4-4457-9AD8-5082D9310056}"/>
              </a:ext>
            </a:extLst>
          </p:cNvPr>
          <p:cNvSpPr txBox="1"/>
          <p:nvPr/>
        </p:nvSpPr>
        <p:spPr>
          <a:xfrm>
            <a:off x="3945081" y="4747309"/>
            <a:ext cx="1980029" cy="523220"/>
          </a:xfrm>
          <a:prstGeom prst="rect">
            <a:avLst/>
          </a:prstGeom>
          <a:noFill/>
        </p:spPr>
        <p:txBody>
          <a:bodyPr wrap="none" rtlCol="0">
            <a:spAutoFit/>
          </a:bodyPr>
          <a:lstStyle/>
          <a:p>
            <a:r>
              <a:rPr lang="ja-JP" altLang="en-US" sz="2800" b="1" dirty="0">
                <a:solidFill>
                  <a:schemeClr val="tx1">
                    <a:lumMod val="50000"/>
                    <a:lumOff val="50000"/>
                  </a:schemeClr>
                </a:solidFill>
              </a:rPr>
              <a:t>その他共有</a:t>
            </a:r>
          </a:p>
        </p:txBody>
      </p:sp>
      <p:sp>
        <p:nvSpPr>
          <p:cNvPr id="3" name="二等辺三角形 2">
            <a:extLst>
              <a:ext uri="{FF2B5EF4-FFF2-40B4-BE49-F238E27FC236}">
                <a16:creationId xmlns:a16="http://schemas.microsoft.com/office/drawing/2014/main" id="{39F1584F-E080-4E30-957D-98CE4D52D83B}"/>
              </a:ext>
            </a:extLst>
          </p:cNvPr>
          <p:cNvSpPr/>
          <p:nvPr/>
        </p:nvSpPr>
        <p:spPr>
          <a:xfrm rot="5400000">
            <a:off x="2632129" y="1933490"/>
            <a:ext cx="470524" cy="36807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84658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43192DD-BEAC-4EF5-80AB-BD897DEBE0E1}"/>
              </a:ext>
            </a:extLst>
          </p:cNvPr>
          <p:cNvSpPr txBox="1"/>
          <p:nvPr/>
        </p:nvSpPr>
        <p:spPr>
          <a:xfrm>
            <a:off x="7509931" y="3136617"/>
            <a:ext cx="2236510" cy="584775"/>
          </a:xfrm>
          <a:prstGeom prst="rect">
            <a:avLst/>
          </a:prstGeom>
          <a:noFill/>
        </p:spPr>
        <p:txBody>
          <a:bodyPr wrap="none" rtlCol="0">
            <a:spAutoFit/>
          </a:bodyPr>
          <a:lstStyle/>
          <a:p>
            <a:r>
              <a:rPr lang="ja-JP" altLang="en-US" sz="3200" b="1" u="sng" dirty="0">
                <a:solidFill>
                  <a:schemeClr val="accent4">
                    <a:lumMod val="75000"/>
                  </a:schemeClr>
                </a:solidFill>
              </a:rPr>
              <a:t>食中毒対策</a:t>
            </a:r>
          </a:p>
        </p:txBody>
      </p:sp>
      <p:pic>
        <p:nvPicPr>
          <p:cNvPr id="5" name="図 4">
            <a:extLst>
              <a:ext uri="{FF2B5EF4-FFF2-40B4-BE49-F238E27FC236}">
                <a16:creationId xmlns:a16="http://schemas.microsoft.com/office/drawing/2014/main" id="{94223529-8EAA-89B3-1309-8307AD79C914}"/>
              </a:ext>
            </a:extLst>
          </p:cNvPr>
          <p:cNvPicPr>
            <a:picLocks noChangeAspect="1"/>
          </p:cNvPicPr>
          <p:nvPr/>
        </p:nvPicPr>
        <p:blipFill rotWithShape="1">
          <a:blip r:embed="rId2"/>
          <a:srcRect l="606" t="34606" r="1795" b="33333"/>
          <a:stretch/>
        </p:blipFill>
        <p:spPr>
          <a:xfrm>
            <a:off x="1470168" y="1777435"/>
            <a:ext cx="4653235" cy="3308279"/>
          </a:xfrm>
          <a:prstGeom prst="rect">
            <a:avLst/>
          </a:prstGeom>
        </p:spPr>
      </p:pic>
    </p:spTree>
    <p:extLst>
      <p:ext uri="{BB962C8B-B14F-4D97-AF65-F5344CB8AC3E}">
        <p14:creationId xmlns:p14="http://schemas.microsoft.com/office/powerpoint/2010/main" val="3672464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 ウォーターフォール図&#10;&#10;自動的に生成された説明">
            <a:extLst>
              <a:ext uri="{FF2B5EF4-FFF2-40B4-BE49-F238E27FC236}">
                <a16:creationId xmlns:a16="http://schemas.microsoft.com/office/drawing/2014/main" id="{3411AA6D-72DF-496D-9F6D-607194F79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17" y="346267"/>
            <a:ext cx="7722507" cy="6186023"/>
          </a:xfrm>
          <a:prstGeom prst="rect">
            <a:avLst/>
          </a:prstGeom>
        </p:spPr>
      </p:pic>
      <p:sp>
        <p:nvSpPr>
          <p:cNvPr id="8" name="楕円 7">
            <a:extLst>
              <a:ext uri="{FF2B5EF4-FFF2-40B4-BE49-F238E27FC236}">
                <a16:creationId xmlns:a16="http://schemas.microsoft.com/office/drawing/2014/main" id="{9D72F0A1-C947-4E77-A199-1B088BFCA09C}"/>
              </a:ext>
            </a:extLst>
          </p:cNvPr>
          <p:cNvSpPr/>
          <p:nvPr/>
        </p:nvSpPr>
        <p:spPr>
          <a:xfrm>
            <a:off x="3429294" y="1834764"/>
            <a:ext cx="1994100" cy="2867723"/>
          </a:xfrm>
          <a:prstGeom prst="ellipse">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 name="楕円 9">
            <a:extLst>
              <a:ext uri="{FF2B5EF4-FFF2-40B4-BE49-F238E27FC236}">
                <a16:creationId xmlns:a16="http://schemas.microsoft.com/office/drawing/2014/main" id="{5AB710EE-D64C-4040-A06D-1E0F9294BC11}"/>
              </a:ext>
            </a:extLst>
          </p:cNvPr>
          <p:cNvSpPr/>
          <p:nvPr/>
        </p:nvSpPr>
        <p:spPr>
          <a:xfrm>
            <a:off x="6850808" y="1978603"/>
            <a:ext cx="590129" cy="2867723"/>
          </a:xfrm>
          <a:prstGeom prst="ellipse">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楕円 11">
            <a:extLst>
              <a:ext uri="{FF2B5EF4-FFF2-40B4-BE49-F238E27FC236}">
                <a16:creationId xmlns:a16="http://schemas.microsoft.com/office/drawing/2014/main" id="{6DC17E88-6B9F-49B8-9911-B5C02D9C849C}"/>
              </a:ext>
            </a:extLst>
          </p:cNvPr>
          <p:cNvSpPr/>
          <p:nvPr/>
        </p:nvSpPr>
        <p:spPr>
          <a:xfrm>
            <a:off x="1352992" y="1789660"/>
            <a:ext cx="1891371" cy="2867723"/>
          </a:xfrm>
          <a:prstGeom prst="ellipse">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70C0"/>
              </a:solidFill>
            </a:endParaRPr>
          </a:p>
        </p:txBody>
      </p:sp>
      <p:sp>
        <p:nvSpPr>
          <p:cNvPr id="14" name="楕円 13">
            <a:extLst>
              <a:ext uri="{FF2B5EF4-FFF2-40B4-BE49-F238E27FC236}">
                <a16:creationId xmlns:a16="http://schemas.microsoft.com/office/drawing/2014/main" id="{CADDE231-AA91-4C92-8CD9-BC52E69BB976}"/>
              </a:ext>
            </a:extLst>
          </p:cNvPr>
          <p:cNvSpPr/>
          <p:nvPr/>
        </p:nvSpPr>
        <p:spPr>
          <a:xfrm>
            <a:off x="8091215" y="544739"/>
            <a:ext cx="1018496" cy="586832"/>
          </a:xfrm>
          <a:prstGeom prst="ellipse">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70C0"/>
                </a:solidFill>
              </a:rPr>
              <a:t>冬</a:t>
            </a:r>
          </a:p>
        </p:txBody>
      </p:sp>
      <p:sp>
        <p:nvSpPr>
          <p:cNvPr id="16" name="楕円 15">
            <a:extLst>
              <a:ext uri="{FF2B5EF4-FFF2-40B4-BE49-F238E27FC236}">
                <a16:creationId xmlns:a16="http://schemas.microsoft.com/office/drawing/2014/main" id="{BC340497-29F7-4F4A-9871-79F6A6E6AA95}"/>
              </a:ext>
            </a:extLst>
          </p:cNvPr>
          <p:cNvSpPr/>
          <p:nvPr/>
        </p:nvSpPr>
        <p:spPr>
          <a:xfrm>
            <a:off x="8091215" y="1661543"/>
            <a:ext cx="1018496" cy="586832"/>
          </a:xfrm>
          <a:prstGeom prst="ellipse">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B050"/>
                </a:solidFill>
              </a:rPr>
              <a:t>夏</a:t>
            </a:r>
          </a:p>
        </p:txBody>
      </p:sp>
      <p:sp>
        <p:nvSpPr>
          <p:cNvPr id="18" name="楕円 17">
            <a:extLst>
              <a:ext uri="{FF2B5EF4-FFF2-40B4-BE49-F238E27FC236}">
                <a16:creationId xmlns:a16="http://schemas.microsoft.com/office/drawing/2014/main" id="{E41F7FC8-F14F-4E27-A772-DEB5AEBFC1F2}"/>
              </a:ext>
            </a:extLst>
          </p:cNvPr>
          <p:cNvSpPr/>
          <p:nvPr/>
        </p:nvSpPr>
        <p:spPr>
          <a:xfrm>
            <a:off x="5858502" y="1995143"/>
            <a:ext cx="590129" cy="2867723"/>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楕円 19">
            <a:extLst>
              <a:ext uri="{FF2B5EF4-FFF2-40B4-BE49-F238E27FC236}">
                <a16:creationId xmlns:a16="http://schemas.microsoft.com/office/drawing/2014/main" id="{65B0ED81-1C21-4A27-A68F-0163CF77BC6A}"/>
              </a:ext>
            </a:extLst>
          </p:cNvPr>
          <p:cNvSpPr/>
          <p:nvPr/>
        </p:nvSpPr>
        <p:spPr>
          <a:xfrm>
            <a:off x="8091215" y="3611081"/>
            <a:ext cx="1018496" cy="586832"/>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C000"/>
                </a:solidFill>
              </a:rPr>
              <a:t>秋</a:t>
            </a:r>
          </a:p>
        </p:txBody>
      </p:sp>
      <p:sp>
        <p:nvSpPr>
          <p:cNvPr id="21" name="正方形/長方形 20">
            <a:extLst>
              <a:ext uri="{FF2B5EF4-FFF2-40B4-BE49-F238E27FC236}">
                <a16:creationId xmlns:a16="http://schemas.microsoft.com/office/drawing/2014/main" id="{9E415019-7C1C-47A9-A965-C8C87652259F}"/>
              </a:ext>
            </a:extLst>
          </p:cNvPr>
          <p:cNvSpPr/>
          <p:nvPr/>
        </p:nvSpPr>
        <p:spPr>
          <a:xfrm>
            <a:off x="457201" y="5394965"/>
            <a:ext cx="7155180" cy="42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a:extLst>
              <a:ext uri="{FF2B5EF4-FFF2-40B4-BE49-F238E27FC236}">
                <a16:creationId xmlns:a16="http://schemas.microsoft.com/office/drawing/2014/main" id="{0FFDDF19-3E30-4EFE-8615-E1D305B53E95}"/>
              </a:ext>
            </a:extLst>
          </p:cNvPr>
          <p:cNvSpPr/>
          <p:nvPr/>
        </p:nvSpPr>
        <p:spPr>
          <a:xfrm>
            <a:off x="564960" y="5517225"/>
            <a:ext cx="10366744" cy="101618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湿気</a:t>
            </a:r>
            <a:r>
              <a:rPr lang="ja-JP" altLang="en-US" sz="2800" b="1" dirty="0">
                <a:solidFill>
                  <a:prstClr val="black"/>
                </a:solidFill>
                <a:latin typeface="メイリオ" panose="020B0604030504040204" pitchFamily="50" charset="-128"/>
                <a:ea typeface="メイリオ" panose="020B0604030504040204" pitchFamily="50" charset="-128"/>
              </a:rPr>
              <a:t>が</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多く細菌が繁殖しやすい梅雨時期</a:t>
            </a:r>
          </a:p>
        </p:txBody>
      </p:sp>
      <p:sp>
        <p:nvSpPr>
          <p:cNvPr id="23" name="テキスト ボックス 22">
            <a:extLst>
              <a:ext uri="{FF2B5EF4-FFF2-40B4-BE49-F238E27FC236}">
                <a16:creationId xmlns:a16="http://schemas.microsoft.com/office/drawing/2014/main" id="{76CCA428-85E4-481D-B993-D6CCB458A02B}"/>
              </a:ext>
            </a:extLst>
          </p:cNvPr>
          <p:cNvSpPr txBox="1"/>
          <p:nvPr/>
        </p:nvSpPr>
        <p:spPr>
          <a:xfrm>
            <a:off x="9323936" y="653488"/>
            <a:ext cx="2031325" cy="369332"/>
          </a:xfrm>
          <a:prstGeom prst="rect">
            <a:avLst/>
          </a:prstGeom>
          <a:noFill/>
        </p:spPr>
        <p:txBody>
          <a:bodyPr wrap="none" rtlCol="0">
            <a:spAutoFit/>
          </a:bodyPr>
          <a:lstStyle/>
          <a:p>
            <a:r>
              <a:rPr lang="ja-JP" altLang="en-US" b="1" dirty="0"/>
              <a:t>ウィルス性食中毒</a:t>
            </a:r>
          </a:p>
        </p:txBody>
      </p:sp>
      <p:sp>
        <p:nvSpPr>
          <p:cNvPr id="25" name="テキスト ボックス 24">
            <a:extLst>
              <a:ext uri="{FF2B5EF4-FFF2-40B4-BE49-F238E27FC236}">
                <a16:creationId xmlns:a16="http://schemas.microsoft.com/office/drawing/2014/main" id="{4228698A-F8F6-4C7C-B111-C01D31012DBB}"/>
              </a:ext>
            </a:extLst>
          </p:cNvPr>
          <p:cNvSpPr txBox="1"/>
          <p:nvPr/>
        </p:nvSpPr>
        <p:spPr>
          <a:xfrm>
            <a:off x="9314645" y="1770292"/>
            <a:ext cx="1569660" cy="369332"/>
          </a:xfrm>
          <a:prstGeom prst="rect">
            <a:avLst/>
          </a:prstGeom>
          <a:noFill/>
        </p:spPr>
        <p:txBody>
          <a:bodyPr wrap="none" rtlCol="0">
            <a:spAutoFit/>
          </a:bodyPr>
          <a:lstStyle/>
          <a:p>
            <a:r>
              <a:rPr lang="ja-JP" altLang="en-US" b="1" dirty="0"/>
              <a:t>細菌性食中毒</a:t>
            </a:r>
          </a:p>
        </p:txBody>
      </p:sp>
      <p:sp>
        <p:nvSpPr>
          <p:cNvPr id="27" name="テキスト ボックス 26">
            <a:extLst>
              <a:ext uri="{FF2B5EF4-FFF2-40B4-BE49-F238E27FC236}">
                <a16:creationId xmlns:a16="http://schemas.microsoft.com/office/drawing/2014/main" id="{C8DA35E2-63D0-47A2-985D-F322CA187F24}"/>
              </a:ext>
            </a:extLst>
          </p:cNvPr>
          <p:cNvSpPr txBox="1"/>
          <p:nvPr/>
        </p:nvSpPr>
        <p:spPr>
          <a:xfrm>
            <a:off x="9323932" y="3719831"/>
            <a:ext cx="2492990" cy="369332"/>
          </a:xfrm>
          <a:prstGeom prst="rect">
            <a:avLst/>
          </a:prstGeom>
          <a:noFill/>
        </p:spPr>
        <p:txBody>
          <a:bodyPr wrap="none" rtlCol="0">
            <a:spAutoFit/>
          </a:bodyPr>
          <a:lstStyle/>
          <a:p>
            <a:r>
              <a:rPr lang="ja-JP" altLang="en-US" b="1" dirty="0"/>
              <a:t>自然毒・寄生虫食中毒</a:t>
            </a:r>
          </a:p>
        </p:txBody>
      </p:sp>
      <p:sp>
        <p:nvSpPr>
          <p:cNvPr id="28" name="テキスト ボックス 27">
            <a:extLst>
              <a:ext uri="{FF2B5EF4-FFF2-40B4-BE49-F238E27FC236}">
                <a16:creationId xmlns:a16="http://schemas.microsoft.com/office/drawing/2014/main" id="{F8DFBA24-7A79-4174-98CD-C8DE1613A554}"/>
              </a:ext>
            </a:extLst>
          </p:cNvPr>
          <p:cNvSpPr txBox="1"/>
          <p:nvPr/>
        </p:nvSpPr>
        <p:spPr>
          <a:xfrm>
            <a:off x="9439345" y="2148433"/>
            <a:ext cx="2262158" cy="1477328"/>
          </a:xfrm>
          <a:prstGeom prst="rect">
            <a:avLst/>
          </a:prstGeom>
          <a:noFill/>
        </p:spPr>
        <p:txBody>
          <a:bodyPr wrap="none" rtlCol="0">
            <a:spAutoFit/>
          </a:bodyPr>
          <a:lstStyle/>
          <a:p>
            <a:r>
              <a:rPr lang="ja-JP" altLang="en-US" dirty="0">
                <a:solidFill>
                  <a:schemeClr val="tx1">
                    <a:lumMod val="50000"/>
                    <a:lumOff val="50000"/>
                  </a:schemeClr>
                </a:solidFill>
              </a:rPr>
              <a:t>・カンピロバクター</a:t>
            </a:r>
            <a:endParaRPr lang="en-US" altLang="ja-JP" dirty="0">
              <a:solidFill>
                <a:schemeClr val="tx1">
                  <a:lumMod val="50000"/>
                  <a:lumOff val="50000"/>
                </a:schemeClr>
              </a:solidFill>
            </a:endParaRPr>
          </a:p>
          <a:p>
            <a:r>
              <a:rPr lang="ja-JP" altLang="en-US" dirty="0">
                <a:solidFill>
                  <a:schemeClr val="tx1">
                    <a:lumMod val="50000"/>
                    <a:lumOff val="50000"/>
                  </a:schemeClr>
                </a:solidFill>
              </a:rPr>
              <a:t>・サルモネラ</a:t>
            </a:r>
            <a:endParaRPr lang="en-US" altLang="ja-JP" dirty="0">
              <a:solidFill>
                <a:schemeClr val="tx1">
                  <a:lumMod val="50000"/>
                  <a:lumOff val="50000"/>
                </a:schemeClr>
              </a:solidFill>
            </a:endParaRPr>
          </a:p>
          <a:p>
            <a:r>
              <a:rPr lang="ja-JP" altLang="en-US" dirty="0">
                <a:solidFill>
                  <a:schemeClr val="tx1">
                    <a:lumMod val="50000"/>
                    <a:lumOff val="50000"/>
                  </a:schemeClr>
                </a:solidFill>
              </a:rPr>
              <a:t>・腸炎ビブリオ</a:t>
            </a:r>
            <a:endParaRPr lang="en-US" altLang="ja-JP" dirty="0">
              <a:solidFill>
                <a:schemeClr val="tx1">
                  <a:lumMod val="50000"/>
                  <a:lumOff val="50000"/>
                </a:schemeClr>
              </a:solidFill>
            </a:endParaRPr>
          </a:p>
          <a:p>
            <a:r>
              <a:rPr lang="ja-JP" altLang="en-US" dirty="0">
                <a:solidFill>
                  <a:schemeClr val="tx1">
                    <a:lumMod val="50000"/>
                    <a:lumOff val="50000"/>
                  </a:schemeClr>
                </a:solidFill>
              </a:rPr>
              <a:t>・黄色ブドウ球菌</a:t>
            </a:r>
            <a:endParaRPr lang="en-US" altLang="ja-JP" dirty="0">
              <a:solidFill>
                <a:schemeClr val="tx1">
                  <a:lumMod val="50000"/>
                  <a:lumOff val="50000"/>
                </a:schemeClr>
              </a:solidFill>
            </a:endParaRPr>
          </a:p>
          <a:p>
            <a:r>
              <a:rPr lang="ja-JP" altLang="en-US" dirty="0">
                <a:solidFill>
                  <a:schemeClr val="tx1">
                    <a:lumMod val="50000"/>
                    <a:lumOff val="50000"/>
                  </a:schemeClr>
                </a:solidFill>
              </a:rPr>
              <a:t>・腸管出血性大腸菌</a:t>
            </a:r>
          </a:p>
        </p:txBody>
      </p:sp>
      <p:sp>
        <p:nvSpPr>
          <p:cNvPr id="30" name="テキスト ボックス 29">
            <a:extLst>
              <a:ext uri="{FF2B5EF4-FFF2-40B4-BE49-F238E27FC236}">
                <a16:creationId xmlns:a16="http://schemas.microsoft.com/office/drawing/2014/main" id="{1CABCA45-23DB-4C43-91CD-0B9B5940ADE3}"/>
              </a:ext>
            </a:extLst>
          </p:cNvPr>
          <p:cNvSpPr txBox="1"/>
          <p:nvPr/>
        </p:nvSpPr>
        <p:spPr>
          <a:xfrm>
            <a:off x="9439350" y="1117829"/>
            <a:ext cx="1800493" cy="369332"/>
          </a:xfrm>
          <a:prstGeom prst="rect">
            <a:avLst/>
          </a:prstGeom>
          <a:noFill/>
        </p:spPr>
        <p:txBody>
          <a:bodyPr wrap="none" rtlCol="0">
            <a:spAutoFit/>
          </a:bodyPr>
          <a:lstStyle/>
          <a:p>
            <a:r>
              <a:rPr lang="ja-JP" altLang="en-US" dirty="0">
                <a:solidFill>
                  <a:schemeClr val="tx1">
                    <a:lumMod val="50000"/>
                    <a:lumOff val="50000"/>
                  </a:schemeClr>
                </a:solidFill>
              </a:rPr>
              <a:t>・ノロウィルス</a:t>
            </a:r>
            <a:endParaRPr lang="en-US" altLang="ja-JP" dirty="0">
              <a:solidFill>
                <a:schemeClr val="tx1">
                  <a:lumMod val="50000"/>
                  <a:lumOff val="50000"/>
                </a:schemeClr>
              </a:solidFill>
            </a:endParaRPr>
          </a:p>
        </p:txBody>
      </p:sp>
      <p:sp>
        <p:nvSpPr>
          <p:cNvPr id="32" name="テキスト ボックス 31">
            <a:extLst>
              <a:ext uri="{FF2B5EF4-FFF2-40B4-BE49-F238E27FC236}">
                <a16:creationId xmlns:a16="http://schemas.microsoft.com/office/drawing/2014/main" id="{CF842242-CD39-4E27-B69B-7281051E7298}"/>
              </a:ext>
            </a:extLst>
          </p:cNvPr>
          <p:cNvSpPr txBox="1"/>
          <p:nvPr/>
        </p:nvSpPr>
        <p:spPr>
          <a:xfrm>
            <a:off x="9439347" y="4160414"/>
            <a:ext cx="1569660" cy="646331"/>
          </a:xfrm>
          <a:prstGeom prst="rect">
            <a:avLst/>
          </a:prstGeom>
          <a:noFill/>
        </p:spPr>
        <p:txBody>
          <a:bodyPr wrap="none" rtlCol="0">
            <a:spAutoFit/>
          </a:bodyPr>
          <a:lstStyle/>
          <a:p>
            <a:r>
              <a:rPr lang="ja-JP" altLang="en-US" dirty="0">
                <a:solidFill>
                  <a:schemeClr val="tx1">
                    <a:lumMod val="50000"/>
                    <a:lumOff val="50000"/>
                  </a:schemeClr>
                </a:solidFill>
              </a:rPr>
              <a:t>・アニサキス</a:t>
            </a:r>
            <a:endParaRPr lang="en-US" altLang="ja-JP" dirty="0">
              <a:solidFill>
                <a:schemeClr val="tx1">
                  <a:lumMod val="50000"/>
                  <a:lumOff val="50000"/>
                </a:schemeClr>
              </a:solidFill>
            </a:endParaRPr>
          </a:p>
          <a:p>
            <a:r>
              <a:rPr lang="ja-JP" altLang="en-US" dirty="0">
                <a:solidFill>
                  <a:schemeClr val="tx1">
                    <a:lumMod val="50000"/>
                    <a:lumOff val="50000"/>
                  </a:schemeClr>
                </a:solidFill>
              </a:rPr>
              <a:t>・毒キノコ</a:t>
            </a:r>
            <a:endParaRPr lang="en-US" altLang="ja-JP" dirty="0">
              <a:solidFill>
                <a:schemeClr val="tx1">
                  <a:lumMod val="50000"/>
                  <a:lumOff val="50000"/>
                </a:schemeClr>
              </a:solidFill>
            </a:endParaRPr>
          </a:p>
        </p:txBody>
      </p:sp>
      <p:cxnSp>
        <p:nvCxnSpPr>
          <p:cNvPr id="3" name="直線コネクタ 2">
            <a:extLst>
              <a:ext uri="{FF2B5EF4-FFF2-40B4-BE49-F238E27FC236}">
                <a16:creationId xmlns:a16="http://schemas.microsoft.com/office/drawing/2014/main" id="{3CE5B34C-BB66-43DE-8DDA-219E1388D096}"/>
              </a:ext>
            </a:extLst>
          </p:cNvPr>
          <p:cNvCxnSpPr/>
          <p:nvPr/>
        </p:nvCxnSpPr>
        <p:spPr>
          <a:xfrm>
            <a:off x="2426498" y="6406299"/>
            <a:ext cx="66429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21DD3E6E-63E7-8208-0E40-663E1B272F66}"/>
              </a:ext>
            </a:extLst>
          </p:cNvPr>
          <p:cNvSpPr/>
          <p:nvPr/>
        </p:nvSpPr>
        <p:spPr>
          <a:xfrm>
            <a:off x="9246744" y="2188396"/>
            <a:ext cx="2619911" cy="277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B8DAC7DB-DB04-5444-46D1-1B1CF2C54D42}"/>
              </a:ext>
            </a:extLst>
          </p:cNvPr>
          <p:cNvSpPr/>
          <p:nvPr/>
        </p:nvSpPr>
        <p:spPr>
          <a:xfrm>
            <a:off x="9257020" y="3298008"/>
            <a:ext cx="2659295" cy="318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9556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5C1682-0DBB-4E5E-AF2E-9D948C64AEB3}"/>
              </a:ext>
            </a:extLst>
          </p:cNvPr>
          <p:cNvSpPr txBox="1"/>
          <p:nvPr/>
        </p:nvSpPr>
        <p:spPr>
          <a:xfrm>
            <a:off x="670659" y="244150"/>
            <a:ext cx="3744936" cy="584775"/>
          </a:xfrm>
          <a:prstGeom prst="rect">
            <a:avLst/>
          </a:prstGeom>
          <a:noFill/>
        </p:spPr>
        <p:txBody>
          <a:bodyPr wrap="none" rtlCol="0">
            <a:spAutoFit/>
          </a:bodyPr>
          <a:lstStyle/>
          <a:p>
            <a:r>
              <a:rPr lang="ja-JP" altLang="en-US" sz="3200" b="1" dirty="0">
                <a:solidFill>
                  <a:schemeClr val="accent1"/>
                </a:solidFill>
                <a:latin typeface="メイリオ" panose="020B0604030504040204" pitchFamily="50" charset="-128"/>
                <a:ea typeface="メイリオ" panose="020B0604030504040204" pitchFamily="50" charset="-128"/>
              </a:rPr>
              <a:t>食中毒予防の</a:t>
            </a:r>
            <a:r>
              <a:rPr lang="en-US" altLang="ja-JP" sz="3200" b="1" dirty="0">
                <a:solidFill>
                  <a:schemeClr val="accent1"/>
                </a:solidFill>
                <a:latin typeface="メイリオ" panose="020B0604030504040204" pitchFamily="50" charset="-128"/>
                <a:ea typeface="メイリオ" panose="020B0604030504040204" pitchFamily="50" charset="-128"/>
              </a:rPr>
              <a:t>3</a:t>
            </a:r>
            <a:r>
              <a:rPr lang="ja-JP" altLang="en-US" sz="3200" b="1" dirty="0">
                <a:solidFill>
                  <a:schemeClr val="accent1"/>
                </a:solidFill>
                <a:latin typeface="メイリオ" panose="020B0604030504040204" pitchFamily="50" charset="-128"/>
                <a:ea typeface="メイリオ" panose="020B0604030504040204" pitchFamily="50" charset="-128"/>
              </a:rPr>
              <a:t>原則</a:t>
            </a:r>
          </a:p>
        </p:txBody>
      </p:sp>
      <p:sp>
        <p:nvSpPr>
          <p:cNvPr id="5" name="楕円 4">
            <a:extLst>
              <a:ext uri="{FF2B5EF4-FFF2-40B4-BE49-F238E27FC236}">
                <a16:creationId xmlns:a16="http://schemas.microsoft.com/office/drawing/2014/main" id="{8E94FC10-C650-4759-A036-9F361E5C1D7C}"/>
              </a:ext>
            </a:extLst>
          </p:cNvPr>
          <p:cNvSpPr/>
          <p:nvPr/>
        </p:nvSpPr>
        <p:spPr>
          <a:xfrm>
            <a:off x="1122655" y="1244258"/>
            <a:ext cx="1976800" cy="1889959"/>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2">
                    <a:lumMod val="60000"/>
                    <a:lumOff val="40000"/>
                  </a:schemeClr>
                </a:solidFill>
                <a:latin typeface="メイリオ" panose="020B0604030504040204" pitchFamily="50" charset="-128"/>
                <a:ea typeface="メイリオ" panose="020B0604030504040204" pitchFamily="50" charset="-128"/>
              </a:rPr>
              <a:t>付けない</a:t>
            </a:r>
          </a:p>
        </p:txBody>
      </p:sp>
      <p:sp>
        <p:nvSpPr>
          <p:cNvPr id="7" name="楕円 6">
            <a:extLst>
              <a:ext uri="{FF2B5EF4-FFF2-40B4-BE49-F238E27FC236}">
                <a16:creationId xmlns:a16="http://schemas.microsoft.com/office/drawing/2014/main" id="{7AA7290E-3304-404F-B821-33D488E3E311}"/>
              </a:ext>
            </a:extLst>
          </p:cNvPr>
          <p:cNvSpPr/>
          <p:nvPr/>
        </p:nvSpPr>
        <p:spPr>
          <a:xfrm>
            <a:off x="4872721" y="1196250"/>
            <a:ext cx="1976800" cy="1889959"/>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4">
                    <a:lumMod val="60000"/>
                    <a:lumOff val="40000"/>
                  </a:schemeClr>
                </a:solidFill>
                <a:latin typeface="メイリオ" panose="020B0604030504040204" pitchFamily="50" charset="-128"/>
                <a:ea typeface="メイリオ" panose="020B0604030504040204" pitchFamily="50" charset="-128"/>
              </a:rPr>
              <a:t>増やさない</a:t>
            </a:r>
          </a:p>
        </p:txBody>
      </p:sp>
      <p:sp>
        <p:nvSpPr>
          <p:cNvPr id="9" name="楕円 8">
            <a:extLst>
              <a:ext uri="{FF2B5EF4-FFF2-40B4-BE49-F238E27FC236}">
                <a16:creationId xmlns:a16="http://schemas.microsoft.com/office/drawing/2014/main" id="{57840E06-3A44-4275-B6E0-787570F3C7ED}"/>
              </a:ext>
            </a:extLst>
          </p:cNvPr>
          <p:cNvSpPr/>
          <p:nvPr/>
        </p:nvSpPr>
        <p:spPr>
          <a:xfrm>
            <a:off x="8602243" y="1179066"/>
            <a:ext cx="1976800" cy="1889959"/>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やっつける</a:t>
            </a:r>
          </a:p>
        </p:txBody>
      </p:sp>
      <p:sp>
        <p:nvSpPr>
          <p:cNvPr id="10" name="正方形/長方形 9">
            <a:extLst>
              <a:ext uri="{FF2B5EF4-FFF2-40B4-BE49-F238E27FC236}">
                <a16:creationId xmlns:a16="http://schemas.microsoft.com/office/drawing/2014/main" id="{8E6B1762-56A5-4F5B-A90E-E1B76F65E11C}"/>
              </a:ext>
            </a:extLst>
          </p:cNvPr>
          <p:cNvSpPr/>
          <p:nvPr/>
        </p:nvSpPr>
        <p:spPr>
          <a:xfrm>
            <a:off x="1116491" y="3692333"/>
            <a:ext cx="6377352" cy="161670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b="1" dirty="0">
                <a:solidFill>
                  <a:schemeClr val="accent2">
                    <a:lumMod val="60000"/>
                    <a:lumOff val="40000"/>
                  </a:schemeClr>
                </a:solidFill>
                <a:latin typeface="メイリオ" panose="020B0604030504040204" pitchFamily="50" charset="-128"/>
                <a:ea typeface="メイリオ" panose="020B0604030504040204" pitchFamily="50" charset="-128"/>
              </a:rPr>
              <a:t>・手洗い</a:t>
            </a:r>
            <a:endParaRPr lang="en-US" altLang="ja-JP" b="1" dirty="0">
              <a:solidFill>
                <a:schemeClr val="accent2">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2">
                    <a:lumMod val="60000"/>
                    <a:lumOff val="40000"/>
                  </a:schemeClr>
                </a:solidFill>
                <a:latin typeface="メイリオ" panose="020B0604030504040204" pitchFamily="50" charset="-128"/>
                <a:ea typeface="メイリオ" panose="020B0604030504040204" pitchFamily="50" charset="-128"/>
              </a:rPr>
              <a:t>・まな板使い分け</a:t>
            </a:r>
            <a:endParaRPr lang="en-US" altLang="ja-JP" b="1" dirty="0">
              <a:solidFill>
                <a:schemeClr val="accent2">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2">
                    <a:lumMod val="60000"/>
                    <a:lumOff val="40000"/>
                  </a:schemeClr>
                </a:solidFill>
                <a:latin typeface="メイリオ" panose="020B0604030504040204" pitchFamily="50" charset="-128"/>
                <a:ea typeface="メイリオ" panose="020B0604030504040204" pitchFamily="50" charset="-128"/>
              </a:rPr>
              <a:t>・傷口からの感染</a:t>
            </a:r>
          </a:p>
        </p:txBody>
      </p:sp>
      <p:sp>
        <p:nvSpPr>
          <p:cNvPr id="12" name="正方形/長方形 11">
            <a:extLst>
              <a:ext uri="{FF2B5EF4-FFF2-40B4-BE49-F238E27FC236}">
                <a16:creationId xmlns:a16="http://schemas.microsoft.com/office/drawing/2014/main" id="{803EA9C7-C16C-4078-B45B-6B9A4D3D7D14}"/>
              </a:ext>
            </a:extLst>
          </p:cNvPr>
          <p:cNvSpPr/>
          <p:nvPr/>
        </p:nvSpPr>
        <p:spPr>
          <a:xfrm>
            <a:off x="4681623" y="3685657"/>
            <a:ext cx="6377352" cy="161670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b="1" dirty="0">
                <a:solidFill>
                  <a:schemeClr val="accent4">
                    <a:lumMod val="60000"/>
                    <a:lumOff val="40000"/>
                  </a:schemeClr>
                </a:solidFill>
                <a:latin typeface="メイリオ" panose="020B0604030504040204" pitchFamily="50" charset="-128"/>
                <a:ea typeface="メイリオ" panose="020B0604030504040204" pitchFamily="50" charset="-128"/>
              </a:rPr>
              <a:t>・温度（冷蔵保管）</a:t>
            </a:r>
            <a:endParaRPr lang="en-US" altLang="ja-JP" b="1" dirty="0">
              <a:solidFill>
                <a:schemeClr val="accent4">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4">
                    <a:lumMod val="60000"/>
                    <a:lumOff val="40000"/>
                  </a:schemeClr>
                </a:solidFill>
                <a:latin typeface="メイリオ" panose="020B0604030504040204" pitchFamily="50" charset="-128"/>
                <a:ea typeface="メイリオ" panose="020B0604030504040204" pitchFamily="50" charset="-128"/>
              </a:rPr>
              <a:t>・湿度（水分）</a:t>
            </a:r>
            <a:endParaRPr lang="en-US" altLang="ja-JP" b="1" dirty="0">
              <a:solidFill>
                <a:schemeClr val="accent4">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4">
                    <a:lumMod val="60000"/>
                    <a:lumOff val="40000"/>
                  </a:schemeClr>
                </a:solidFill>
                <a:latin typeface="メイリオ" panose="020B0604030504040204" pitchFamily="50" charset="-128"/>
                <a:ea typeface="メイリオ" panose="020B0604030504040204" pitchFamily="50" charset="-128"/>
              </a:rPr>
              <a:t>・栄養素（食材の栄養素）</a:t>
            </a:r>
          </a:p>
        </p:txBody>
      </p:sp>
      <p:sp>
        <p:nvSpPr>
          <p:cNvPr id="14" name="正方形/長方形 13">
            <a:extLst>
              <a:ext uri="{FF2B5EF4-FFF2-40B4-BE49-F238E27FC236}">
                <a16:creationId xmlns:a16="http://schemas.microsoft.com/office/drawing/2014/main" id="{3DFBB62D-0CDE-4FB7-98FA-92C9086573A8}"/>
              </a:ext>
            </a:extLst>
          </p:cNvPr>
          <p:cNvSpPr/>
          <p:nvPr/>
        </p:nvSpPr>
        <p:spPr>
          <a:xfrm>
            <a:off x="6972765" y="3524867"/>
            <a:ext cx="5561713" cy="235195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　　　　　　　　　・加熱</a:t>
            </a:r>
            <a:endPar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　　　　　　　中心温度</a:t>
            </a:r>
            <a:r>
              <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rPr>
              <a:t>75℃</a:t>
            </a: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以上</a:t>
            </a:r>
            <a:endPar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　　　　　　　</a:t>
            </a:r>
            <a:r>
              <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rPr>
              <a:t>1</a:t>
            </a: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分以上の加熱調理</a:t>
            </a:r>
            <a:endPar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　　　　　　　　　・冷凍</a:t>
            </a:r>
            <a:endPar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　　　　　　－</a:t>
            </a:r>
            <a:r>
              <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rPr>
              <a:t>20℃</a:t>
            </a: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以下で</a:t>
            </a:r>
            <a:r>
              <a:rPr lang="en-US" altLang="ja-JP" b="1" dirty="0">
                <a:solidFill>
                  <a:srgbClr val="FF0000"/>
                </a:solidFill>
                <a:latin typeface="メイリオ" panose="020B0604030504040204" pitchFamily="50" charset="-128"/>
                <a:ea typeface="メイリオ" panose="020B0604030504040204" pitchFamily="50" charset="-128"/>
              </a:rPr>
              <a:t>48</a:t>
            </a:r>
            <a:r>
              <a:rPr lang="ja-JP" altLang="en-US" b="1" dirty="0">
                <a:solidFill>
                  <a:srgbClr val="FF0000"/>
                </a:solidFill>
                <a:latin typeface="メイリオ" panose="020B0604030504040204" pitchFamily="50" charset="-128"/>
                <a:ea typeface="メイリオ" panose="020B0604030504040204" pitchFamily="50" charset="-128"/>
              </a:rPr>
              <a:t>時間</a:t>
            </a: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以上</a:t>
            </a:r>
            <a:endParaRPr lang="en-US" altLang="ja-JP" b="1" dirty="0">
              <a:solidFill>
                <a:schemeClr val="accent5">
                  <a:lumMod val="60000"/>
                  <a:lumOff val="40000"/>
                </a:schemeClr>
              </a:solidFill>
              <a:latin typeface="メイリオ" panose="020B0604030504040204" pitchFamily="50" charset="-128"/>
              <a:ea typeface="メイリオ" panose="020B0604030504040204" pitchFamily="50" charset="-128"/>
            </a:endParaRPr>
          </a:p>
          <a:p>
            <a:pPr>
              <a:lnSpc>
                <a:spcPct val="150000"/>
              </a:lnSpc>
            </a:pPr>
            <a:r>
              <a:rPr lang="ja-JP" altLang="en-US" b="1" dirty="0">
                <a:solidFill>
                  <a:schemeClr val="accent5">
                    <a:lumMod val="60000"/>
                    <a:lumOff val="40000"/>
                  </a:schemeClr>
                </a:solidFill>
                <a:latin typeface="メイリオ" panose="020B0604030504040204" pitchFamily="50" charset="-128"/>
                <a:ea typeface="メイリオ" panose="020B0604030504040204" pitchFamily="50" charset="-128"/>
              </a:rPr>
              <a:t>　　　　　　　＊寄生虫などが死滅</a:t>
            </a:r>
          </a:p>
        </p:txBody>
      </p:sp>
      <p:sp>
        <p:nvSpPr>
          <p:cNvPr id="6" name="正方形/長方形 5">
            <a:extLst>
              <a:ext uri="{FF2B5EF4-FFF2-40B4-BE49-F238E27FC236}">
                <a16:creationId xmlns:a16="http://schemas.microsoft.com/office/drawing/2014/main" id="{214018E0-7EC9-9AA1-41C6-53E39AFA6258}"/>
              </a:ext>
            </a:extLst>
          </p:cNvPr>
          <p:cNvSpPr/>
          <p:nvPr/>
        </p:nvSpPr>
        <p:spPr>
          <a:xfrm>
            <a:off x="328777" y="246584"/>
            <a:ext cx="164387" cy="544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65492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E0E695-A34F-C6C9-19C0-AC76A3B510C7}"/>
              </a:ext>
            </a:extLst>
          </p:cNvPr>
          <p:cNvPicPr>
            <a:picLocks noChangeAspect="1"/>
          </p:cNvPicPr>
          <p:nvPr/>
        </p:nvPicPr>
        <p:blipFill rotWithShape="1">
          <a:blip r:embed="rId3"/>
          <a:srcRect l="-266" t="20374" r="1562" b="34682"/>
          <a:stretch/>
        </p:blipFill>
        <p:spPr>
          <a:xfrm>
            <a:off x="938647" y="1130806"/>
            <a:ext cx="2031882" cy="1645111"/>
          </a:xfrm>
          <a:prstGeom prst="rect">
            <a:avLst/>
          </a:prstGeom>
        </p:spPr>
      </p:pic>
      <p:pic>
        <p:nvPicPr>
          <p:cNvPr id="3" name="図 2">
            <a:extLst>
              <a:ext uri="{FF2B5EF4-FFF2-40B4-BE49-F238E27FC236}">
                <a16:creationId xmlns:a16="http://schemas.microsoft.com/office/drawing/2014/main" id="{B41F7ADE-CF63-B394-71AC-5308418BAFEE}"/>
              </a:ext>
            </a:extLst>
          </p:cNvPr>
          <p:cNvPicPr>
            <a:picLocks noChangeAspect="1"/>
          </p:cNvPicPr>
          <p:nvPr/>
        </p:nvPicPr>
        <p:blipFill rotWithShape="1">
          <a:blip r:embed="rId4"/>
          <a:srcRect t="12286" b="37228"/>
          <a:stretch/>
        </p:blipFill>
        <p:spPr>
          <a:xfrm>
            <a:off x="3265125" y="1104745"/>
            <a:ext cx="1941818" cy="1743209"/>
          </a:xfrm>
          <a:prstGeom prst="rect">
            <a:avLst/>
          </a:prstGeom>
        </p:spPr>
      </p:pic>
      <p:sp>
        <p:nvSpPr>
          <p:cNvPr id="6" name="矢印: 右 5">
            <a:extLst>
              <a:ext uri="{FF2B5EF4-FFF2-40B4-BE49-F238E27FC236}">
                <a16:creationId xmlns:a16="http://schemas.microsoft.com/office/drawing/2014/main" id="{3F904579-E023-2CAC-40D9-57C48ED7C8D5}"/>
              </a:ext>
            </a:extLst>
          </p:cNvPr>
          <p:cNvSpPr/>
          <p:nvPr/>
        </p:nvSpPr>
        <p:spPr>
          <a:xfrm>
            <a:off x="5844589" y="1587629"/>
            <a:ext cx="616450" cy="934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9756D0E-F2F1-EBF8-161C-54E550DE1601}"/>
              </a:ext>
            </a:extLst>
          </p:cNvPr>
          <p:cNvSpPr txBox="1"/>
          <p:nvPr/>
        </p:nvSpPr>
        <p:spPr>
          <a:xfrm>
            <a:off x="1256711" y="558265"/>
            <a:ext cx="2954655" cy="369332"/>
          </a:xfrm>
          <a:prstGeom prst="rect">
            <a:avLst/>
          </a:prstGeom>
          <a:noFill/>
        </p:spPr>
        <p:txBody>
          <a:bodyPr wrap="none" rtlCol="0">
            <a:spAutoFit/>
          </a:bodyPr>
          <a:lstStyle/>
          <a:p>
            <a:r>
              <a:rPr lang="ja-JP" altLang="en-US" b="1" dirty="0"/>
              <a:t>ダスター管理・洗浄の確認</a:t>
            </a:r>
            <a:endParaRPr kumimoji="1" lang="ja-JP" altLang="en-US" b="1" dirty="0"/>
          </a:p>
        </p:txBody>
      </p:sp>
      <p:pic>
        <p:nvPicPr>
          <p:cNvPr id="5" name="図 4">
            <a:extLst>
              <a:ext uri="{FF2B5EF4-FFF2-40B4-BE49-F238E27FC236}">
                <a16:creationId xmlns:a16="http://schemas.microsoft.com/office/drawing/2014/main" id="{5AF287D9-669C-8FFD-2EF2-886B09EF1683}"/>
              </a:ext>
            </a:extLst>
          </p:cNvPr>
          <p:cNvPicPr>
            <a:picLocks noChangeAspect="1"/>
          </p:cNvPicPr>
          <p:nvPr/>
        </p:nvPicPr>
        <p:blipFill rotWithShape="1">
          <a:blip r:embed="rId5">
            <a:extLst>
              <a:ext uri="{28A0092B-C50C-407E-A947-70E740481C1C}">
                <a14:useLocalDpi xmlns:a14="http://schemas.microsoft.com/office/drawing/2010/main" val="0"/>
              </a:ext>
            </a:extLst>
          </a:blip>
          <a:srcRect l="27469" t="35748" r="25259" b="24740"/>
          <a:stretch/>
        </p:blipFill>
        <p:spPr>
          <a:xfrm>
            <a:off x="6995619" y="764506"/>
            <a:ext cx="3441843" cy="2157574"/>
          </a:xfrm>
          <a:prstGeom prst="rect">
            <a:avLst/>
          </a:prstGeom>
        </p:spPr>
      </p:pic>
      <p:pic>
        <p:nvPicPr>
          <p:cNvPr id="22" name="図 21">
            <a:extLst>
              <a:ext uri="{FF2B5EF4-FFF2-40B4-BE49-F238E27FC236}">
                <a16:creationId xmlns:a16="http://schemas.microsoft.com/office/drawing/2014/main" id="{FCEC4781-C9F4-7AC8-057E-BB8DD9A9BA92}"/>
              </a:ext>
            </a:extLst>
          </p:cNvPr>
          <p:cNvPicPr>
            <a:picLocks noChangeAspect="1"/>
          </p:cNvPicPr>
          <p:nvPr/>
        </p:nvPicPr>
        <p:blipFill rotWithShape="1">
          <a:blip r:embed="rId6"/>
          <a:srcRect l="10633" t="19884" r="16114" b="41825"/>
          <a:stretch/>
        </p:blipFill>
        <p:spPr>
          <a:xfrm>
            <a:off x="924026" y="3032052"/>
            <a:ext cx="9606012" cy="3436126"/>
          </a:xfrm>
          <a:prstGeom prst="rect">
            <a:avLst/>
          </a:prstGeom>
          <a:ln>
            <a:solidFill>
              <a:schemeClr val="tx1"/>
            </a:solidFill>
          </a:ln>
        </p:spPr>
      </p:pic>
      <p:sp>
        <p:nvSpPr>
          <p:cNvPr id="7" name="正方形/長方形 6">
            <a:extLst>
              <a:ext uri="{FF2B5EF4-FFF2-40B4-BE49-F238E27FC236}">
                <a16:creationId xmlns:a16="http://schemas.microsoft.com/office/drawing/2014/main" id="{63267F30-00A5-9963-D99C-22EE22A6A581}"/>
              </a:ext>
            </a:extLst>
          </p:cNvPr>
          <p:cNvSpPr/>
          <p:nvPr/>
        </p:nvSpPr>
        <p:spPr>
          <a:xfrm>
            <a:off x="259882" y="202130"/>
            <a:ext cx="202130" cy="211756"/>
          </a:xfrm>
          <a:prstGeom prst="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0011236-1B5C-EFDA-0A61-B22E38E5E865}"/>
              </a:ext>
            </a:extLst>
          </p:cNvPr>
          <p:cNvSpPr txBox="1"/>
          <p:nvPr/>
        </p:nvSpPr>
        <p:spPr>
          <a:xfrm>
            <a:off x="578011" y="115503"/>
            <a:ext cx="1415773" cy="461665"/>
          </a:xfrm>
          <a:prstGeom prst="rect">
            <a:avLst/>
          </a:prstGeom>
          <a:noFill/>
        </p:spPr>
        <p:txBody>
          <a:bodyPr wrap="none" rtlCol="0">
            <a:spAutoFit/>
          </a:bodyPr>
          <a:lstStyle/>
          <a:p>
            <a:pPr algn="ctr"/>
            <a:r>
              <a:rPr lang="ja-JP" altLang="en-US" sz="2400" b="1" dirty="0">
                <a:solidFill>
                  <a:schemeClr val="accent2">
                    <a:lumMod val="60000"/>
                    <a:lumOff val="40000"/>
                  </a:schemeClr>
                </a:solidFill>
                <a:latin typeface="メイリオ" panose="020B0604030504040204" pitchFamily="50" charset="-128"/>
                <a:ea typeface="メイリオ" panose="020B0604030504040204" pitchFamily="50" charset="-128"/>
              </a:rPr>
              <a:t>付けない</a:t>
            </a:r>
          </a:p>
        </p:txBody>
      </p:sp>
    </p:spTree>
    <p:extLst>
      <p:ext uri="{BB962C8B-B14F-4D97-AF65-F5344CB8AC3E}">
        <p14:creationId xmlns:p14="http://schemas.microsoft.com/office/powerpoint/2010/main" val="3406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5C1682-0DBB-4E5E-AF2E-9D948C64AEB3}"/>
              </a:ext>
            </a:extLst>
          </p:cNvPr>
          <p:cNvSpPr txBox="1"/>
          <p:nvPr/>
        </p:nvSpPr>
        <p:spPr>
          <a:xfrm>
            <a:off x="1074701" y="847022"/>
            <a:ext cx="268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食品の冷却</a:t>
            </a:r>
            <a:r>
              <a:rPr lang="ja-JP" altLang="en-US" sz="2000" b="1" dirty="0">
                <a:latin typeface="メイリオ" panose="020B0604030504040204" pitchFamily="50" charset="-128"/>
                <a:ea typeface="メイリオ" panose="020B0604030504040204" pitchFamily="50" charset="-128"/>
              </a:rPr>
              <a:t>に関して</a:t>
            </a:r>
            <a:endParaRPr kumimoji="1" lang="ja-JP" altLang="en-US" sz="20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84" name="テキスト ボックス 83">
            <a:extLst>
              <a:ext uri="{FF2B5EF4-FFF2-40B4-BE49-F238E27FC236}">
                <a16:creationId xmlns:a16="http://schemas.microsoft.com/office/drawing/2014/main" id="{E531BED9-0806-4180-BCD0-A4181404B726}"/>
              </a:ext>
            </a:extLst>
          </p:cNvPr>
          <p:cNvSpPr txBox="1"/>
          <p:nvPr/>
        </p:nvSpPr>
        <p:spPr>
          <a:xfrm>
            <a:off x="1041067" y="1386922"/>
            <a:ext cx="60976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accent1"/>
                </a:solidFill>
                <a:effectLst/>
                <a:uLnTx/>
                <a:uFillTx/>
                <a:latin typeface="メイリオ" panose="020B0604030504040204" pitchFamily="50" charset="-128"/>
                <a:ea typeface="メイリオ" panose="020B0604030504040204" pitchFamily="50" charset="-128"/>
                <a:cs typeface="+mn-cs"/>
              </a:rPr>
              <a:t>■仕込んだ食品を冷却する時の</a:t>
            </a:r>
            <a:r>
              <a:rPr kumimoji="1" lang="en-US" altLang="ja-JP" sz="2000" b="1" i="0" u="none" strike="noStrike" kern="1200" cap="none" spc="0" normalizeH="0" baseline="0" noProof="0" dirty="0">
                <a:ln>
                  <a:noFill/>
                </a:ln>
                <a:solidFill>
                  <a:schemeClr val="accent1"/>
                </a:solidFill>
                <a:effectLst/>
                <a:uLnTx/>
                <a:uFillTx/>
                <a:latin typeface="メイリオ" panose="020B0604030504040204" pitchFamily="50" charset="-128"/>
                <a:ea typeface="メイリオ" panose="020B0604030504040204" pitchFamily="50" charset="-128"/>
                <a:cs typeface="+mn-cs"/>
              </a:rPr>
              <a:t>point</a:t>
            </a:r>
            <a:endParaRPr kumimoji="1" lang="ja-JP" altLang="en-US" sz="2000" b="0" i="0" u="none" strike="noStrike" kern="1200" cap="none" spc="0" normalizeH="0" baseline="0" noProof="0" dirty="0">
              <a:ln>
                <a:noFill/>
              </a:ln>
              <a:solidFill>
                <a:schemeClr val="accent1"/>
              </a:solidFill>
              <a:effectLst/>
              <a:uLnTx/>
              <a:uFillTx/>
              <a:latin typeface="メイリオ" panose="020B0604030504040204" pitchFamily="50" charset="-128"/>
              <a:ea typeface="メイリオ" panose="020B0604030504040204" pitchFamily="50" charset="-128"/>
              <a:cs typeface="+mn-cs"/>
            </a:endParaRPr>
          </a:p>
        </p:txBody>
      </p:sp>
      <p:sp>
        <p:nvSpPr>
          <p:cNvPr id="88" name="テキスト ボックス 87">
            <a:extLst>
              <a:ext uri="{FF2B5EF4-FFF2-40B4-BE49-F238E27FC236}">
                <a16:creationId xmlns:a16="http://schemas.microsoft.com/office/drawing/2014/main" id="{385E17C4-9A88-48CB-8758-47DC62241E42}"/>
              </a:ext>
            </a:extLst>
          </p:cNvPr>
          <p:cNvSpPr txBox="1"/>
          <p:nvPr/>
        </p:nvSpPr>
        <p:spPr>
          <a:xfrm>
            <a:off x="1031674" y="2891937"/>
            <a:ext cx="65803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・氷水をかまし、急速冷却を！</a:t>
            </a:r>
            <a:endPar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16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Arial" panose="020B0604020202020204" pitchFamily="34" charset="0"/>
              </a:rPr>
              <a:t>自家製ジンジャーエール、焚き物（煮物）の常時冷却は可</a:t>
            </a:r>
            <a:endParaRPr kumimoji="1" lang="ja-JP" altLang="en-US" sz="16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endParaRPr>
          </a:p>
        </p:txBody>
      </p:sp>
      <p:pic>
        <p:nvPicPr>
          <p:cNvPr id="97" name="Picture 17" descr="8m">
            <a:extLst>
              <a:ext uri="{FF2B5EF4-FFF2-40B4-BE49-F238E27FC236}">
                <a16:creationId xmlns:a16="http://schemas.microsoft.com/office/drawing/2014/main" id="{07B2DB3B-87B9-47D6-9C9D-B98805889B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82953" y="4485233"/>
            <a:ext cx="1874599" cy="13336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8" name="Picture 2" descr="C:\Users\kyamamot\AppData\Local\Microsoft\Windows\Temporary Internet Files\Content.Outlook\2XNZDZQ6\image (20).jpeg">
            <a:extLst>
              <a:ext uri="{FF2B5EF4-FFF2-40B4-BE49-F238E27FC236}">
                <a16:creationId xmlns:a16="http://schemas.microsoft.com/office/drawing/2014/main" id="{A6C0A607-A12F-43D8-94ED-1291BAA1E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947414" y="848480"/>
            <a:ext cx="2682419" cy="201181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a:extLst>
              <a:ext uri="{FF2B5EF4-FFF2-40B4-BE49-F238E27FC236}">
                <a16:creationId xmlns:a16="http://schemas.microsoft.com/office/drawing/2014/main" id="{1466B46A-C344-49C9-B6F2-33400436D4F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9245"/>
          <a:stretch/>
        </p:blipFill>
        <p:spPr bwMode="auto">
          <a:xfrm rot="5400000">
            <a:off x="9352695" y="641156"/>
            <a:ext cx="2682421" cy="248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テキスト ボックス 116">
            <a:extLst>
              <a:ext uri="{FF2B5EF4-FFF2-40B4-BE49-F238E27FC236}">
                <a16:creationId xmlns:a16="http://schemas.microsoft.com/office/drawing/2014/main" id="{7D9BF353-E00E-4C81-A938-AAACE7C18C6B}"/>
              </a:ext>
            </a:extLst>
          </p:cNvPr>
          <p:cNvSpPr txBox="1"/>
          <p:nvPr/>
        </p:nvSpPr>
        <p:spPr>
          <a:xfrm>
            <a:off x="1062497" y="2114702"/>
            <a:ext cx="6097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cs typeface="+mn-cs"/>
              </a:rPr>
              <a:t>①　食品の急速冷却</a:t>
            </a:r>
            <a:endParaRPr kumimoji="1" lang="en-US" altLang="ja-JP" sz="28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54904797-8CD7-4291-927D-F8B81466B6E3}"/>
              </a:ext>
            </a:extLst>
          </p:cNvPr>
          <p:cNvSpPr txBox="1"/>
          <p:nvPr/>
        </p:nvSpPr>
        <p:spPr>
          <a:xfrm>
            <a:off x="1021400" y="4480874"/>
            <a:ext cx="6097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cs typeface="+mn-cs"/>
              </a:rPr>
              <a:t>②　攪拌冷却</a:t>
            </a:r>
            <a:endParaRPr kumimoji="1" lang="en-US" altLang="ja-JP" sz="28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783F5681-900A-49E0-9DE5-CF67838FD54D}"/>
              </a:ext>
            </a:extLst>
          </p:cNvPr>
          <p:cNvSpPr txBox="1"/>
          <p:nvPr/>
        </p:nvSpPr>
        <p:spPr>
          <a:xfrm>
            <a:off x="1021400" y="5119844"/>
            <a:ext cx="65803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・粗熱が取れるまで時々かき混ぜる</a:t>
            </a:r>
            <a:endParaRPr kumimoji="1" lang="en-US" altLang="ja-JP"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rPr>
              <a:t>＊ウェルシュ菌の発生を抑制する</a:t>
            </a:r>
            <a:endParaRPr kumimoji="1" lang="en-US" altLang="ja-JP"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pic>
        <p:nvPicPr>
          <p:cNvPr id="7" name="図 6" descr="鍋の中のスープ&#10;&#10;自動的に生成された説明">
            <a:extLst>
              <a:ext uri="{FF2B5EF4-FFF2-40B4-BE49-F238E27FC236}">
                <a16:creationId xmlns:a16="http://schemas.microsoft.com/office/drawing/2014/main" id="{F0E9D8F7-DA8E-4DF9-A352-D92241A73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571" y="4056793"/>
            <a:ext cx="2857899" cy="2095792"/>
          </a:xfrm>
          <a:prstGeom prst="rect">
            <a:avLst/>
          </a:prstGeom>
        </p:spPr>
      </p:pic>
      <p:sp>
        <p:nvSpPr>
          <p:cNvPr id="22" name="テキスト ボックス 21">
            <a:extLst>
              <a:ext uri="{FF2B5EF4-FFF2-40B4-BE49-F238E27FC236}">
                <a16:creationId xmlns:a16="http://schemas.microsoft.com/office/drawing/2014/main" id="{0FE4EFC6-258C-4265-B545-B4B9652EC5C0}"/>
              </a:ext>
            </a:extLst>
          </p:cNvPr>
          <p:cNvSpPr txBox="1"/>
          <p:nvPr/>
        </p:nvSpPr>
        <p:spPr>
          <a:xfrm>
            <a:off x="7691268" y="6268335"/>
            <a:ext cx="420806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Ex: </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カレー・シチュー等の煮込み料理</a:t>
            </a:r>
            <a:endPar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E521154D-9EEB-88B6-B0E1-471430AC08B2}"/>
              </a:ext>
            </a:extLst>
          </p:cNvPr>
          <p:cNvSpPr txBox="1"/>
          <p:nvPr/>
        </p:nvSpPr>
        <p:spPr>
          <a:xfrm>
            <a:off x="394636" y="89654"/>
            <a:ext cx="2598821" cy="523220"/>
          </a:xfrm>
          <a:prstGeom prst="rect">
            <a:avLst/>
          </a:prstGeom>
          <a:noFill/>
        </p:spPr>
        <p:txBody>
          <a:bodyPr wrap="square">
            <a:spAutoFit/>
          </a:bodyPr>
          <a:lstStyle/>
          <a:p>
            <a:pPr algn="ctr"/>
            <a:r>
              <a:rPr lang="ja-JP" altLang="en-US" sz="2800" b="1" dirty="0">
                <a:solidFill>
                  <a:schemeClr val="accent4">
                    <a:lumMod val="60000"/>
                    <a:lumOff val="40000"/>
                  </a:schemeClr>
                </a:solidFill>
                <a:latin typeface="メイリオ" panose="020B0604030504040204" pitchFamily="50" charset="-128"/>
                <a:ea typeface="メイリオ" panose="020B0604030504040204" pitchFamily="50" charset="-128"/>
              </a:rPr>
              <a:t>増やさない</a:t>
            </a:r>
          </a:p>
        </p:txBody>
      </p:sp>
      <p:sp>
        <p:nvSpPr>
          <p:cNvPr id="6" name="正方形/長方形 5">
            <a:extLst>
              <a:ext uri="{FF2B5EF4-FFF2-40B4-BE49-F238E27FC236}">
                <a16:creationId xmlns:a16="http://schemas.microsoft.com/office/drawing/2014/main" id="{16B2C0F5-F104-2803-AFE2-21E1F889CBB9}"/>
              </a:ext>
            </a:extLst>
          </p:cNvPr>
          <p:cNvSpPr/>
          <p:nvPr/>
        </p:nvSpPr>
        <p:spPr>
          <a:xfrm>
            <a:off x="259882" y="192504"/>
            <a:ext cx="240632" cy="211757"/>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結合子 7">
            <a:extLst>
              <a:ext uri="{FF2B5EF4-FFF2-40B4-BE49-F238E27FC236}">
                <a16:creationId xmlns:a16="http://schemas.microsoft.com/office/drawing/2014/main" id="{36AB194A-7BA1-131D-2B12-F8437D73C7D2}"/>
              </a:ext>
            </a:extLst>
          </p:cNvPr>
          <p:cNvSpPr/>
          <p:nvPr/>
        </p:nvSpPr>
        <p:spPr>
          <a:xfrm>
            <a:off x="7427862" y="921508"/>
            <a:ext cx="1561497" cy="1580680"/>
          </a:xfrm>
          <a:prstGeom prst="flowChartConnector">
            <a:avLst/>
          </a:prstGeom>
          <a:noFill/>
          <a:ln w="76200" cap="flat" cmpd="sng" algn="ctr">
            <a:solidFill>
              <a:srgbClr val="FF006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rgbClr val="ED7D31"/>
              </a:solidFill>
              <a:effectLst/>
              <a:uLnTx/>
              <a:uFillTx/>
              <a:latin typeface="メイリオ" panose="020B0604030504040204" pitchFamily="50" charset="-128"/>
              <a:ea typeface="メイリオ" panose="020B0604030504040204" pitchFamily="50" charset="-128"/>
              <a:cs typeface="+mn-cs"/>
            </a:endParaRPr>
          </a:p>
        </p:txBody>
      </p:sp>
      <p:sp>
        <p:nvSpPr>
          <p:cNvPr id="10" name="乗算記号 9">
            <a:extLst>
              <a:ext uri="{FF2B5EF4-FFF2-40B4-BE49-F238E27FC236}">
                <a16:creationId xmlns:a16="http://schemas.microsoft.com/office/drawing/2014/main" id="{C0269BBD-C546-5201-9616-64085C4D3AC1}"/>
              </a:ext>
            </a:extLst>
          </p:cNvPr>
          <p:cNvSpPr/>
          <p:nvPr/>
        </p:nvSpPr>
        <p:spPr>
          <a:xfrm>
            <a:off x="9830767" y="913775"/>
            <a:ext cx="1777949" cy="1851259"/>
          </a:xfrm>
          <a:prstGeom prst="mathMultiply">
            <a:avLst>
              <a:gd name="adj1" fmla="val 2188"/>
            </a:avLst>
          </a:prstGeom>
          <a:solidFill>
            <a:srgbClr val="FFFFFF"/>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827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par>
                                <p:cTn id="16" presetID="10" presetClass="entr" presetSubtype="0"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500"/>
                                        <p:tgtEl>
                                          <p:spTgt spid="98"/>
                                        </p:tgtEl>
                                      </p:cBhvr>
                                    </p:animEffect>
                                  </p:childTnLst>
                                </p:cTn>
                              </p:par>
                              <p:par>
                                <p:cTn id="19" presetID="10"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500"/>
                                        <p:tgtEl>
                                          <p:spTgt spid="9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8" grpId="0"/>
      <p:bldP spid="117" grpId="0"/>
      <p:bldP spid="15" grpId="0"/>
      <p:bldP spid="16" grpId="0"/>
      <p:bldP spid="22" grpId="0"/>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AB89C3D-7C9D-498E-95E4-03AFA5540509}"/>
              </a:ext>
            </a:extLst>
          </p:cNvPr>
          <p:cNvSpPr txBox="1"/>
          <p:nvPr/>
        </p:nvSpPr>
        <p:spPr>
          <a:xfrm>
            <a:off x="5869680" y="1283946"/>
            <a:ext cx="2031325" cy="369332"/>
          </a:xfrm>
          <a:prstGeom prst="rect">
            <a:avLst/>
          </a:prstGeom>
          <a:noFill/>
        </p:spPr>
        <p:txBody>
          <a:bodyPr wrap="non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■ソースの火入れ</a:t>
            </a:r>
          </a:p>
        </p:txBody>
      </p:sp>
      <p:sp>
        <p:nvSpPr>
          <p:cNvPr id="13" name="テキスト ボックス 12">
            <a:extLst>
              <a:ext uri="{FF2B5EF4-FFF2-40B4-BE49-F238E27FC236}">
                <a16:creationId xmlns:a16="http://schemas.microsoft.com/office/drawing/2014/main" id="{74F7B3C6-BD3D-4752-B966-5021702634E2}"/>
              </a:ext>
            </a:extLst>
          </p:cNvPr>
          <p:cNvSpPr txBox="1"/>
          <p:nvPr/>
        </p:nvSpPr>
        <p:spPr>
          <a:xfrm>
            <a:off x="5537230" y="1698913"/>
            <a:ext cx="3877985" cy="369332"/>
          </a:xfrm>
          <a:prstGeom prst="rect">
            <a:avLst/>
          </a:prstGeom>
          <a:noFill/>
        </p:spPr>
        <p:txBody>
          <a:bodyPr wrap="none" rtlCol="0">
            <a:spAutoFit/>
          </a:bodyPr>
          <a:lstStyle/>
          <a:p>
            <a:r>
              <a:rPr kumimoji="1" lang="ja-JP" altLang="en-US" b="1" dirty="0">
                <a:solidFill>
                  <a:schemeClr val="bg1">
                    <a:lumMod val="50000"/>
                  </a:schemeClr>
                </a:solidFill>
              </a:rPr>
              <a:t>ウォーマーにスタンバイするソース</a:t>
            </a:r>
          </a:p>
        </p:txBody>
      </p:sp>
      <p:sp>
        <p:nvSpPr>
          <p:cNvPr id="14" name="テキスト ボックス 13">
            <a:extLst>
              <a:ext uri="{FF2B5EF4-FFF2-40B4-BE49-F238E27FC236}">
                <a16:creationId xmlns:a16="http://schemas.microsoft.com/office/drawing/2014/main" id="{804BE534-E8FF-49EA-AB69-DABB9942E80B}"/>
              </a:ext>
            </a:extLst>
          </p:cNvPr>
          <p:cNvSpPr txBox="1"/>
          <p:nvPr/>
        </p:nvSpPr>
        <p:spPr>
          <a:xfrm>
            <a:off x="5866004" y="2490023"/>
            <a:ext cx="2723823" cy="369332"/>
          </a:xfrm>
          <a:prstGeom prst="rect">
            <a:avLst/>
          </a:prstGeom>
          <a:noFill/>
        </p:spPr>
        <p:txBody>
          <a:bodyPr wrap="none" rtlCol="0">
            <a:spAutoFit/>
          </a:bodyPr>
          <a:lstStyle/>
          <a:p>
            <a:r>
              <a:rPr kumimoji="1" lang="ja-JP" altLang="en-US" b="1" dirty="0">
                <a:solidFill>
                  <a:schemeClr val="bg1">
                    <a:lumMod val="50000"/>
                  </a:schemeClr>
                </a:solidFill>
              </a:rPr>
              <a:t>冷凍庫から出したソース</a:t>
            </a:r>
          </a:p>
        </p:txBody>
      </p:sp>
      <p:sp>
        <p:nvSpPr>
          <p:cNvPr id="15" name="右中かっこ 14">
            <a:extLst>
              <a:ext uri="{FF2B5EF4-FFF2-40B4-BE49-F238E27FC236}">
                <a16:creationId xmlns:a16="http://schemas.microsoft.com/office/drawing/2014/main" id="{F310DF9E-5190-45E9-B5C6-0EF754302D7B}"/>
              </a:ext>
            </a:extLst>
          </p:cNvPr>
          <p:cNvSpPr/>
          <p:nvPr/>
        </p:nvSpPr>
        <p:spPr>
          <a:xfrm>
            <a:off x="9377061" y="1628290"/>
            <a:ext cx="246579" cy="1520577"/>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B0562342-FA91-4A3D-985C-5232C73B310B}"/>
              </a:ext>
            </a:extLst>
          </p:cNvPr>
          <p:cNvSpPr txBox="1"/>
          <p:nvPr/>
        </p:nvSpPr>
        <p:spPr>
          <a:xfrm>
            <a:off x="9732765" y="1952630"/>
            <a:ext cx="2262158" cy="646331"/>
          </a:xfrm>
          <a:prstGeom prst="rect">
            <a:avLst/>
          </a:prstGeom>
          <a:noFill/>
        </p:spPr>
        <p:txBody>
          <a:bodyPr wrap="none" rtlCol="0">
            <a:spAutoFit/>
          </a:bodyPr>
          <a:lstStyle/>
          <a:p>
            <a:r>
              <a:rPr kumimoji="1" lang="ja-JP" altLang="en-US" b="1" dirty="0">
                <a:solidFill>
                  <a:srgbClr val="FF0000"/>
                </a:solidFill>
              </a:rPr>
              <a:t>必ず一度</a:t>
            </a:r>
            <a:endParaRPr kumimoji="1" lang="en-US" altLang="ja-JP" b="1" dirty="0">
              <a:solidFill>
                <a:srgbClr val="FF0000"/>
              </a:solidFill>
            </a:endParaRPr>
          </a:p>
          <a:p>
            <a:r>
              <a:rPr lang="ja-JP" altLang="en-US" b="1" dirty="0">
                <a:solidFill>
                  <a:srgbClr val="FF0000"/>
                </a:solidFill>
              </a:rPr>
              <a:t>沸騰させてから使用</a:t>
            </a:r>
            <a:endParaRPr kumimoji="1" lang="ja-JP" altLang="en-US" b="1" dirty="0">
              <a:solidFill>
                <a:srgbClr val="FF0000"/>
              </a:solidFill>
            </a:endParaRPr>
          </a:p>
        </p:txBody>
      </p:sp>
      <p:sp>
        <p:nvSpPr>
          <p:cNvPr id="17" name="テキスト ボックス 16">
            <a:extLst>
              <a:ext uri="{FF2B5EF4-FFF2-40B4-BE49-F238E27FC236}">
                <a16:creationId xmlns:a16="http://schemas.microsoft.com/office/drawing/2014/main" id="{40E97F12-2EBF-4F09-ACA3-D6D3B9CE9C14}"/>
              </a:ext>
            </a:extLst>
          </p:cNvPr>
          <p:cNvSpPr txBox="1"/>
          <p:nvPr/>
        </p:nvSpPr>
        <p:spPr>
          <a:xfrm>
            <a:off x="6492727" y="2007137"/>
            <a:ext cx="1569660" cy="369332"/>
          </a:xfrm>
          <a:prstGeom prst="rect">
            <a:avLst/>
          </a:prstGeom>
          <a:noFill/>
        </p:spPr>
        <p:txBody>
          <a:bodyPr wrap="none" rtlCol="0">
            <a:spAutoFit/>
          </a:bodyPr>
          <a:lstStyle/>
          <a:p>
            <a:r>
              <a:rPr kumimoji="1" lang="ja-JP" altLang="en-US" b="1" dirty="0">
                <a:solidFill>
                  <a:schemeClr val="accent5">
                    <a:lumMod val="75000"/>
                  </a:schemeClr>
                </a:solidFill>
              </a:rPr>
              <a:t>危険な温度帯</a:t>
            </a:r>
          </a:p>
        </p:txBody>
      </p:sp>
      <p:sp>
        <p:nvSpPr>
          <p:cNvPr id="18" name="テキスト ボックス 17">
            <a:extLst>
              <a:ext uri="{FF2B5EF4-FFF2-40B4-BE49-F238E27FC236}">
                <a16:creationId xmlns:a16="http://schemas.microsoft.com/office/drawing/2014/main" id="{CBD49291-A965-422B-967E-BE5ED49128A0}"/>
              </a:ext>
            </a:extLst>
          </p:cNvPr>
          <p:cNvSpPr txBox="1"/>
          <p:nvPr/>
        </p:nvSpPr>
        <p:spPr>
          <a:xfrm>
            <a:off x="6420808" y="2931812"/>
            <a:ext cx="1800493" cy="369332"/>
          </a:xfrm>
          <a:prstGeom prst="rect">
            <a:avLst/>
          </a:prstGeom>
          <a:noFill/>
        </p:spPr>
        <p:txBody>
          <a:bodyPr wrap="none" rtlCol="0">
            <a:spAutoFit/>
          </a:bodyPr>
          <a:lstStyle/>
          <a:p>
            <a:r>
              <a:rPr lang="ja-JP" altLang="en-US" b="1" dirty="0">
                <a:solidFill>
                  <a:schemeClr val="accent5">
                    <a:lumMod val="75000"/>
                  </a:schemeClr>
                </a:solidFill>
              </a:rPr>
              <a:t>傷みが早いため</a:t>
            </a:r>
            <a:endParaRPr kumimoji="1" lang="ja-JP" altLang="en-US" b="1" dirty="0">
              <a:solidFill>
                <a:schemeClr val="accent5">
                  <a:lumMod val="75000"/>
                </a:schemeClr>
              </a:solidFill>
            </a:endParaRPr>
          </a:p>
        </p:txBody>
      </p:sp>
      <p:pic>
        <p:nvPicPr>
          <p:cNvPr id="1026" name="Picture 2" descr="ソースウォーマー　業務用 に対する画像結果">
            <a:extLst>
              <a:ext uri="{FF2B5EF4-FFF2-40B4-BE49-F238E27FC236}">
                <a16:creationId xmlns:a16="http://schemas.microsoft.com/office/drawing/2014/main" id="{C4EB91A1-2789-44CF-A31D-C2184D49B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972" y="3654679"/>
            <a:ext cx="2352782" cy="2003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関連画像の詳細を表示">
            <a:extLst>
              <a:ext uri="{FF2B5EF4-FFF2-40B4-BE49-F238E27FC236}">
                <a16:creationId xmlns:a16="http://schemas.microsoft.com/office/drawing/2014/main" id="{D0504690-3C14-42D5-8B1A-1D3374232B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137"/>
          <a:stretch/>
        </p:blipFill>
        <p:spPr bwMode="auto">
          <a:xfrm>
            <a:off x="6273941" y="4338074"/>
            <a:ext cx="2456541" cy="200875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2A65D4E-DB90-EC50-A602-627D8EE1A1CD}"/>
              </a:ext>
            </a:extLst>
          </p:cNvPr>
          <p:cNvSpPr txBox="1"/>
          <p:nvPr/>
        </p:nvSpPr>
        <p:spPr>
          <a:xfrm>
            <a:off x="390418" y="82199"/>
            <a:ext cx="184731" cy="1077218"/>
          </a:xfrm>
          <a:prstGeom prst="rect">
            <a:avLst/>
          </a:prstGeom>
          <a:noFill/>
        </p:spPr>
        <p:txBody>
          <a:bodyPr wrap="none" rtlCol="0">
            <a:spAutoFit/>
          </a:bodyPr>
          <a:lstStyle/>
          <a:p>
            <a:endParaRPr lang="en-US" altLang="ja-JP" sz="3200" b="1" dirty="0">
              <a:solidFill>
                <a:schemeClr val="accent1"/>
              </a:solidFill>
            </a:endParaRPr>
          </a:p>
          <a:p>
            <a:endParaRPr lang="ja-JP" altLang="en-US" sz="3200" b="1" dirty="0">
              <a:solidFill>
                <a:schemeClr val="accent1"/>
              </a:solidFill>
            </a:endParaRPr>
          </a:p>
        </p:txBody>
      </p:sp>
      <p:sp>
        <p:nvSpPr>
          <p:cNvPr id="4" name="テキスト ボックス 3">
            <a:extLst>
              <a:ext uri="{FF2B5EF4-FFF2-40B4-BE49-F238E27FC236}">
                <a16:creationId xmlns:a16="http://schemas.microsoft.com/office/drawing/2014/main" id="{3921C622-74C5-A5B0-0EE7-C8F461E7D1EC}"/>
              </a:ext>
            </a:extLst>
          </p:cNvPr>
          <p:cNvSpPr txBox="1"/>
          <p:nvPr/>
        </p:nvSpPr>
        <p:spPr>
          <a:xfrm>
            <a:off x="567075" y="548640"/>
            <a:ext cx="1980029" cy="400110"/>
          </a:xfrm>
          <a:prstGeom prst="rect">
            <a:avLst/>
          </a:prstGeom>
          <a:noFill/>
        </p:spPr>
        <p:txBody>
          <a:bodyPr wrap="none" rtlCol="0">
            <a:spAutoFit/>
          </a:bodyPr>
          <a:lstStyle/>
          <a:p>
            <a:r>
              <a:rPr lang="ja-JP" altLang="en-US" sz="2000" b="1" dirty="0">
                <a:solidFill>
                  <a:schemeClr val="tx1">
                    <a:lumMod val="50000"/>
                    <a:lumOff val="50000"/>
                  </a:schemeClr>
                </a:solidFill>
                <a:latin typeface="メイリオ" panose="020B0604030504040204" pitchFamily="50" charset="-128"/>
                <a:ea typeface="メイリオ" panose="020B0604030504040204" pitchFamily="50" charset="-128"/>
              </a:rPr>
              <a:t>食品の加熱処理</a:t>
            </a:r>
            <a:endParaRPr kumimoji="1" lang="ja-JP" altLang="en-US" sz="2000" b="1" dirty="0">
              <a:solidFill>
                <a:schemeClr val="tx1">
                  <a:lumMod val="50000"/>
                  <a:lumOff val="50000"/>
                </a:schemeClr>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3BD1EFE6-5BAD-C2FC-A539-DF644E320D9E}"/>
              </a:ext>
            </a:extLst>
          </p:cNvPr>
          <p:cNvSpPr txBox="1"/>
          <p:nvPr/>
        </p:nvSpPr>
        <p:spPr>
          <a:xfrm>
            <a:off x="-205852" y="2572168"/>
            <a:ext cx="56716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　　</a:t>
            </a:r>
            <a:r>
              <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理想</a:t>
            </a:r>
            <a:r>
              <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中心部が</a:t>
            </a:r>
            <a:r>
              <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75℃</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以上　</a:t>
            </a:r>
            <a:r>
              <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1</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分間以上の加熱</a:t>
            </a:r>
            <a:endParaRPr kumimoji="1" lang="en-US" altLang="ja-JP"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　　　</a:t>
            </a:r>
          </a:p>
        </p:txBody>
      </p:sp>
      <p:sp>
        <p:nvSpPr>
          <p:cNvPr id="3" name="テキスト ボックス 2">
            <a:extLst>
              <a:ext uri="{FF2B5EF4-FFF2-40B4-BE49-F238E27FC236}">
                <a16:creationId xmlns:a16="http://schemas.microsoft.com/office/drawing/2014/main" id="{BD2C03FA-1477-0CAA-9555-0CCC5546BBF7}"/>
              </a:ext>
            </a:extLst>
          </p:cNvPr>
          <p:cNvSpPr txBox="1"/>
          <p:nvPr/>
        </p:nvSpPr>
        <p:spPr>
          <a:xfrm>
            <a:off x="466798" y="1310157"/>
            <a:ext cx="60976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■加熱する時の</a:t>
            </a:r>
            <a:r>
              <a:rPr kumimoji="1" lang="en-US" altLang="ja-JP" sz="20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point</a:t>
            </a:r>
            <a:endPar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3154C5C6-D7DC-5572-E223-F226770EF14F}"/>
              </a:ext>
            </a:extLst>
          </p:cNvPr>
          <p:cNvSpPr txBox="1"/>
          <p:nvPr/>
        </p:nvSpPr>
        <p:spPr>
          <a:xfrm>
            <a:off x="154004" y="1851899"/>
            <a:ext cx="6097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70AD47">
                    <a:lumMod val="60000"/>
                    <a:lumOff val="40000"/>
                  </a:srgbClr>
                </a:solidFill>
                <a:effectLst/>
                <a:uLnTx/>
                <a:uFillTx/>
                <a:latin typeface="メイリオ" panose="020B0604030504040204" pitchFamily="50" charset="-128"/>
                <a:ea typeface="メイリオ" panose="020B0604030504040204" pitchFamily="50" charset="-128"/>
                <a:cs typeface="+mn-cs"/>
              </a:rPr>
              <a:t>　</a:t>
            </a:r>
            <a:r>
              <a:rPr kumimoji="1" lang="ja-JP" altLang="en-US" b="1" i="0" u="none" strike="noStrike" kern="1200" cap="none" spc="0" normalizeH="0" baseline="0" noProof="0" dirty="0">
                <a:ln>
                  <a:noFill/>
                </a:ln>
                <a:solidFill>
                  <a:srgbClr val="70AD47">
                    <a:lumMod val="60000"/>
                    <a:lumOff val="40000"/>
                  </a:srgbClr>
                </a:solidFill>
                <a:effectLst/>
                <a:uLnTx/>
                <a:uFillTx/>
                <a:latin typeface="メイリオ" panose="020B0604030504040204" pitchFamily="50" charset="-128"/>
                <a:ea typeface="メイリオ" panose="020B0604030504040204" pitchFamily="50" charset="-128"/>
                <a:cs typeface="+mn-cs"/>
              </a:rPr>
              <a:t>中心部までしっかり加熱を！</a:t>
            </a:r>
            <a:endParaRPr kumimoji="1" lang="en-US" altLang="ja-JP" b="1" i="0" u="none" strike="noStrike" kern="1200" cap="none" spc="0" normalizeH="0" baseline="0" noProof="0" dirty="0">
              <a:ln>
                <a:noFill/>
              </a:ln>
              <a:solidFill>
                <a:srgbClr val="70AD47">
                  <a:lumMod val="60000"/>
                  <a:lumOff val="40000"/>
                </a:srgbClr>
              </a:solidFill>
              <a:effectLst/>
              <a:uLnTx/>
              <a:uFillTx/>
              <a:latin typeface="メイリオ" panose="020B0604030504040204" pitchFamily="50" charset="-128"/>
              <a:ea typeface="メイリオ" panose="020B0604030504040204" pitchFamily="50" charset="-128"/>
              <a:cs typeface="+mn-cs"/>
            </a:endParaRPr>
          </a:p>
        </p:txBody>
      </p:sp>
      <p:sp>
        <p:nvSpPr>
          <p:cNvPr id="8" name="四角形: 角を丸くする 7">
            <a:extLst>
              <a:ext uri="{FF2B5EF4-FFF2-40B4-BE49-F238E27FC236}">
                <a16:creationId xmlns:a16="http://schemas.microsoft.com/office/drawing/2014/main" id="{1AFF5796-A227-D797-D191-AF948E400F75}"/>
              </a:ext>
            </a:extLst>
          </p:cNvPr>
          <p:cNvSpPr/>
          <p:nvPr/>
        </p:nvSpPr>
        <p:spPr>
          <a:xfrm>
            <a:off x="200348" y="5056872"/>
            <a:ext cx="5507108" cy="14066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4BBF94AA-4D77-19E4-2A57-E0363FCA6F50}"/>
              </a:ext>
            </a:extLst>
          </p:cNvPr>
          <p:cNvSpPr txBox="1"/>
          <p:nvPr/>
        </p:nvSpPr>
        <p:spPr>
          <a:xfrm>
            <a:off x="539382" y="5292307"/>
            <a:ext cx="5590504" cy="977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rPr>
              <a:t>☠　鶏・豚・牛など肉類に多く見られる</a:t>
            </a:r>
            <a:endParaRPr kumimoji="1" lang="en-US" altLang="ja-JP" sz="20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　しっかり加熱すれば死滅</a:t>
            </a:r>
            <a:endParaRPr kumimoji="1" lang="en-US" altLang="ja-JP" sz="2400" b="1" i="0" u="none" strike="noStrike" kern="1200" cap="none" spc="0" normalizeH="0" baseline="0" noProof="0" dirty="0">
              <a:ln>
                <a:noFill/>
              </a:ln>
              <a:solidFill>
                <a:prstClr val="black">
                  <a:lumMod val="50000"/>
                  <a:lumOff val="50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EB5110EB-5CDC-DF33-AE23-81152203A82D}"/>
              </a:ext>
            </a:extLst>
          </p:cNvPr>
          <p:cNvSpPr txBox="1"/>
          <p:nvPr/>
        </p:nvSpPr>
        <p:spPr>
          <a:xfrm>
            <a:off x="173255" y="70404"/>
            <a:ext cx="2646948" cy="461665"/>
          </a:xfrm>
          <a:prstGeom prst="rect">
            <a:avLst/>
          </a:prstGeom>
          <a:noFill/>
        </p:spPr>
        <p:txBody>
          <a:bodyPr wrap="square">
            <a:spAutoFit/>
          </a:bodyPr>
          <a:lstStyle/>
          <a:p>
            <a:pPr algn="ctr"/>
            <a:r>
              <a:rPr lang="ja-JP" altLang="en-US" sz="2400" b="1" dirty="0">
                <a:solidFill>
                  <a:schemeClr val="accent5"/>
                </a:solidFill>
                <a:latin typeface="メイリオ" panose="020B0604030504040204" pitchFamily="50" charset="-128"/>
                <a:ea typeface="メイリオ" panose="020B0604030504040204" pitchFamily="50" charset="-128"/>
              </a:rPr>
              <a:t>やっつける</a:t>
            </a:r>
          </a:p>
        </p:txBody>
      </p:sp>
      <p:pic>
        <p:nvPicPr>
          <p:cNvPr id="20" name="図 19">
            <a:extLst>
              <a:ext uri="{FF2B5EF4-FFF2-40B4-BE49-F238E27FC236}">
                <a16:creationId xmlns:a16="http://schemas.microsoft.com/office/drawing/2014/main" id="{8AB2386D-34C2-9FDE-E82A-A0EECDDBFDAF}"/>
              </a:ext>
            </a:extLst>
          </p:cNvPr>
          <p:cNvPicPr>
            <a:picLocks noChangeAspect="1"/>
          </p:cNvPicPr>
          <p:nvPr/>
        </p:nvPicPr>
        <p:blipFill rotWithShape="1">
          <a:blip r:embed="rId5"/>
          <a:srcRect l="16642" t="23245" r="51688" b="55774"/>
          <a:stretch/>
        </p:blipFill>
        <p:spPr>
          <a:xfrm>
            <a:off x="721895" y="3108961"/>
            <a:ext cx="3773103" cy="1337911"/>
          </a:xfrm>
          <a:prstGeom prst="rect">
            <a:avLst/>
          </a:prstGeom>
        </p:spPr>
      </p:pic>
      <p:sp>
        <p:nvSpPr>
          <p:cNvPr id="21" name="正方形/長方形 20">
            <a:extLst>
              <a:ext uri="{FF2B5EF4-FFF2-40B4-BE49-F238E27FC236}">
                <a16:creationId xmlns:a16="http://schemas.microsoft.com/office/drawing/2014/main" id="{AB838D02-EA3A-2F92-6808-3F41C8D0DC31}"/>
              </a:ext>
            </a:extLst>
          </p:cNvPr>
          <p:cNvSpPr/>
          <p:nvPr/>
        </p:nvSpPr>
        <p:spPr>
          <a:xfrm>
            <a:off x="4389120" y="3532472"/>
            <a:ext cx="385011" cy="1212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7A4B7EA-4C89-46F4-F160-926119E5E573}"/>
              </a:ext>
            </a:extLst>
          </p:cNvPr>
          <p:cNvSpPr/>
          <p:nvPr/>
        </p:nvSpPr>
        <p:spPr>
          <a:xfrm>
            <a:off x="587141" y="2916455"/>
            <a:ext cx="2877953" cy="500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FCE6AB3-F27B-CA8B-88D9-60EE09E8620F}"/>
              </a:ext>
            </a:extLst>
          </p:cNvPr>
          <p:cNvSpPr/>
          <p:nvPr/>
        </p:nvSpPr>
        <p:spPr>
          <a:xfrm flipH="1" flipV="1">
            <a:off x="250256" y="173254"/>
            <a:ext cx="173255" cy="18288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996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16" grpId="0"/>
      <p:bldP spid="17" grpId="0"/>
      <p:bldP spid="18" grpId="0"/>
      <p:bldP spid="2" grpId="0"/>
      <p:bldP spid="3" grpId="0"/>
      <p:bldP spid="5" grpId="0"/>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448637-3020-4AD3-AEA9-3CFCE7D4BBD7}"/>
              </a:ext>
            </a:extLst>
          </p:cNvPr>
          <p:cNvSpPr txBox="1"/>
          <p:nvPr/>
        </p:nvSpPr>
        <p:spPr>
          <a:xfrm>
            <a:off x="1583894" y="1294468"/>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社内</a:t>
            </a:r>
            <a:r>
              <a:rPr kumimoji="1" lang="en-US" altLang="ja-JP"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6A92AC46-54FE-4E07-89CE-5CE9F23A2927}"/>
              </a:ext>
            </a:extLst>
          </p:cNvPr>
          <p:cNvSpPr/>
          <p:nvPr/>
        </p:nvSpPr>
        <p:spPr>
          <a:xfrm>
            <a:off x="421080" y="3692463"/>
            <a:ext cx="11504299" cy="21292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❶</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8</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27</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日に</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6</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名で飲食されたお客様の内</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4</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名（大人</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3</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名お子様</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名）が</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腹痛（下痢）、吐き気などの症状を訴え病院にて</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カンピロバクター</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による食中毒の疑いと診断される</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❷</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8</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月</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23</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日に</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2</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名で飲食されたお客様の内</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名（お子さん）が</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腹痛（下痢）、吐き気などの症状を訴え病院にて</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カンピロバクター</a:t>
            </a: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による食中毒の疑いと診断される</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＊共通の食事内容からレバーの可能性が大きい</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8BC0CFCC-3B1A-4F94-927F-BADA72BE4244}"/>
              </a:ext>
            </a:extLst>
          </p:cNvPr>
          <p:cNvSpPr txBox="1"/>
          <p:nvPr/>
        </p:nvSpPr>
        <p:spPr>
          <a:xfrm>
            <a:off x="1479318" y="2198668"/>
            <a:ext cx="23323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▼食中毒疑惑</a:t>
            </a:r>
          </a:p>
        </p:txBody>
      </p:sp>
      <p:cxnSp>
        <p:nvCxnSpPr>
          <p:cNvPr id="15" name="直線コネクタ 14">
            <a:extLst>
              <a:ext uri="{FF2B5EF4-FFF2-40B4-BE49-F238E27FC236}">
                <a16:creationId xmlns:a16="http://schemas.microsoft.com/office/drawing/2014/main" id="{77B25C1F-F3FC-4853-8CE2-E40BAEC37FBF}"/>
              </a:ext>
            </a:extLst>
          </p:cNvPr>
          <p:cNvCxnSpPr>
            <a:cxnSpLocks/>
          </p:cNvCxnSpPr>
          <p:nvPr/>
        </p:nvCxnSpPr>
        <p:spPr>
          <a:xfrm>
            <a:off x="554644" y="746773"/>
            <a:ext cx="3883792"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F2A2288-240A-4A09-84F9-3A19D3A8B265}"/>
              </a:ext>
            </a:extLst>
          </p:cNvPr>
          <p:cNvSpPr txBox="1"/>
          <p:nvPr/>
        </p:nvSpPr>
        <p:spPr>
          <a:xfrm>
            <a:off x="1202077" y="215756"/>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solidFill>
                <a:effectLst/>
                <a:uLnTx/>
                <a:uFillTx/>
                <a:latin typeface="游ゴシック" panose="020F0502020204030204"/>
                <a:ea typeface="游ゴシック" panose="020B0400000000000000" pitchFamily="50" charset="-128"/>
                <a:cs typeface="+mn-cs"/>
              </a:rPr>
              <a:t>食中毒事例共有</a:t>
            </a:r>
          </a:p>
        </p:txBody>
      </p:sp>
      <p:pic>
        <p:nvPicPr>
          <p:cNvPr id="19" name="図 18" descr="動物, 虫, 皿, 屋内 が含まれている画像&#10;&#10;自動的に生成された説明">
            <a:extLst>
              <a:ext uri="{FF2B5EF4-FFF2-40B4-BE49-F238E27FC236}">
                <a16:creationId xmlns:a16="http://schemas.microsoft.com/office/drawing/2014/main" id="{5E4BB2C8-3CE2-4FB8-AD6C-73E77A82C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8084" y="918224"/>
            <a:ext cx="2887038" cy="2431150"/>
          </a:xfrm>
          <a:prstGeom prst="rect">
            <a:avLst/>
          </a:prstGeom>
        </p:spPr>
      </p:pic>
      <p:sp>
        <p:nvSpPr>
          <p:cNvPr id="10" name="正方形/長方形 9">
            <a:extLst>
              <a:ext uri="{FF2B5EF4-FFF2-40B4-BE49-F238E27FC236}">
                <a16:creationId xmlns:a16="http://schemas.microsoft.com/office/drawing/2014/main" id="{FC627242-2EA9-428D-B8F5-050E862EE95D}"/>
              </a:ext>
            </a:extLst>
          </p:cNvPr>
          <p:cNvSpPr/>
          <p:nvPr/>
        </p:nvSpPr>
        <p:spPr>
          <a:xfrm>
            <a:off x="636998" y="297951"/>
            <a:ext cx="236305" cy="2568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448637-3020-4AD3-AEA9-3CFCE7D4BBD7}"/>
              </a:ext>
            </a:extLst>
          </p:cNvPr>
          <p:cNvSpPr txBox="1"/>
          <p:nvPr/>
        </p:nvSpPr>
        <p:spPr>
          <a:xfrm>
            <a:off x="371543" y="1674611"/>
            <a:ext cx="2954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lang="ja-JP" altLang="en-US" sz="2400" b="1" u="sng" dirty="0">
                <a:solidFill>
                  <a:prstClr val="black"/>
                </a:solidFill>
                <a:latin typeface="游ゴシック" panose="020F0502020204030204"/>
                <a:ea typeface="游ゴシック" panose="020B0400000000000000" pitchFamily="50" charset="-128"/>
              </a:rPr>
              <a:t>某焼肉チェーン</a:t>
            </a:r>
            <a:r>
              <a:rPr kumimoji="1" lang="en-US" altLang="ja-JP"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8BC0CFCC-3B1A-4F94-927F-BADA72BE4244}"/>
              </a:ext>
            </a:extLst>
          </p:cNvPr>
          <p:cNvSpPr txBox="1"/>
          <p:nvPr/>
        </p:nvSpPr>
        <p:spPr>
          <a:xfrm>
            <a:off x="431353" y="2691829"/>
            <a:ext cx="23323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▼食中毒疑惑</a:t>
            </a:r>
          </a:p>
        </p:txBody>
      </p:sp>
      <p:cxnSp>
        <p:nvCxnSpPr>
          <p:cNvPr id="15" name="直線コネクタ 14">
            <a:extLst>
              <a:ext uri="{FF2B5EF4-FFF2-40B4-BE49-F238E27FC236}">
                <a16:creationId xmlns:a16="http://schemas.microsoft.com/office/drawing/2014/main" id="{77B25C1F-F3FC-4853-8CE2-E40BAEC37FBF}"/>
              </a:ext>
            </a:extLst>
          </p:cNvPr>
          <p:cNvCxnSpPr>
            <a:cxnSpLocks/>
          </p:cNvCxnSpPr>
          <p:nvPr/>
        </p:nvCxnSpPr>
        <p:spPr>
          <a:xfrm>
            <a:off x="554644" y="746773"/>
            <a:ext cx="3883792"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F2A2288-240A-4A09-84F9-3A19D3A8B265}"/>
              </a:ext>
            </a:extLst>
          </p:cNvPr>
          <p:cNvSpPr txBox="1"/>
          <p:nvPr/>
        </p:nvSpPr>
        <p:spPr>
          <a:xfrm>
            <a:off x="1202077" y="215756"/>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70AD47"/>
                </a:solidFill>
                <a:effectLst/>
                <a:uLnTx/>
                <a:uFillTx/>
                <a:latin typeface="游ゴシック" panose="020F0502020204030204"/>
                <a:ea typeface="游ゴシック" panose="020B0400000000000000" pitchFamily="50" charset="-128"/>
                <a:cs typeface="+mn-cs"/>
              </a:rPr>
              <a:t>食中毒事例共有</a:t>
            </a:r>
          </a:p>
        </p:txBody>
      </p:sp>
      <p:sp>
        <p:nvSpPr>
          <p:cNvPr id="10" name="正方形/長方形 9">
            <a:extLst>
              <a:ext uri="{FF2B5EF4-FFF2-40B4-BE49-F238E27FC236}">
                <a16:creationId xmlns:a16="http://schemas.microsoft.com/office/drawing/2014/main" id="{FC627242-2EA9-428D-B8F5-050E862EE95D}"/>
              </a:ext>
            </a:extLst>
          </p:cNvPr>
          <p:cNvSpPr/>
          <p:nvPr/>
        </p:nvSpPr>
        <p:spPr>
          <a:xfrm>
            <a:off x="636998" y="297951"/>
            <a:ext cx="236305" cy="25685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9F22028-8640-9877-7480-144BE3C35568}"/>
              </a:ext>
            </a:extLst>
          </p:cNvPr>
          <p:cNvSpPr txBox="1"/>
          <p:nvPr/>
        </p:nvSpPr>
        <p:spPr>
          <a:xfrm>
            <a:off x="534257" y="4152236"/>
            <a:ext cx="109830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2011</a:t>
            </a:r>
            <a:r>
              <a:rPr kumimoji="1" lang="ja-JP" altLang="en-US" sz="1800" b="0"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年某焼肉チェーン店</a:t>
            </a:r>
            <a:endParaRPr kumimoji="1" lang="en-US" altLang="ja-JP" sz="1800" b="0"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ユッケによる食中毒で</a:t>
            </a:r>
            <a:r>
              <a:rPr kumimoji="1" lang="en-US" altLang="ja-JP"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5</a:t>
            </a:r>
            <a:r>
              <a:rPr kumimoji="1" lang="ja-JP" altLang="en-US"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名が死亡、</a:t>
            </a:r>
            <a:r>
              <a:rPr kumimoji="1" lang="en-US" altLang="ja-JP"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24</a:t>
            </a:r>
            <a:r>
              <a:rPr kumimoji="1" lang="ja-JP" altLang="en-US"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名が重症となるなど生肉による食中毒が増加したことが原因です。 この原因となった「和牛ユッケ」からは、腸管出血性大腸菌</a:t>
            </a:r>
            <a:r>
              <a:rPr kumimoji="1" lang="en-US" altLang="ja-JP"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O</a:t>
            </a:r>
            <a:r>
              <a:rPr kumimoji="1" lang="ja-JP" altLang="en-US"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a:t>
            </a:r>
            <a:r>
              <a:rPr kumimoji="1" lang="en-US" altLang="ja-JP" sz="1800" b="1"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111</a:t>
            </a:r>
            <a:r>
              <a:rPr kumimoji="1" lang="ja-JP" altLang="en-US" sz="1800" b="0" i="0" u="none" strike="noStrike" kern="1200" cap="none" spc="0" normalizeH="0" baseline="0" noProof="0" dirty="0">
                <a:ln>
                  <a:noFill/>
                </a:ln>
                <a:solidFill>
                  <a:srgbClr val="111111"/>
                </a:solidFill>
                <a:effectLst/>
                <a:uLnTx/>
                <a:uFillTx/>
                <a:latin typeface="Roboto" panose="02000000000000000000" pitchFamily="2" charset="0"/>
                <a:ea typeface="游ゴシック" panose="020B0400000000000000" pitchFamily="50" charset="-128"/>
                <a:cs typeface="+mn-cs"/>
              </a:rPr>
              <a:t>が検出されています。 その後、牛や豚の生レバーでも相次ぎ食中毒事件が発覚し、牛と豚の生レバーも禁止されるようになりました。</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8" name="Picture 2">
            <a:extLst>
              <a:ext uri="{FF2B5EF4-FFF2-40B4-BE49-F238E27FC236}">
                <a16:creationId xmlns:a16="http://schemas.microsoft.com/office/drawing/2014/main" id="{C88CC7A7-4FB3-3AE3-ABB1-3CC991668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0396" y="1098856"/>
            <a:ext cx="3147959" cy="2360969"/>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8B74A3DA-1035-39E4-B06D-FD75D382D3CA}"/>
              </a:ext>
            </a:extLst>
          </p:cNvPr>
          <p:cNvSpPr/>
          <p:nvPr/>
        </p:nvSpPr>
        <p:spPr>
          <a:xfrm>
            <a:off x="493158" y="1786906"/>
            <a:ext cx="10897456" cy="3588251"/>
          </a:xfrm>
          <a:prstGeom prst="roundRect">
            <a:avLst/>
          </a:prstGeom>
          <a:solidFill>
            <a:schemeClr val="tx1">
              <a:lumMod val="85000"/>
              <a:lumOff val="15000"/>
              <a:alpha val="58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800" b="1" dirty="0"/>
              <a:t>　　　負債総額</a:t>
            </a:r>
            <a:r>
              <a:rPr kumimoji="1" lang="ja-JP" altLang="en-US" sz="4800" b="1" dirty="0">
                <a:solidFill>
                  <a:srgbClr val="FF0000"/>
                </a:solidFill>
              </a:rPr>
              <a:t>約</a:t>
            </a:r>
            <a:r>
              <a:rPr kumimoji="1" lang="en-US" altLang="ja-JP" sz="4800" b="1" dirty="0">
                <a:solidFill>
                  <a:srgbClr val="FF0000"/>
                </a:solidFill>
              </a:rPr>
              <a:t>17</a:t>
            </a:r>
            <a:r>
              <a:rPr kumimoji="1" lang="ja-JP" altLang="en-US" sz="4800" b="1" dirty="0">
                <a:solidFill>
                  <a:srgbClr val="FF0000"/>
                </a:solidFill>
              </a:rPr>
              <a:t>億</a:t>
            </a:r>
            <a:r>
              <a:rPr kumimoji="1" lang="en-US" altLang="ja-JP" sz="4800" b="1" dirty="0">
                <a:solidFill>
                  <a:srgbClr val="FF0000"/>
                </a:solidFill>
              </a:rPr>
              <a:t>8000</a:t>
            </a:r>
            <a:r>
              <a:rPr kumimoji="1" lang="ja-JP" altLang="en-US" sz="4800" b="1" dirty="0">
                <a:solidFill>
                  <a:srgbClr val="FF0000"/>
                </a:solidFill>
              </a:rPr>
              <a:t>万円</a:t>
            </a:r>
            <a:endParaRPr kumimoji="1" lang="en-US" altLang="ja-JP" sz="4800" b="1" dirty="0">
              <a:solidFill>
                <a:srgbClr val="FF0000"/>
              </a:solidFill>
            </a:endParaRPr>
          </a:p>
          <a:p>
            <a:r>
              <a:rPr lang="ja-JP" altLang="en-US" sz="4800" b="1" dirty="0">
                <a:solidFill>
                  <a:srgbClr val="FFFF00"/>
                </a:solidFill>
              </a:rPr>
              <a:t>　　　　　　会社は倒産</a:t>
            </a:r>
            <a:endParaRPr kumimoji="1" lang="ja-JP" altLang="en-US" sz="4800" b="1" dirty="0">
              <a:solidFill>
                <a:srgbClr val="FFFF00"/>
              </a:solidFill>
            </a:endParaRPr>
          </a:p>
        </p:txBody>
      </p:sp>
    </p:spTree>
    <p:extLst>
      <p:ext uri="{BB962C8B-B14F-4D97-AF65-F5344CB8AC3E}">
        <p14:creationId xmlns:p14="http://schemas.microsoft.com/office/powerpoint/2010/main" val="39935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C28C8E3-0643-4726-894F-EBEA05D9057E}"/>
              </a:ext>
            </a:extLst>
          </p:cNvPr>
          <p:cNvSpPr/>
          <p:nvPr/>
        </p:nvSpPr>
        <p:spPr>
          <a:xfrm>
            <a:off x="1624729" y="2211654"/>
            <a:ext cx="8942541" cy="243655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BIZ UDPゴシック" panose="020B0400000000000000" pitchFamily="50" charset="-128"/>
                <a:ea typeface="BIZ UDPゴシック" panose="020B0400000000000000" pitchFamily="50" charset="-128"/>
              </a:rPr>
              <a:t>危機管理室が年</a:t>
            </a:r>
            <a:r>
              <a:rPr lang="en-US" altLang="ja-JP" sz="2400" dirty="0">
                <a:latin typeface="BIZ UDPゴシック" panose="020B0400000000000000" pitchFamily="50" charset="-128"/>
                <a:ea typeface="BIZ UDPゴシック" panose="020B0400000000000000" pitchFamily="50" charset="-128"/>
              </a:rPr>
              <a:t>2</a:t>
            </a:r>
            <a:r>
              <a:rPr lang="ja-JP" altLang="en-US" sz="2400" dirty="0">
                <a:latin typeface="BIZ UDPゴシック" panose="020B0400000000000000" pitchFamily="50" charset="-128"/>
                <a:ea typeface="BIZ UDPゴシック" panose="020B0400000000000000" pitchFamily="50" charset="-128"/>
              </a:rPr>
              <a:t>回開催する</a:t>
            </a:r>
            <a:endParaRPr lang="en-US" altLang="ja-JP" sz="2400" dirty="0">
              <a:latin typeface="BIZ UDPゴシック" panose="020B0400000000000000" pitchFamily="50" charset="-128"/>
              <a:ea typeface="BIZ UDPゴシック" panose="020B0400000000000000" pitchFamily="50" charset="-128"/>
            </a:endParaRPr>
          </a:p>
          <a:p>
            <a:pPr algn="ctr"/>
            <a:r>
              <a:rPr lang="ja-JP" altLang="en-US" sz="3200" b="1" dirty="0">
                <a:solidFill>
                  <a:srgbClr val="FF0000"/>
                </a:solidFill>
                <a:latin typeface="BIZ UDPゴシック" panose="020B0400000000000000" pitchFamily="50" charset="-128"/>
                <a:ea typeface="BIZ UDPゴシック" panose="020B0400000000000000" pitchFamily="50" charset="-128"/>
              </a:rPr>
              <a:t>危機や不正を未然に防止し</a:t>
            </a:r>
            <a:endParaRPr lang="en-US" altLang="ja-JP" sz="32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3200" b="1" dirty="0">
                <a:solidFill>
                  <a:srgbClr val="FF0000"/>
                </a:solidFill>
                <a:latin typeface="BIZ UDPゴシック" panose="020B0400000000000000" pitchFamily="50" charset="-128"/>
                <a:ea typeface="BIZ UDPゴシック" panose="020B0400000000000000" pitchFamily="50" charset="-128"/>
              </a:rPr>
              <a:t>被害を最小限に食い止めるための</a:t>
            </a:r>
            <a:endParaRPr lang="en-US" altLang="ja-JP" sz="32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2400" dirty="0">
                <a:latin typeface="BIZ UDPゴシック" panose="020B0400000000000000" pitchFamily="50" charset="-128"/>
                <a:ea typeface="BIZ UDPゴシック" panose="020B0400000000000000" pitchFamily="50" charset="-128"/>
              </a:rPr>
              <a:t>店舗責任者向け講習です</a:t>
            </a:r>
          </a:p>
        </p:txBody>
      </p:sp>
    </p:spTree>
    <p:extLst>
      <p:ext uri="{BB962C8B-B14F-4D97-AF65-F5344CB8AC3E}">
        <p14:creationId xmlns:p14="http://schemas.microsoft.com/office/powerpoint/2010/main" val="2135215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2138ABF-832A-AF5D-25B6-0FE69C727669}"/>
              </a:ext>
            </a:extLst>
          </p:cNvPr>
          <p:cNvPicPr>
            <a:picLocks noChangeAspect="1"/>
          </p:cNvPicPr>
          <p:nvPr/>
        </p:nvPicPr>
        <p:blipFill rotWithShape="1">
          <a:blip r:embed="rId2">
            <a:extLst>
              <a:ext uri="{28A0092B-C50C-407E-A947-70E740481C1C}">
                <a14:useLocalDpi xmlns:a14="http://schemas.microsoft.com/office/drawing/2010/main" val="0"/>
              </a:ext>
            </a:extLst>
          </a:blip>
          <a:srcRect l="40028" t="11589" r="41854" b="2135"/>
          <a:stretch/>
        </p:blipFill>
        <p:spPr>
          <a:xfrm>
            <a:off x="9904288" y="955497"/>
            <a:ext cx="2208944" cy="5578868"/>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33CD3E6A-E2BB-4C2A-A969-E276205DE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117" y="1099651"/>
            <a:ext cx="2719649" cy="5454492"/>
          </a:xfrm>
          <a:prstGeom prst="rect">
            <a:avLst/>
          </a:prstGeom>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28B4BBD7-3AD6-4B92-84F7-C95A324DB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575" y="2163934"/>
            <a:ext cx="2547408" cy="4390215"/>
          </a:xfrm>
          <a:prstGeom prst="rect">
            <a:avLst/>
          </a:prstGeom>
        </p:spPr>
      </p:pic>
      <p:sp>
        <p:nvSpPr>
          <p:cNvPr id="2" name="矢印: 右 1">
            <a:extLst>
              <a:ext uri="{FF2B5EF4-FFF2-40B4-BE49-F238E27FC236}">
                <a16:creationId xmlns:a16="http://schemas.microsoft.com/office/drawing/2014/main" id="{6E1C4265-712E-43EF-B07F-E79728A6A4FF}"/>
              </a:ext>
            </a:extLst>
          </p:cNvPr>
          <p:cNvSpPr/>
          <p:nvPr/>
        </p:nvSpPr>
        <p:spPr>
          <a:xfrm>
            <a:off x="4192443" y="3342264"/>
            <a:ext cx="978408"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 name="図 5" descr="グラフィカル ユーザー インターフェイス&#10;&#10;自動的に生成された説明">
            <a:extLst>
              <a:ext uri="{FF2B5EF4-FFF2-40B4-BE49-F238E27FC236}">
                <a16:creationId xmlns:a16="http://schemas.microsoft.com/office/drawing/2014/main" id="{9777F2F2-937B-4E1D-818F-ADC8703FC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81" y="1373854"/>
            <a:ext cx="3941456" cy="4906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正方形/長方形 7">
            <a:extLst>
              <a:ext uri="{FF2B5EF4-FFF2-40B4-BE49-F238E27FC236}">
                <a16:creationId xmlns:a16="http://schemas.microsoft.com/office/drawing/2014/main" id="{DA9A635B-C43A-4118-84F0-79B161D96055}"/>
              </a:ext>
            </a:extLst>
          </p:cNvPr>
          <p:cNvSpPr/>
          <p:nvPr/>
        </p:nvSpPr>
        <p:spPr>
          <a:xfrm>
            <a:off x="819424" y="4549204"/>
            <a:ext cx="1212112" cy="1214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2FDB2597-2FA0-4D2E-A975-056B9C4D5CC5}"/>
              </a:ext>
            </a:extLst>
          </p:cNvPr>
          <p:cNvSpPr txBox="1"/>
          <p:nvPr/>
        </p:nvSpPr>
        <p:spPr>
          <a:xfrm>
            <a:off x="414671" y="233922"/>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3</a:t>
            </a:r>
            <a:endParaRPr lang="ja-JP" altLang="en-US" sz="3200" b="1" dirty="0">
              <a:solidFill>
                <a:schemeClr val="accent6">
                  <a:lumMod val="60000"/>
                  <a:lumOff val="40000"/>
                </a:schemeClr>
              </a:solidFill>
            </a:endParaRPr>
          </a:p>
        </p:txBody>
      </p:sp>
      <p:cxnSp>
        <p:nvCxnSpPr>
          <p:cNvPr id="15" name="直線コネクタ 14">
            <a:extLst>
              <a:ext uri="{FF2B5EF4-FFF2-40B4-BE49-F238E27FC236}">
                <a16:creationId xmlns:a16="http://schemas.microsoft.com/office/drawing/2014/main" id="{310D5A68-A5A1-44D4-ADFF-2E022DA097C3}"/>
              </a:ext>
            </a:extLst>
          </p:cNvPr>
          <p:cNvCxnSpPr>
            <a:cxnSpLocks/>
          </p:cNvCxnSpPr>
          <p:nvPr/>
        </p:nvCxnSpPr>
        <p:spPr>
          <a:xfrm>
            <a:off x="503278" y="818692"/>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39C2D49-B1B7-4F57-A809-847BA7EC5A3D}"/>
              </a:ext>
            </a:extLst>
          </p:cNvPr>
          <p:cNvSpPr txBox="1"/>
          <p:nvPr/>
        </p:nvSpPr>
        <p:spPr>
          <a:xfrm>
            <a:off x="1009705" y="264693"/>
            <a:ext cx="4493538" cy="523220"/>
          </a:xfrm>
          <a:prstGeom prst="rect">
            <a:avLst/>
          </a:prstGeom>
          <a:noFill/>
        </p:spPr>
        <p:txBody>
          <a:bodyPr wrap="none" rtlCol="0">
            <a:spAutoFit/>
          </a:bodyPr>
          <a:lstStyle/>
          <a:p>
            <a:r>
              <a:rPr lang="ja-JP" altLang="en-US" sz="2800" b="1" dirty="0">
                <a:solidFill>
                  <a:schemeClr val="tx1">
                    <a:lumMod val="50000"/>
                    <a:lumOff val="50000"/>
                  </a:schemeClr>
                </a:solidFill>
              </a:rPr>
              <a:t>食中毒ガイドラインの確認</a:t>
            </a:r>
          </a:p>
        </p:txBody>
      </p:sp>
      <p:sp>
        <p:nvSpPr>
          <p:cNvPr id="3" name="四角形: 角を丸くする 2">
            <a:extLst>
              <a:ext uri="{FF2B5EF4-FFF2-40B4-BE49-F238E27FC236}">
                <a16:creationId xmlns:a16="http://schemas.microsoft.com/office/drawing/2014/main" id="{E92229A5-F270-4C69-9CF2-0882A97496F7}"/>
              </a:ext>
            </a:extLst>
          </p:cNvPr>
          <p:cNvSpPr/>
          <p:nvPr/>
        </p:nvSpPr>
        <p:spPr>
          <a:xfrm>
            <a:off x="5330288" y="3401555"/>
            <a:ext cx="2050291" cy="1574208"/>
          </a:xfrm>
          <a:prstGeom prst="roundRect">
            <a:avLst/>
          </a:prstGeom>
          <a:solidFill>
            <a:srgbClr val="00B050">
              <a:alpha val="62000"/>
            </a:srgbClr>
          </a:solid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u="sng" dirty="0"/>
              <a:t>現場</a:t>
            </a:r>
            <a:endParaRPr lang="en-US" altLang="ja-JP" sz="2400" b="1" u="sng" dirty="0"/>
          </a:p>
          <a:p>
            <a:pPr algn="ctr"/>
            <a:r>
              <a:rPr lang="ja-JP" altLang="en-US" sz="1200" b="1" dirty="0"/>
              <a:t>ヒアリング</a:t>
            </a:r>
            <a:endParaRPr lang="en-US" altLang="ja-JP" sz="1200" b="1" dirty="0"/>
          </a:p>
          <a:p>
            <a:pPr algn="ctr"/>
            <a:r>
              <a:rPr lang="ja-JP" altLang="en-US" sz="1200" b="1" dirty="0"/>
              <a:t>上司への報告</a:t>
            </a:r>
            <a:endParaRPr lang="en-US" altLang="ja-JP" sz="1200" b="1" dirty="0"/>
          </a:p>
          <a:p>
            <a:pPr algn="ctr"/>
            <a:endParaRPr lang="ja-JP" altLang="en-US" b="1" dirty="0"/>
          </a:p>
        </p:txBody>
      </p:sp>
      <p:sp>
        <p:nvSpPr>
          <p:cNvPr id="12" name="四角形: 角を丸くする 11">
            <a:extLst>
              <a:ext uri="{FF2B5EF4-FFF2-40B4-BE49-F238E27FC236}">
                <a16:creationId xmlns:a16="http://schemas.microsoft.com/office/drawing/2014/main" id="{F0C3EDD1-66BB-4C0C-8D20-5658D32694AA}"/>
              </a:ext>
            </a:extLst>
          </p:cNvPr>
          <p:cNvSpPr/>
          <p:nvPr/>
        </p:nvSpPr>
        <p:spPr>
          <a:xfrm>
            <a:off x="5330287" y="5085853"/>
            <a:ext cx="2050291" cy="1466385"/>
          </a:xfrm>
          <a:prstGeom prst="roundRect">
            <a:avLst/>
          </a:prstGeom>
          <a:solidFill>
            <a:srgbClr val="FF0066">
              <a:alpha val="62000"/>
            </a:srgbClr>
          </a:solidFill>
          <a:ln w="857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u="sng" dirty="0"/>
              <a:t>GM</a:t>
            </a:r>
            <a:r>
              <a:rPr lang="ja-JP" altLang="en-US" sz="2400" b="1" u="sng" dirty="0"/>
              <a:t>・本部</a:t>
            </a:r>
            <a:endParaRPr lang="en-US" altLang="ja-JP" sz="2400" b="1" u="sng" dirty="0"/>
          </a:p>
          <a:p>
            <a:pPr algn="ctr"/>
            <a:r>
              <a:rPr lang="ja-JP" altLang="en-US" sz="1200" b="1" dirty="0"/>
              <a:t>現場調査</a:t>
            </a:r>
            <a:endParaRPr lang="en-US" altLang="ja-JP" sz="1200" b="1" dirty="0"/>
          </a:p>
          <a:p>
            <a:pPr algn="ctr"/>
            <a:r>
              <a:rPr lang="ja-JP" altLang="en-US" sz="1200" b="1" dirty="0"/>
              <a:t>改善指示</a:t>
            </a:r>
            <a:endParaRPr lang="en-US" altLang="ja-JP" sz="1200" b="1" dirty="0"/>
          </a:p>
          <a:p>
            <a:pPr algn="ctr"/>
            <a:endParaRPr lang="ja-JP" altLang="en-US" b="1" dirty="0"/>
          </a:p>
        </p:txBody>
      </p:sp>
      <p:sp>
        <p:nvSpPr>
          <p:cNvPr id="14" name="四角形: 角を丸くする 13">
            <a:extLst>
              <a:ext uri="{FF2B5EF4-FFF2-40B4-BE49-F238E27FC236}">
                <a16:creationId xmlns:a16="http://schemas.microsoft.com/office/drawing/2014/main" id="{0EECE3A9-009C-4B1B-9C8C-43C418ED7251}"/>
              </a:ext>
            </a:extLst>
          </p:cNvPr>
          <p:cNvSpPr/>
          <p:nvPr/>
        </p:nvSpPr>
        <p:spPr>
          <a:xfrm>
            <a:off x="7690220" y="3368216"/>
            <a:ext cx="2050291" cy="1013785"/>
          </a:xfrm>
          <a:prstGeom prst="roundRect">
            <a:avLst/>
          </a:prstGeom>
          <a:solidFill>
            <a:srgbClr val="00B050">
              <a:alpha val="62000"/>
            </a:srgbClr>
          </a:solid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u="sng" dirty="0"/>
              <a:t>現場</a:t>
            </a:r>
            <a:endParaRPr lang="en-US" altLang="ja-JP" sz="2400" b="1" u="sng" dirty="0"/>
          </a:p>
          <a:p>
            <a:pPr algn="ctr"/>
            <a:r>
              <a:rPr lang="ja-JP" altLang="en-US" sz="1051" b="1" dirty="0"/>
              <a:t>上司へ確認すると一旦電話をお切りする</a:t>
            </a:r>
          </a:p>
        </p:txBody>
      </p:sp>
      <p:sp>
        <p:nvSpPr>
          <p:cNvPr id="18" name="四角形: 角を丸くする 17">
            <a:extLst>
              <a:ext uri="{FF2B5EF4-FFF2-40B4-BE49-F238E27FC236}">
                <a16:creationId xmlns:a16="http://schemas.microsoft.com/office/drawing/2014/main" id="{A8E71F49-3AE0-429B-86B5-A4470F978C59}"/>
              </a:ext>
            </a:extLst>
          </p:cNvPr>
          <p:cNvSpPr/>
          <p:nvPr/>
        </p:nvSpPr>
        <p:spPr>
          <a:xfrm>
            <a:off x="7688372" y="4569757"/>
            <a:ext cx="2050291" cy="1890425"/>
          </a:xfrm>
          <a:prstGeom prst="roundRect">
            <a:avLst/>
          </a:prstGeom>
          <a:solidFill>
            <a:srgbClr val="FF0066">
              <a:alpha val="62000"/>
            </a:srgbClr>
          </a:solidFill>
          <a:ln w="857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u="sng" dirty="0"/>
              <a:t>GM</a:t>
            </a:r>
            <a:r>
              <a:rPr lang="ja-JP" altLang="en-US" sz="2400" b="1" u="sng" dirty="0"/>
              <a:t>・本部</a:t>
            </a:r>
            <a:endParaRPr lang="en-US" altLang="ja-JP" sz="2400" b="1" u="sng" dirty="0"/>
          </a:p>
          <a:p>
            <a:pPr algn="ctr"/>
            <a:r>
              <a:rPr lang="ja-JP" altLang="en-US" sz="1200" b="1" dirty="0"/>
              <a:t>現場調査</a:t>
            </a:r>
            <a:endParaRPr lang="en-US" altLang="ja-JP" sz="1200" b="1" dirty="0"/>
          </a:p>
          <a:p>
            <a:pPr algn="ctr"/>
            <a:r>
              <a:rPr lang="ja-JP" altLang="en-US" sz="1200" b="1" dirty="0"/>
              <a:t>改善指示</a:t>
            </a:r>
            <a:endParaRPr lang="en-US" altLang="ja-JP" sz="1200" b="1" dirty="0"/>
          </a:p>
          <a:p>
            <a:pPr algn="ctr"/>
            <a:r>
              <a:rPr lang="ja-JP" altLang="en-US" sz="1200" b="1" dirty="0"/>
              <a:t>お客様対応</a:t>
            </a:r>
            <a:endParaRPr lang="en-US" altLang="ja-JP" sz="1200" b="1" dirty="0"/>
          </a:p>
          <a:p>
            <a:pPr algn="ctr"/>
            <a:endParaRPr lang="ja-JP" altLang="en-US" b="1" dirty="0"/>
          </a:p>
        </p:txBody>
      </p:sp>
      <p:sp>
        <p:nvSpPr>
          <p:cNvPr id="19" name="四角形: 角を丸くする 18">
            <a:extLst>
              <a:ext uri="{FF2B5EF4-FFF2-40B4-BE49-F238E27FC236}">
                <a16:creationId xmlns:a16="http://schemas.microsoft.com/office/drawing/2014/main" id="{4FDD027C-8135-4FE3-86A6-5BA7B70AED8F}"/>
              </a:ext>
            </a:extLst>
          </p:cNvPr>
          <p:cNvSpPr/>
          <p:nvPr/>
        </p:nvSpPr>
        <p:spPr>
          <a:xfrm>
            <a:off x="9863195" y="1694155"/>
            <a:ext cx="2256891" cy="2687840"/>
          </a:xfrm>
          <a:prstGeom prst="roundRect">
            <a:avLst/>
          </a:prstGeom>
          <a:solidFill>
            <a:srgbClr val="FF0066">
              <a:alpha val="62000"/>
            </a:srgbClr>
          </a:solidFill>
          <a:ln w="857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u="sng" dirty="0"/>
              <a:t>GM</a:t>
            </a:r>
            <a:r>
              <a:rPr lang="ja-JP" altLang="en-US" sz="2400" b="1" u="sng" dirty="0"/>
              <a:t>・調理長</a:t>
            </a:r>
            <a:endParaRPr lang="en-US" altLang="ja-JP" sz="2400" b="1" u="sng" dirty="0"/>
          </a:p>
          <a:p>
            <a:pPr algn="ctr"/>
            <a:r>
              <a:rPr lang="ja-JP" altLang="en-US" sz="1200" b="1" dirty="0"/>
              <a:t>①保険屋さんへの連絡</a:t>
            </a:r>
            <a:endParaRPr lang="en-US" altLang="ja-JP" sz="1200" b="1" dirty="0"/>
          </a:p>
          <a:p>
            <a:pPr algn="ctr"/>
            <a:r>
              <a:rPr lang="ja-JP" altLang="en-US" sz="1200" b="1" dirty="0"/>
              <a:t>②上司への報告</a:t>
            </a:r>
            <a:endParaRPr lang="en-US" altLang="ja-JP" sz="1200" b="1" dirty="0"/>
          </a:p>
          <a:p>
            <a:pPr algn="ctr"/>
            <a:r>
              <a:rPr lang="ja-JP" altLang="en-US" sz="1200" b="1" dirty="0"/>
              <a:t>③お客様対応</a:t>
            </a:r>
            <a:endParaRPr lang="en-US" altLang="ja-JP" sz="1200" b="1" dirty="0"/>
          </a:p>
          <a:p>
            <a:pPr algn="ctr"/>
            <a:r>
              <a:rPr lang="ja-JP" altLang="en-US" sz="1200" b="1" dirty="0"/>
              <a:t>④弁護士さんへの相談</a:t>
            </a:r>
            <a:endParaRPr lang="en-US" altLang="ja-JP" sz="1200" b="1" dirty="0"/>
          </a:p>
          <a:p>
            <a:pPr algn="ctr"/>
            <a:endParaRPr lang="en-US" altLang="ja-JP" b="1" dirty="0"/>
          </a:p>
        </p:txBody>
      </p:sp>
      <p:sp>
        <p:nvSpPr>
          <p:cNvPr id="20" name="四角形: 角を丸くする 19">
            <a:extLst>
              <a:ext uri="{FF2B5EF4-FFF2-40B4-BE49-F238E27FC236}">
                <a16:creationId xmlns:a16="http://schemas.microsoft.com/office/drawing/2014/main" id="{86D305E9-DC46-42F5-9DB5-535728923C0F}"/>
              </a:ext>
            </a:extLst>
          </p:cNvPr>
          <p:cNvSpPr/>
          <p:nvPr/>
        </p:nvSpPr>
        <p:spPr>
          <a:xfrm>
            <a:off x="9997969" y="4534561"/>
            <a:ext cx="2050291" cy="1249555"/>
          </a:xfrm>
          <a:prstGeom prst="roundRect">
            <a:avLst/>
          </a:prstGeom>
          <a:solidFill>
            <a:srgbClr val="00B050">
              <a:alpha val="62000"/>
            </a:srgbClr>
          </a:solid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u="sng" dirty="0"/>
              <a:t>現場</a:t>
            </a:r>
            <a:endParaRPr lang="en-US" altLang="ja-JP" sz="2400" b="1" u="sng" dirty="0"/>
          </a:p>
          <a:p>
            <a:pPr algn="ctr"/>
            <a:r>
              <a:rPr lang="ja-JP" altLang="en-US" sz="1051" b="1" dirty="0"/>
              <a:t>環境改善など</a:t>
            </a:r>
            <a:endParaRPr lang="en-US" altLang="ja-JP" sz="1051" b="1" dirty="0"/>
          </a:p>
          <a:p>
            <a:pPr algn="ctr"/>
            <a:r>
              <a:rPr lang="ja-JP" altLang="en-US" sz="1051" b="1" dirty="0"/>
              <a:t>料理長の指示に従う</a:t>
            </a:r>
          </a:p>
        </p:txBody>
      </p:sp>
    </p:spTree>
    <p:extLst>
      <p:ext uri="{BB962C8B-B14F-4D97-AF65-F5344CB8AC3E}">
        <p14:creationId xmlns:p14="http://schemas.microsoft.com/office/powerpoint/2010/main" val="41243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P spid="12" grpId="0" animBg="1"/>
      <p:bldP spid="14"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7CB6190D-B874-408B-B49E-BFF1C6FEA49E}"/>
              </a:ext>
            </a:extLst>
          </p:cNvPr>
          <p:cNvSpPr txBox="1"/>
          <p:nvPr/>
        </p:nvSpPr>
        <p:spPr>
          <a:xfrm>
            <a:off x="5049003" y="2357925"/>
            <a:ext cx="6100763" cy="1968552"/>
          </a:xfrm>
          <a:prstGeom prst="rect">
            <a:avLst/>
          </a:prstGeom>
          <a:noFill/>
        </p:spPr>
        <p:txBody>
          <a:bodyPr wrap="square">
            <a:spAutoFit/>
          </a:bodyPr>
          <a:lstStyle/>
          <a:p>
            <a:pPr algn="l" fontAlgn="base">
              <a:lnSpc>
                <a:spcPct val="150000"/>
              </a:lnSpc>
            </a:pPr>
            <a:r>
              <a:rPr lang="en-US" altLang="ja-JP" sz="2800" b="1" dirty="0">
                <a:solidFill>
                  <a:srgbClr val="000000"/>
                </a:solidFill>
                <a:latin typeface="basic"/>
              </a:rPr>
              <a:t>【</a:t>
            </a:r>
            <a:r>
              <a:rPr lang="ja-JP" altLang="en-US" sz="2800" b="1" dirty="0">
                <a:solidFill>
                  <a:srgbClr val="000000"/>
                </a:solidFill>
                <a:latin typeface="basic"/>
              </a:rPr>
              <a:t>会社名</a:t>
            </a:r>
            <a:r>
              <a:rPr lang="en-US" altLang="ja-JP" sz="2800" b="1" dirty="0">
                <a:solidFill>
                  <a:srgbClr val="000000"/>
                </a:solidFill>
                <a:latin typeface="basic"/>
              </a:rPr>
              <a:t>】</a:t>
            </a:r>
            <a:r>
              <a:rPr lang="ja-JP" altLang="en-US" sz="2800" b="1" dirty="0">
                <a:solidFill>
                  <a:srgbClr val="000000"/>
                </a:solidFill>
                <a:latin typeface="basic"/>
              </a:rPr>
              <a:t>　</a:t>
            </a:r>
            <a:r>
              <a:rPr lang="ja-JP" altLang="en-US" sz="2800" b="1" dirty="0">
                <a:solidFill>
                  <a:srgbClr val="FF0000"/>
                </a:solidFill>
                <a:latin typeface="basic"/>
              </a:rPr>
              <a:t>ブロードマインド</a:t>
            </a:r>
          </a:p>
          <a:p>
            <a:pPr algn="l" fontAlgn="base">
              <a:lnSpc>
                <a:spcPct val="150000"/>
              </a:lnSpc>
            </a:pPr>
            <a:r>
              <a:rPr lang="en-US" altLang="ja-JP" sz="2800" b="1" dirty="0">
                <a:solidFill>
                  <a:srgbClr val="000000"/>
                </a:solidFill>
                <a:latin typeface="basic"/>
              </a:rPr>
              <a:t>【</a:t>
            </a:r>
            <a:r>
              <a:rPr lang="ja-JP" altLang="en-US" sz="2800" b="1" dirty="0">
                <a:solidFill>
                  <a:srgbClr val="000000"/>
                </a:solidFill>
                <a:latin typeface="basic"/>
              </a:rPr>
              <a:t>連絡先</a:t>
            </a:r>
            <a:r>
              <a:rPr lang="en-US" altLang="ja-JP" sz="2800" b="1" dirty="0">
                <a:solidFill>
                  <a:srgbClr val="000000"/>
                </a:solidFill>
                <a:latin typeface="basic"/>
              </a:rPr>
              <a:t>】</a:t>
            </a:r>
            <a:r>
              <a:rPr lang="ja-JP" altLang="en-US" sz="2800" b="1" dirty="0">
                <a:solidFill>
                  <a:srgbClr val="000000"/>
                </a:solidFill>
                <a:latin typeface="basic"/>
              </a:rPr>
              <a:t>　</a:t>
            </a:r>
            <a:r>
              <a:rPr lang="en-US" altLang="ja-JP" sz="2800" b="1" dirty="0">
                <a:solidFill>
                  <a:srgbClr val="000000"/>
                </a:solidFill>
                <a:latin typeface="basic"/>
              </a:rPr>
              <a:t>03‐6859‐8357</a:t>
            </a:r>
          </a:p>
          <a:p>
            <a:pPr algn="l" fontAlgn="base">
              <a:lnSpc>
                <a:spcPct val="150000"/>
              </a:lnSpc>
            </a:pPr>
            <a:r>
              <a:rPr lang="en-US" altLang="ja-JP" sz="2800" b="1" dirty="0">
                <a:solidFill>
                  <a:srgbClr val="000000"/>
                </a:solidFill>
                <a:latin typeface="basic"/>
              </a:rPr>
              <a:t>【</a:t>
            </a:r>
            <a:r>
              <a:rPr lang="ja-JP" altLang="en-US" sz="2800" b="1" dirty="0">
                <a:solidFill>
                  <a:srgbClr val="000000"/>
                </a:solidFill>
                <a:latin typeface="basic"/>
              </a:rPr>
              <a:t>担当</a:t>
            </a:r>
            <a:r>
              <a:rPr lang="en-US" altLang="ja-JP" sz="2800" b="1" dirty="0">
                <a:solidFill>
                  <a:srgbClr val="000000"/>
                </a:solidFill>
                <a:latin typeface="basic"/>
              </a:rPr>
              <a:t>】</a:t>
            </a:r>
            <a:r>
              <a:rPr lang="ja-JP" altLang="en-US" sz="2800" b="1" dirty="0">
                <a:solidFill>
                  <a:srgbClr val="000000"/>
                </a:solidFill>
                <a:latin typeface="basic"/>
              </a:rPr>
              <a:t>　前原さん：</a:t>
            </a:r>
            <a:r>
              <a:rPr lang="en-US" altLang="ja-JP" sz="2800" b="1" dirty="0">
                <a:solidFill>
                  <a:srgbClr val="000000"/>
                </a:solidFill>
                <a:latin typeface="basic"/>
              </a:rPr>
              <a:t>090-9125-4500</a:t>
            </a:r>
          </a:p>
        </p:txBody>
      </p:sp>
      <p:sp>
        <p:nvSpPr>
          <p:cNvPr id="16" name="テキスト ボックス 15">
            <a:extLst>
              <a:ext uri="{FF2B5EF4-FFF2-40B4-BE49-F238E27FC236}">
                <a16:creationId xmlns:a16="http://schemas.microsoft.com/office/drawing/2014/main" id="{E9BF822C-DF38-49E7-9515-5EB8600A78CD}"/>
              </a:ext>
            </a:extLst>
          </p:cNvPr>
          <p:cNvSpPr txBox="1"/>
          <p:nvPr/>
        </p:nvSpPr>
        <p:spPr>
          <a:xfrm>
            <a:off x="414671" y="233922"/>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3</a:t>
            </a:r>
            <a:endParaRPr lang="ja-JP" altLang="en-US" sz="3200" b="1" dirty="0">
              <a:solidFill>
                <a:schemeClr val="accent6">
                  <a:lumMod val="60000"/>
                  <a:lumOff val="40000"/>
                </a:schemeClr>
              </a:solidFill>
            </a:endParaRPr>
          </a:p>
        </p:txBody>
      </p:sp>
      <p:cxnSp>
        <p:nvCxnSpPr>
          <p:cNvPr id="17" name="直線コネクタ 16">
            <a:extLst>
              <a:ext uri="{FF2B5EF4-FFF2-40B4-BE49-F238E27FC236}">
                <a16:creationId xmlns:a16="http://schemas.microsoft.com/office/drawing/2014/main" id="{435BB849-8721-4113-BE83-D22763FE3EA5}"/>
              </a:ext>
            </a:extLst>
          </p:cNvPr>
          <p:cNvCxnSpPr>
            <a:cxnSpLocks/>
          </p:cNvCxnSpPr>
          <p:nvPr/>
        </p:nvCxnSpPr>
        <p:spPr>
          <a:xfrm>
            <a:off x="503278" y="818692"/>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E48BD4-FF75-4AE5-9FF4-E4311B15A1AD}"/>
              </a:ext>
            </a:extLst>
          </p:cNvPr>
          <p:cNvSpPr txBox="1"/>
          <p:nvPr/>
        </p:nvSpPr>
        <p:spPr>
          <a:xfrm>
            <a:off x="1009705" y="264693"/>
            <a:ext cx="4493538" cy="523220"/>
          </a:xfrm>
          <a:prstGeom prst="rect">
            <a:avLst/>
          </a:prstGeom>
          <a:noFill/>
        </p:spPr>
        <p:txBody>
          <a:bodyPr wrap="none" rtlCol="0">
            <a:spAutoFit/>
          </a:bodyPr>
          <a:lstStyle/>
          <a:p>
            <a:r>
              <a:rPr lang="ja-JP" altLang="en-US" sz="2800" b="1" dirty="0">
                <a:solidFill>
                  <a:schemeClr val="tx1">
                    <a:lumMod val="50000"/>
                    <a:lumOff val="50000"/>
                  </a:schemeClr>
                </a:solidFill>
              </a:rPr>
              <a:t>食中毒ガイドラインの確認</a:t>
            </a:r>
          </a:p>
        </p:txBody>
      </p:sp>
      <p:sp>
        <p:nvSpPr>
          <p:cNvPr id="7" name="テキスト ボックス 6">
            <a:extLst>
              <a:ext uri="{FF2B5EF4-FFF2-40B4-BE49-F238E27FC236}">
                <a16:creationId xmlns:a16="http://schemas.microsoft.com/office/drawing/2014/main" id="{25CE95C6-5915-4911-85C3-3E8C37766963}"/>
              </a:ext>
            </a:extLst>
          </p:cNvPr>
          <p:cNvSpPr txBox="1"/>
          <p:nvPr/>
        </p:nvSpPr>
        <p:spPr>
          <a:xfrm>
            <a:off x="1078627" y="968726"/>
            <a:ext cx="2646878" cy="461665"/>
          </a:xfrm>
          <a:prstGeom prst="rect">
            <a:avLst/>
          </a:prstGeom>
          <a:noFill/>
        </p:spPr>
        <p:txBody>
          <a:bodyPr wrap="none" rtlCol="0">
            <a:spAutoFit/>
          </a:bodyPr>
          <a:lstStyle/>
          <a:p>
            <a:r>
              <a:rPr lang="ja-JP" altLang="en-US" sz="2400" b="1" dirty="0"/>
              <a:t>：保険会社連絡先</a:t>
            </a:r>
          </a:p>
        </p:txBody>
      </p:sp>
      <p:sp>
        <p:nvSpPr>
          <p:cNvPr id="2" name="正方形/長方形 1">
            <a:extLst>
              <a:ext uri="{FF2B5EF4-FFF2-40B4-BE49-F238E27FC236}">
                <a16:creationId xmlns:a16="http://schemas.microsoft.com/office/drawing/2014/main" id="{C69B151A-6C51-48BF-BD4A-8D55EE057E55}"/>
              </a:ext>
            </a:extLst>
          </p:cNvPr>
          <p:cNvSpPr/>
          <p:nvPr/>
        </p:nvSpPr>
        <p:spPr>
          <a:xfrm>
            <a:off x="2298359" y="3703324"/>
            <a:ext cx="914400"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9" name="図 8">
            <a:extLst>
              <a:ext uri="{FF2B5EF4-FFF2-40B4-BE49-F238E27FC236}">
                <a16:creationId xmlns:a16="http://schemas.microsoft.com/office/drawing/2014/main" id="{0FEBEAE3-3DF8-5B20-4053-3A9F37C8F557}"/>
              </a:ext>
            </a:extLst>
          </p:cNvPr>
          <p:cNvPicPr>
            <a:picLocks noChangeAspect="1"/>
          </p:cNvPicPr>
          <p:nvPr/>
        </p:nvPicPr>
        <p:blipFill rotWithShape="1">
          <a:blip r:embed="rId2">
            <a:extLst>
              <a:ext uri="{28A0092B-C50C-407E-A947-70E740481C1C}">
                <a14:useLocalDpi xmlns:a14="http://schemas.microsoft.com/office/drawing/2010/main" val="0"/>
              </a:ext>
            </a:extLst>
          </a:blip>
          <a:srcRect l="38840" t="10488" r="40377" b="42057"/>
          <a:stretch/>
        </p:blipFill>
        <p:spPr>
          <a:xfrm>
            <a:off x="493165" y="1530855"/>
            <a:ext cx="4671283" cy="5019157"/>
          </a:xfrm>
          <a:prstGeom prst="rect">
            <a:avLst/>
          </a:prstGeom>
        </p:spPr>
      </p:pic>
      <p:sp>
        <p:nvSpPr>
          <p:cNvPr id="3" name="テキスト ボックス 2">
            <a:extLst>
              <a:ext uri="{FF2B5EF4-FFF2-40B4-BE49-F238E27FC236}">
                <a16:creationId xmlns:a16="http://schemas.microsoft.com/office/drawing/2014/main" id="{5BD46E52-327B-F4E6-7568-E8D43A71D57F}"/>
              </a:ext>
            </a:extLst>
          </p:cNvPr>
          <p:cNvSpPr txBox="1"/>
          <p:nvPr/>
        </p:nvSpPr>
        <p:spPr>
          <a:xfrm>
            <a:off x="1335640" y="3732953"/>
            <a:ext cx="2712378" cy="1036759"/>
          </a:xfrm>
          <a:prstGeom prst="rect">
            <a:avLst/>
          </a:prstGeom>
          <a:solidFill>
            <a:schemeClr val="bg1"/>
          </a:solidFill>
        </p:spPr>
        <p:txBody>
          <a:bodyPr wrap="square">
            <a:spAutoFit/>
          </a:bodyPr>
          <a:lstStyle/>
          <a:p>
            <a:pPr algn="l" fontAlgn="base">
              <a:lnSpc>
                <a:spcPct val="150000"/>
              </a:lnSpc>
            </a:pPr>
            <a:r>
              <a:rPr lang="en-US" altLang="ja-JP" sz="1050" b="1" dirty="0">
                <a:solidFill>
                  <a:srgbClr val="000000"/>
                </a:solidFill>
                <a:latin typeface="basic"/>
              </a:rPr>
              <a:t>【</a:t>
            </a:r>
            <a:r>
              <a:rPr lang="ja-JP" altLang="en-US" sz="1050" b="1" dirty="0">
                <a:solidFill>
                  <a:srgbClr val="000000"/>
                </a:solidFill>
                <a:latin typeface="basic"/>
              </a:rPr>
              <a:t>会社名</a:t>
            </a:r>
            <a:r>
              <a:rPr lang="en-US" altLang="ja-JP" sz="1050" b="1" dirty="0">
                <a:solidFill>
                  <a:srgbClr val="000000"/>
                </a:solidFill>
                <a:latin typeface="basic"/>
              </a:rPr>
              <a:t>】</a:t>
            </a:r>
            <a:r>
              <a:rPr lang="ja-JP" altLang="en-US" sz="1050" b="1" dirty="0">
                <a:solidFill>
                  <a:srgbClr val="000000"/>
                </a:solidFill>
                <a:latin typeface="basic"/>
              </a:rPr>
              <a:t>　</a:t>
            </a:r>
            <a:r>
              <a:rPr lang="ja-JP" altLang="en-US" sz="1050" b="1" dirty="0">
                <a:solidFill>
                  <a:srgbClr val="FF0000"/>
                </a:solidFill>
                <a:latin typeface="basic"/>
              </a:rPr>
              <a:t>ブロードマインド</a:t>
            </a:r>
          </a:p>
          <a:p>
            <a:pPr algn="l" fontAlgn="base">
              <a:lnSpc>
                <a:spcPct val="150000"/>
              </a:lnSpc>
            </a:pPr>
            <a:r>
              <a:rPr lang="en-US" altLang="ja-JP" sz="1050" b="1" dirty="0">
                <a:solidFill>
                  <a:srgbClr val="000000"/>
                </a:solidFill>
                <a:latin typeface="basic"/>
              </a:rPr>
              <a:t>【</a:t>
            </a:r>
            <a:r>
              <a:rPr lang="ja-JP" altLang="en-US" sz="1050" b="1" dirty="0">
                <a:solidFill>
                  <a:srgbClr val="000000"/>
                </a:solidFill>
                <a:latin typeface="basic"/>
              </a:rPr>
              <a:t>連絡先</a:t>
            </a:r>
            <a:r>
              <a:rPr lang="en-US" altLang="ja-JP" sz="1050" b="1" dirty="0">
                <a:solidFill>
                  <a:srgbClr val="000000"/>
                </a:solidFill>
                <a:latin typeface="basic"/>
              </a:rPr>
              <a:t>】</a:t>
            </a:r>
            <a:r>
              <a:rPr lang="ja-JP" altLang="en-US" sz="1050" b="1" dirty="0">
                <a:solidFill>
                  <a:srgbClr val="000000"/>
                </a:solidFill>
                <a:latin typeface="basic"/>
              </a:rPr>
              <a:t>　</a:t>
            </a:r>
            <a:r>
              <a:rPr lang="en-US" altLang="ja-JP" sz="1050" b="1" dirty="0">
                <a:solidFill>
                  <a:srgbClr val="000000"/>
                </a:solidFill>
                <a:latin typeface="basic"/>
              </a:rPr>
              <a:t>03‐6859‐8357</a:t>
            </a:r>
          </a:p>
          <a:p>
            <a:pPr algn="l" fontAlgn="base">
              <a:lnSpc>
                <a:spcPct val="150000"/>
              </a:lnSpc>
            </a:pPr>
            <a:r>
              <a:rPr lang="en-US" altLang="ja-JP" sz="1050" b="1" dirty="0">
                <a:solidFill>
                  <a:srgbClr val="000000"/>
                </a:solidFill>
                <a:latin typeface="basic"/>
              </a:rPr>
              <a:t>【</a:t>
            </a:r>
            <a:r>
              <a:rPr lang="ja-JP" altLang="en-US" sz="1050" b="1" dirty="0">
                <a:solidFill>
                  <a:srgbClr val="000000"/>
                </a:solidFill>
                <a:latin typeface="basic"/>
              </a:rPr>
              <a:t>担当</a:t>
            </a:r>
            <a:r>
              <a:rPr lang="en-US" altLang="ja-JP" sz="1050" b="1" dirty="0">
                <a:solidFill>
                  <a:srgbClr val="000000"/>
                </a:solidFill>
                <a:latin typeface="basic"/>
              </a:rPr>
              <a:t>】</a:t>
            </a:r>
            <a:r>
              <a:rPr lang="ja-JP" altLang="en-US" sz="1050" b="1" dirty="0">
                <a:solidFill>
                  <a:srgbClr val="000000"/>
                </a:solidFill>
                <a:latin typeface="basic"/>
              </a:rPr>
              <a:t>　前原さん：</a:t>
            </a:r>
            <a:r>
              <a:rPr lang="en-US" altLang="ja-JP" sz="1050" b="1" dirty="0">
                <a:solidFill>
                  <a:srgbClr val="000000"/>
                </a:solidFill>
                <a:latin typeface="basic"/>
              </a:rPr>
              <a:t>090-9125-4500</a:t>
            </a:r>
          </a:p>
          <a:p>
            <a:pPr algn="l" fontAlgn="base">
              <a:lnSpc>
                <a:spcPct val="150000"/>
              </a:lnSpc>
            </a:pPr>
            <a:endParaRPr lang="en-US" altLang="ja-JP" sz="1050" b="1" dirty="0">
              <a:solidFill>
                <a:srgbClr val="000000"/>
              </a:solidFill>
              <a:latin typeface="basic"/>
            </a:endParaRPr>
          </a:p>
        </p:txBody>
      </p:sp>
      <p:sp>
        <p:nvSpPr>
          <p:cNvPr id="15" name="正方形/長方形 14">
            <a:extLst>
              <a:ext uri="{FF2B5EF4-FFF2-40B4-BE49-F238E27FC236}">
                <a16:creationId xmlns:a16="http://schemas.microsoft.com/office/drawing/2014/main" id="{7E79B484-20D0-4E28-B1E6-9592E0792A95}"/>
              </a:ext>
            </a:extLst>
          </p:cNvPr>
          <p:cNvSpPr/>
          <p:nvPr/>
        </p:nvSpPr>
        <p:spPr>
          <a:xfrm>
            <a:off x="1315099" y="3688426"/>
            <a:ext cx="2887032" cy="10376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四角形: 角を丸くする 3">
            <a:extLst>
              <a:ext uri="{FF2B5EF4-FFF2-40B4-BE49-F238E27FC236}">
                <a16:creationId xmlns:a16="http://schemas.microsoft.com/office/drawing/2014/main" id="{F356832B-C150-4890-A08D-A62C18130827}"/>
              </a:ext>
            </a:extLst>
          </p:cNvPr>
          <p:cNvSpPr/>
          <p:nvPr/>
        </p:nvSpPr>
        <p:spPr>
          <a:xfrm>
            <a:off x="1212349" y="2743200"/>
            <a:ext cx="842481" cy="20548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小林</a:t>
            </a:r>
          </a:p>
        </p:txBody>
      </p:sp>
    </p:spTree>
    <p:extLst>
      <p:ext uri="{BB962C8B-B14F-4D97-AF65-F5344CB8AC3E}">
        <p14:creationId xmlns:p14="http://schemas.microsoft.com/office/powerpoint/2010/main" val="21663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11DD69E0-E32B-E148-A8A9-A0F8853B4B9A}"/>
              </a:ext>
            </a:extLst>
          </p:cNvPr>
          <p:cNvSpPr txBox="1"/>
          <p:nvPr/>
        </p:nvSpPr>
        <p:spPr>
          <a:xfrm>
            <a:off x="5543943" y="137865"/>
            <a:ext cx="979755" cy="523220"/>
          </a:xfrm>
          <a:prstGeom prst="rect">
            <a:avLst/>
          </a:prstGeom>
          <a:noFill/>
        </p:spPr>
        <p:txBody>
          <a:bodyPr wrap="none" rtlCol="0">
            <a:spAutoFit/>
          </a:bodyPr>
          <a:lstStyle/>
          <a:p>
            <a:pPr algn="ctr" defTabSz="457189">
              <a:defRPr/>
            </a:pPr>
            <a:r>
              <a:rPr kumimoji="0" lang="ja-JP" altLang="en-US" sz="2800" spc="300" dirty="0">
                <a:solidFill>
                  <a:prstClr val="black"/>
                </a:solidFill>
                <a:latin typeface="游ゴシック" panose="020B0400000000000000" pitchFamily="50" charset="-128"/>
                <a:ea typeface="游ゴシック" panose="020B0400000000000000" pitchFamily="50" charset="-128"/>
              </a:rPr>
              <a:t>共有</a:t>
            </a:r>
            <a:endParaRPr lang="en-US" altLang="ja-JP" sz="2800" spc="300" dirty="0">
              <a:solidFill>
                <a:prstClr val="black"/>
              </a:solidFill>
              <a:latin typeface="游ゴシック" panose="020B0400000000000000" pitchFamily="50" charset="-128"/>
              <a:ea typeface="游ゴシック" panose="020B0400000000000000" pitchFamily="50" charset="-128"/>
            </a:endParaRPr>
          </a:p>
        </p:txBody>
      </p:sp>
      <p:cxnSp>
        <p:nvCxnSpPr>
          <p:cNvPr id="37" name="直線コネクタ 36">
            <a:extLst>
              <a:ext uri="{FF2B5EF4-FFF2-40B4-BE49-F238E27FC236}">
                <a16:creationId xmlns:a16="http://schemas.microsoft.com/office/drawing/2014/main" id="{94FECFCE-9602-4F30-9FEE-C17EE348D357}"/>
              </a:ext>
            </a:extLst>
          </p:cNvPr>
          <p:cNvCxnSpPr>
            <a:cxnSpLocks/>
          </p:cNvCxnSpPr>
          <p:nvPr/>
        </p:nvCxnSpPr>
        <p:spPr>
          <a:xfrm>
            <a:off x="1572455" y="661087"/>
            <a:ext cx="9047092" cy="0"/>
          </a:xfrm>
          <a:prstGeom prst="line">
            <a:avLst/>
          </a:prstGeom>
          <a:ln/>
        </p:spPr>
        <p:style>
          <a:lnRef idx="1">
            <a:schemeClr val="accent3"/>
          </a:lnRef>
          <a:fillRef idx="0">
            <a:schemeClr val="accent3"/>
          </a:fillRef>
          <a:effectRef idx="0">
            <a:schemeClr val="accent3"/>
          </a:effectRef>
          <a:fontRef idx="minor">
            <a:schemeClr val="tx1"/>
          </a:fontRef>
        </p:style>
      </p:cxnSp>
      <p:sp>
        <p:nvSpPr>
          <p:cNvPr id="8" name="テキスト ボックス 7">
            <a:extLst>
              <a:ext uri="{FF2B5EF4-FFF2-40B4-BE49-F238E27FC236}">
                <a16:creationId xmlns:a16="http://schemas.microsoft.com/office/drawing/2014/main" id="{9E64ED58-33B5-47AB-B696-DF81F61E7957}"/>
              </a:ext>
            </a:extLst>
          </p:cNvPr>
          <p:cNvSpPr txBox="1"/>
          <p:nvPr/>
        </p:nvSpPr>
        <p:spPr>
          <a:xfrm>
            <a:off x="3293111" y="1810111"/>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1</a:t>
            </a:r>
            <a:endParaRPr lang="ja-JP" altLang="en-US" sz="3200" b="1" dirty="0">
              <a:solidFill>
                <a:schemeClr val="accent6">
                  <a:lumMod val="60000"/>
                  <a:lumOff val="40000"/>
                </a:schemeClr>
              </a:solidFill>
            </a:endParaRPr>
          </a:p>
        </p:txBody>
      </p:sp>
      <p:cxnSp>
        <p:nvCxnSpPr>
          <p:cNvPr id="9" name="直線コネクタ 8">
            <a:extLst>
              <a:ext uri="{FF2B5EF4-FFF2-40B4-BE49-F238E27FC236}">
                <a16:creationId xmlns:a16="http://schemas.microsoft.com/office/drawing/2014/main" id="{5E3B06E3-D800-43C8-A99D-E6C93D71A721}"/>
              </a:ext>
            </a:extLst>
          </p:cNvPr>
          <p:cNvCxnSpPr>
            <a:cxnSpLocks/>
          </p:cNvCxnSpPr>
          <p:nvPr/>
        </p:nvCxnSpPr>
        <p:spPr>
          <a:xfrm>
            <a:off x="3381718" y="2394881"/>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3FD696D-89E2-407B-8489-D7BDE05361DF}"/>
              </a:ext>
            </a:extLst>
          </p:cNvPr>
          <p:cNvSpPr txBox="1"/>
          <p:nvPr/>
        </p:nvSpPr>
        <p:spPr>
          <a:xfrm>
            <a:off x="3888150" y="1840883"/>
            <a:ext cx="1980029" cy="523220"/>
          </a:xfrm>
          <a:prstGeom prst="rect">
            <a:avLst/>
          </a:prstGeom>
          <a:noFill/>
        </p:spPr>
        <p:txBody>
          <a:bodyPr wrap="none" rtlCol="0">
            <a:spAutoFit/>
          </a:bodyPr>
          <a:lstStyle/>
          <a:p>
            <a:r>
              <a:rPr lang="ja-JP" altLang="en-US" sz="2800" b="1" dirty="0">
                <a:solidFill>
                  <a:schemeClr val="tx1">
                    <a:lumMod val="50000"/>
                    <a:lumOff val="50000"/>
                  </a:schemeClr>
                </a:solidFill>
              </a:rPr>
              <a:t>食中毒対策</a:t>
            </a:r>
          </a:p>
        </p:txBody>
      </p:sp>
      <p:sp>
        <p:nvSpPr>
          <p:cNvPr id="11" name="テキスト ボックス 10">
            <a:extLst>
              <a:ext uri="{FF2B5EF4-FFF2-40B4-BE49-F238E27FC236}">
                <a16:creationId xmlns:a16="http://schemas.microsoft.com/office/drawing/2014/main" id="{6ECAE24A-BA4F-408A-BE4C-396DD3CBBCB1}"/>
              </a:ext>
            </a:extLst>
          </p:cNvPr>
          <p:cNvSpPr txBox="1"/>
          <p:nvPr/>
        </p:nvSpPr>
        <p:spPr>
          <a:xfrm>
            <a:off x="3343349" y="3212650"/>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2</a:t>
            </a:r>
            <a:endParaRPr lang="ja-JP" altLang="en-US" sz="3200" b="1" dirty="0">
              <a:solidFill>
                <a:schemeClr val="accent6">
                  <a:lumMod val="60000"/>
                  <a:lumOff val="40000"/>
                </a:schemeClr>
              </a:solidFill>
            </a:endParaRPr>
          </a:p>
        </p:txBody>
      </p:sp>
      <p:cxnSp>
        <p:nvCxnSpPr>
          <p:cNvPr id="12" name="直線コネクタ 11">
            <a:extLst>
              <a:ext uri="{FF2B5EF4-FFF2-40B4-BE49-F238E27FC236}">
                <a16:creationId xmlns:a16="http://schemas.microsoft.com/office/drawing/2014/main" id="{34645719-C153-45B2-8048-0E361F53284A}"/>
              </a:ext>
            </a:extLst>
          </p:cNvPr>
          <p:cNvCxnSpPr>
            <a:cxnSpLocks/>
          </p:cNvCxnSpPr>
          <p:nvPr/>
        </p:nvCxnSpPr>
        <p:spPr>
          <a:xfrm>
            <a:off x="3431958" y="3797420"/>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0D1F99-BCA1-4A01-B46C-AF54C268DB18}"/>
              </a:ext>
            </a:extLst>
          </p:cNvPr>
          <p:cNvSpPr txBox="1"/>
          <p:nvPr/>
        </p:nvSpPr>
        <p:spPr>
          <a:xfrm>
            <a:off x="3333075" y="4810397"/>
            <a:ext cx="420308" cy="584775"/>
          </a:xfrm>
          <a:prstGeom prst="rect">
            <a:avLst/>
          </a:prstGeom>
          <a:noFill/>
        </p:spPr>
        <p:txBody>
          <a:bodyPr wrap="none" rtlCol="0">
            <a:spAutoFit/>
          </a:bodyPr>
          <a:lstStyle/>
          <a:p>
            <a:r>
              <a:rPr lang="en-US" altLang="ja-JP" sz="3200" b="1" dirty="0">
                <a:solidFill>
                  <a:schemeClr val="accent6">
                    <a:lumMod val="60000"/>
                    <a:lumOff val="40000"/>
                  </a:schemeClr>
                </a:solidFill>
              </a:rPr>
              <a:t>3</a:t>
            </a:r>
            <a:endParaRPr lang="ja-JP" altLang="en-US" sz="3200" b="1" dirty="0">
              <a:solidFill>
                <a:schemeClr val="accent6">
                  <a:lumMod val="60000"/>
                  <a:lumOff val="40000"/>
                </a:schemeClr>
              </a:solidFill>
            </a:endParaRPr>
          </a:p>
        </p:txBody>
      </p:sp>
      <p:cxnSp>
        <p:nvCxnSpPr>
          <p:cNvPr id="15" name="直線コネクタ 14">
            <a:extLst>
              <a:ext uri="{FF2B5EF4-FFF2-40B4-BE49-F238E27FC236}">
                <a16:creationId xmlns:a16="http://schemas.microsoft.com/office/drawing/2014/main" id="{BF1DFA06-6256-47C9-83C0-F5EB3EA659BC}"/>
              </a:ext>
            </a:extLst>
          </p:cNvPr>
          <p:cNvCxnSpPr>
            <a:cxnSpLocks/>
          </p:cNvCxnSpPr>
          <p:nvPr/>
        </p:nvCxnSpPr>
        <p:spPr>
          <a:xfrm>
            <a:off x="3421683" y="5395167"/>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EABBF6E-7711-438F-A962-89C58CC7E5FE}"/>
              </a:ext>
            </a:extLst>
          </p:cNvPr>
          <p:cNvSpPr txBox="1"/>
          <p:nvPr/>
        </p:nvSpPr>
        <p:spPr>
          <a:xfrm>
            <a:off x="3955355" y="3185449"/>
            <a:ext cx="2698175" cy="523220"/>
          </a:xfrm>
          <a:prstGeom prst="rect">
            <a:avLst/>
          </a:prstGeom>
          <a:noFill/>
        </p:spPr>
        <p:txBody>
          <a:bodyPr wrap="none" rtlCol="0">
            <a:spAutoFit/>
          </a:bodyPr>
          <a:lstStyle/>
          <a:p>
            <a:r>
              <a:rPr lang="ja-JP" altLang="en-US" sz="2800" b="1" dirty="0">
                <a:solidFill>
                  <a:schemeClr val="tx1">
                    <a:lumMod val="50000"/>
                    <a:lumOff val="50000"/>
                  </a:schemeClr>
                </a:solidFill>
              </a:rPr>
              <a:t>アレルギー対応</a:t>
            </a:r>
          </a:p>
        </p:txBody>
      </p:sp>
      <p:sp>
        <p:nvSpPr>
          <p:cNvPr id="20" name="テキスト ボックス 19">
            <a:extLst>
              <a:ext uri="{FF2B5EF4-FFF2-40B4-BE49-F238E27FC236}">
                <a16:creationId xmlns:a16="http://schemas.microsoft.com/office/drawing/2014/main" id="{A140AEEB-DBF4-4457-9AD8-5082D9310056}"/>
              </a:ext>
            </a:extLst>
          </p:cNvPr>
          <p:cNvSpPr txBox="1"/>
          <p:nvPr/>
        </p:nvSpPr>
        <p:spPr>
          <a:xfrm>
            <a:off x="3945081" y="4747309"/>
            <a:ext cx="1980029" cy="523220"/>
          </a:xfrm>
          <a:prstGeom prst="rect">
            <a:avLst/>
          </a:prstGeom>
          <a:noFill/>
        </p:spPr>
        <p:txBody>
          <a:bodyPr wrap="none" rtlCol="0">
            <a:spAutoFit/>
          </a:bodyPr>
          <a:lstStyle/>
          <a:p>
            <a:r>
              <a:rPr lang="ja-JP" altLang="en-US" sz="2800" b="1" dirty="0">
                <a:solidFill>
                  <a:schemeClr val="tx1">
                    <a:lumMod val="50000"/>
                    <a:lumOff val="50000"/>
                  </a:schemeClr>
                </a:solidFill>
              </a:rPr>
              <a:t>その他共有</a:t>
            </a:r>
          </a:p>
        </p:txBody>
      </p:sp>
      <p:sp>
        <p:nvSpPr>
          <p:cNvPr id="3" name="二等辺三角形 2">
            <a:extLst>
              <a:ext uri="{FF2B5EF4-FFF2-40B4-BE49-F238E27FC236}">
                <a16:creationId xmlns:a16="http://schemas.microsoft.com/office/drawing/2014/main" id="{39F1584F-E080-4E30-957D-98CE4D52D83B}"/>
              </a:ext>
            </a:extLst>
          </p:cNvPr>
          <p:cNvSpPr/>
          <p:nvPr/>
        </p:nvSpPr>
        <p:spPr>
          <a:xfrm rot="5400000">
            <a:off x="2718756" y="3261778"/>
            <a:ext cx="470524" cy="36807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77954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AA96967-3190-65BD-8E55-A5A610BA5B3D}"/>
              </a:ext>
            </a:extLst>
          </p:cNvPr>
          <p:cNvGrpSpPr/>
          <p:nvPr/>
        </p:nvGrpSpPr>
        <p:grpSpPr>
          <a:xfrm>
            <a:off x="0" y="2922494"/>
            <a:ext cx="12192000" cy="1013012"/>
            <a:chOff x="0" y="0"/>
            <a:chExt cx="12192000" cy="1113750"/>
          </a:xfrm>
        </p:grpSpPr>
        <p:sp>
          <p:nvSpPr>
            <p:cNvPr id="5" name="正方形/長方形 4">
              <a:extLst>
                <a:ext uri="{FF2B5EF4-FFF2-40B4-BE49-F238E27FC236}">
                  <a16:creationId xmlns:a16="http://schemas.microsoft.com/office/drawing/2014/main" id="{7C1D6CD2-5FE7-E2B2-AB98-8A1313EC7DEC}"/>
                </a:ext>
              </a:extLst>
            </p:cNvPr>
            <p:cNvSpPr/>
            <p:nvPr/>
          </p:nvSpPr>
          <p:spPr>
            <a:xfrm>
              <a:off x="0" y="0"/>
              <a:ext cx="12192000" cy="11137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FAE7FD7F-A681-51FB-E711-9AA248FC7D5F}"/>
                </a:ext>
              </a:extLst>
            </p:cNvPr>
            <p:cNvSpPr txBox="1"/>
            <p:nvPr/>
          </p:nvSpPr>
          <p:spPr>
            <a:xfrm>
              <a:off x="3182382" y="167734"/>
              <a:ext cx="5827236" cy="7782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4000">
                  <a:solidFill>
                    <a:prstClr val="white"/>
                  </a:solidFill>
                  <a:latin typeface="Bahnschrift" panose="020B0502040204020203" pitchFamily="34" charset="0"/>
                  <a:ea typeface="游ゴシック" panose="020B0400000000000000" pitchFamily="50" charset="-128"/>
                </a:rPr>
                <a:t>アレルギー対応について</a:t>
              </a:r>
              <a:endParaRPr kumimoji="1" lang="ja-JP" altLang="en-US" sz="4000" b="0" i="0" u="none" strike="noStrike" kern="1200" cap="none" spc="0" normalizeH="0" baseline="0" noProof="0" dirty="0">
                <a:ln>
                  <a:noFill/>
                </a:ln>
                <a:solidFill>
                  <a:prstClr val="white"/>
                </a:solidFill>
                <a:effectLst/>
                <a:uLnTx/>
                <a:uFillTx/>
                <a:latin typeface="Bahnschrift" panose="020B0502040204020203" pitchFamily="34" charset="0"/>
                <a:ea typeface="游ゴシック" panose="020B0400000000000000" pitchFamily="50" charset="-128"/>
                <a:cs typeface="+mn-cs"/>
              </a:endParaRPr>
            </a:p>
          </p:txBody>
        </p:sp>
      </p:grpSp>
    </p:spTree>
    <p:extLst>
      <p:ext uri="{BB962C8B-B14F-4D97-AF65-F5344CB8AC3E}">
        <p14:creationId xmlns:p14="http://schemas.microsoft.com/office/powerpoint/2010/main" val="420647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B21D4A9-2046-0E54-838C-7C15C0DE37F4}"/>
              </a:ext>
            </a:extLst>
          </p:cNvPr>
          <p:cNvSpPr txBox="1"/>
          <p:nvPr/>
        </p:nvSpPr>
        <p:spPr>
          <a:xfrm>
            <a:off x="259739" y="212790"/>
            <a:ext cx="5519460" cy="584775"/>
          </a:xfrm>
          <a:prstGeom prst="rect">
            <a:avLst/>
          </a:prstGeom>
          <a:noFill/>
        </p:spPr>
        <p:txBody>
          <a:bodyPr wrap="square" rtlCol="0">
            <a:spAutoFit/>
          </a:bodyPr>
          <a:lstStyle/>
          <a:p>
            <a:r>
              <a:rPr kumimoji="1" lang="ja-JP" altLang="en-US" sz="3200" b="1" dirty="0">
                <a:latin typeface="Yu Gothic" panose="020B0400000000000000" pitchFamily="34" charset="-128"/>
                <a:ea typeface="Yu Gothic" panose="020B0400000000000000" pitchFamily="34" charset="-128"/>
              </a:rPr>
              <a:t>アレルギー対応の確認</a:t>
            </a:r>
          </a:p>
        </p:txBody>
      </p:sp>
      <p:cxnSp>
        <p:nvCxnSpPr>
          <p:cNvPr id="5" name="直線コネクタ 4">
            <a:extLst>
              <a:ext uri="{FF2B5EF4-FFF2-40B4-BE49-F238E27FC236}">
                <a16:creationId xmlns:a16="http://schemas.microsoft.com/office/drawing/2014/main" id="{0DE9B573-EAF7-4939-D799-5ECBE07673E7}"/>
              </a:ext>
            </a:extLst>
          </p:cNvPr>
          <p:cNvCxnSpPr>
            <a:cxnSpLocks/>
          </p:cNvCxnSpPr>
          <p:nvPr/>
        </p:nvCxnSpPr>
        <p:spPr>
          <a:xfrm>
            <a:off x="0" y="902187"/>
            <a:ext cx="5650029" cy="0"/>
          </a:xfrm>
          <a:prstGeom prst="line">
            <a:avLst/>
          </a:prstGeom>
          <a:ln w="15875"/>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4FF64191-B909-8C30-B48A-D8F9F1F0DE3B}"/>
              </a:ext>
            </a:extLst>
          </p:cNvPr>
          <p:cNvSpPr/>
          <p:nvPr/>
        </p:nvSpPr>
        <p:spPr>
          <a:xfrm>
            <a:off x="123289" y="143838"/>
            <a:ext cx="184936" cy="6575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D4FB35A-14DE-98F4-6E46-F1986871A31F}"/>
              </a:ext>
            </a:extLst>
          </p:cNvPr>
          <p:cNvSpPr txBox="1"/>
          <p:nvPr/>
        </p:nvSpPr>
        <p:spPr>
          <a:xfrm>
            <a:off x="2307556" y="1192429"/>
            <a:ext cx="1912703" cy="646331"/>
          </a:xfrm>
          <a:prstGeom prst="rect">
            <a:avLst/>
          </a:prstGeom>
          <a:noFill/>
        </p:spPr>
        <p:txBody>
          <a:bodyPr wrap="none" rtlCol="0">
            <a:spAutoFit/>
          </a:bodyPr>
          <a:lstStyle/>
          <a:p>
            <a:r>
              <a:rPr kumimoji="1" lang="en-US" altLang="ja-JP" sz="3600" b="1" dirty="0">
                <a:solidFill>
                  <a:schemeClr val="bg1">
                    <a:lumMod val="50000"/>
                  </a:schemeClr>
                </a:solidFill>
              </a:rPr>
              <a:t>DINING</a:t>
            </a:r>
            <a:endParaRPr kumimoji="1" lang="ja-JP" altLang="en-US" sz="3600" b="1" dirty="0">
              <a:solidFill>
                <a:schemeClr val="bg1">
                  <a:lumMod val="50000"/>
                </a:schemeClr>
              </a:solidFill>
            </a:endParaRPr>
          </a:p>
        </p:txBody>
      </p:sp>
      <p:sp>
        <p:nvSpPr>
          <p:cNvPr id="11" name="テキスト ボックス 10">
            <a:extLst>
              <a:ext uri="{FF2B5EF4-FFF2-40B4-BE49-F238E27FC236}">
                <a16:creationId xmlns:a16="http://schemas.microsoft.com/office/drawing/2014/main" id="{5FFB4AB8-3B91-F19A-A613-E64BE4142FA9}"/>
              </a:ext>
            </a:extLst>
          </p:cNvPr>
          <p:cNvSpPr txBox="1"/>
          <p:nvPr/>
        </p:nvSpPr>
        <p:spPr>
          <a:xfrm>
            <a:off x="6966585" y="1156220"/>
            <a:ext cx="3397084" cy="707886"/>
          </a:xfrm>
          <a:prstGeom prst="rect">
            <a:avLst/>
          </a:prstGeom>
          <a:noFill/>
        </p:spPr>
        <p:txBody>
          <a:bodyPr wrap="none" rtlCol="0">
            <a:spAutoFit/>
          </a:bodyPr>
          <a:lstStyle/>
          <a:p>
            <a:r>
              <a:rPr lang="en-US" altLang="ja-JP" sz="4000" b="1" dirty="0">
                <a:solidFill>
                  <a:schemeClr val="bg1">
                    <a:lumMod val="50000"/>
                  </a:schemeClr>
                </a:solidFill>
              </a:rPr>
              <a:t>Café</a:t>
            </a:r>
            <a:r>
              <a:rPr lang="ja-JP" altLang="en-US" sz="4000" b="1" dirty="0">
                <a:solidFill>
                  <a:schemeClr val="bg1">
                    <a:lumMod val="50000"/>
                  </a:schemeClr>
                </a:solidFill>
              </a:rPr>
              <a:t>・居酒屋</a:t>
            </a:r>
            <a:endParaRPr kumimoji="1" lang="ja-JP" altLang="en-US" sz="4000" b="1" dirty="0">
              <a:solidFill>
                <a:schemeClr val="bg1">
                  <a:lumMod val="50000"/>
                </a:schemeClr>
              </a:solidFill>
            </a:endParaRPr>
          </a:p>
        </p:txBody>
      </p:sp>
      <p:grpSp>
        <p:nvGrpSpPr>
          <p:cNvPr id="13" name="グループ化 12">
            <a:extLst>
              <a:ext uri="{FF2B5EF4-FFF2-40B4-BE49-F238E27FC236}">
                <a16:creationId xmlns:a16="http://schemas.microsoft.com/office/drawing/2014/main" id="{1D1A5B72-99D0-CC40-9AFC-882B1F300B2D}"/>
              </a:ext>
            </a:extLst>
          </p:cNvPr>
          <p:cNvGrpSpPr/>
          <p:nvPr/>
        </p:nvGrpSpPr>
        <p:grpSpPr>
          <a:xfrm>
            <a:off x="952700" y="1974396"/>
            <a:ext cx="10019899" cy="1007357"/>
            <a:chOff x="118764" y="1550786"/>
            <a:chExt cx="4824422" cy="1007357"/>
          </a:xfrm>
        </p:grpSpPr>
        <p:sp>
          <p:nvSpPr>
            <p:cNvPr id="14" name="正方形/長方形 13">
              <a:extLst>
                <a:ext uri="{FF2B5EF4-FFF2-40B4-BE49-F238E27FC236}">
                  <a16:creationId xmlns:a16="http://schemas.microsoft.com/office/drawing/2014/main" id="{5A33F785-2553-43AD-1CCD-AF49DB4EAA51}"/>
                </a:ext>
              </a:extLst>
            </p:cNvPr>
            <p:cNvSpPr/>
            <p:nvPr/>
          </p:nvSpPr>
          <p:spPr>
            <a:xfrm>
              <a:off x="118764" y="1550786"/>
              <a:ext cx="4824422" cy="10073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9BA6FB9D-EB71-572C-D94E-28BDD8B88124}"/>
                </a:ext>
              </a:extLst>
            </p:cNvPr>
            <p:cNvSpPr txBox="1"/>
            <p:nvPr/>
          </p:nvSpPr>
          <p:spPr>
            <a:xfrm>
              <a:off x="118764" y="1686415"/>
              <a:ext cx="4643918" cy="769441"/>
            </a:xfrm>
            <a:prstGeom prst="rect">
              <a:avLst/>
            </a:prstGeom>
            <a:noFill/>
            <a:ln>
              <a:noFill/>
            </a:ln>
          </p:spPr>
          <p:txBody>
            <a:bodyPr wrap="square">
              <a:spAutoFit/>
            </a:bodyPr>
            <a:lstStyle/>
            <a:p>
              <a:pPr algn="ctr"/>
              <a:r>
                <a:rPr lang="ja-JP" altLang="en-US" sz="2400" b="1" dirty="0">
                  <a:solidFill>
                    <a:schemeClr val="bg1"/>
                  </a:solidFill>
                </a:rPr>
                <a:t>お客様からの発信があった場合のみの対応</a:t>
              </a:r>
              <a:endParaRPr lang="en-US" altLang="ja-JP" sz="2400" b="1" dirty="0">
                <a:solidFill>
                  <a:schemeClr val="bg1"/>
                </a:solidFill>
              </a:endParaRPr>
            </a:p>
            <a:p>
              <a:pPr algn="ctr"/>
              <a:r>
                <a:rPr lang="en-US" altLang="ja-JP" sz="2000" b="1" dirty="0">
                  <a:solidFill>
                    <a:schemeClr val="bg1"/>
                  </a:solidFill>
                </a:rPr>
                <a:t>※</a:t>
              </a:r>
              <a:r>
                <a:rPr lang="ja-JP" altLang="en-US" sz="2000" b="1" dirty="0">
                  <a:solidFill>
                    <a:schemeClr val="bg1"/>
                  </a:solidFill>
                </a:rPr>
                <a:t>ご予約時のヒアリングも無し</a:t>
              </a:r>
              <a:endParaRPr lang="en-US" altLang="ja-JP" sz="2000" b="1" dirty="0">
                <a:solidFill>
                  <a:schemeClr val="bg1"/>
                </a:solidFill>
              </a:endParaRPr>
            </a:p>
          </p:txBody>
        </p:sp>
      </p:grpSp>
      <p:grpSp>
        <p:nvGrpSpPr>
          <p:cNvPr id="17" name="グループ化 16">
            <a:extLst>
              <a:ext uri="{FF2B5EF4-FFF2-40B4-BE49-F238E27FC236}">
                <a16:creationId xmlns:a16="http://schemas.microsoft.com/office/drawing/2014/main" id="{2621B96D-353D-7023-5157-E0C5F95335A6}"/>
              </a:ext>
            </a:extLst>
          </p:cNvPr>
          <p:cNvGrpSpPr/>
          <p:nvPr/>
        </p:nvGrpSpPr>
        <p:grpSpPr>
          <a:xfrm>
            <a:off x="1284408" y="3589533"/>
            <a:ext cx="3870387" cy="1687341"/>
            <a:chOff x="7520684" y="1014406"/>
            <a:chExt cx="4489807" cy="2232227"/>
          </a:xfrm>
        </p:grpSpPr>
        <p:pic>
          <p:nvPicPr>
            <p:cNvPr id="19" name="図 18" descr="グラフィカル ユーザー インターフェイス, ダイアグラム, アプリケーション&#10;&#10;自動的に生成された説明">
              <a:extLst>
                <a:ext uri="{FF2B5EF4-FFF2-40B4-BE49-F238E27FC236}">
                  <a16:creationId xmlns:a16="http://schemas.microsoft.com/office/drawing/2014/main" id="{2350648A-78CA-012F-72A3-BB17569C18EF}"/>
                </a:ext>
              </a:extLst>
            </p:cNvPr>
            <p:cNvPicPr>
              <a:picLocks noChangeAspect="1"/>
            </p:cNvPicPr>
            <p:nvPr/>
          </p:nvPicPr>
          <p:blipFill>
            <a:blip r:embed="rId2"/>
            <a:stretch>
              <a:fillRect/>
            </a:stretch>
          </p:blipFill>
          <p:spPr>
            <a:xfrm>
              <a:off x="7520684" y="1014406"/>
              <a:ext cx="4489807" cy="2232227"/>
            </a:xfrm>
            <a:prstGeom prst="rect">
              <a:avLst/>
            </a:prstGeom>
          </p:spPr>
        </p:pic>
        <p:sp>
          <p:nvSpPr>
            <p:cNvPr id="20" name="正方形/長方形 19">
              <a:extLst>
                <a:ext uri="{FF2B5EF4-FFF2-40B4-BE49-F238E27FC236}">
                  <a16:creationId xmlns:a16="http://schemas.microsoft.com/office/drawing/2014/main" id="{89ACB6E4-2352-AE41-A243-20F5504DE9FD}"/>
                </a:ext>
              </a:extLst>
            </p:cNvPr>
            <p:cNvSpPr/>
            <p:nvPr/>
          </p:nvSpPr>
          <p:spPr>
            <a:xfrm>
              <a:off x="11348264" y="2019349"/>
              <a:ext cx="559484" cy="99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 name="図 20">
              <a:extLst>
                <a:ext uri="{FF2B5EF4-FFF2-40B4-BE49-F238E27FC236}">
                  <a16:creationId xmlns:a16="http://schemas.microsoft.com/office/drawing/2014/main" id="{957CA2CF-B078-6065-55A1-CBCB77106C30}"/>
                </a:ext>
              </a:extLst>
            </p:cNvPr>
            <p:cNvPicPr>
              <a:picLocks noChangeAspect="1"/>
            </p:cNvPicPr>
            <p:nvPr/>
          </p:nvPicPr>
          <p:blipFill rotWithShape="1">
            <a:blip r:embed="rId3"/>
            <a:srcRect l="8279" t="62185" r="62994" b="32659"/>
            <a:stretch/>
          </p:blipFill>
          <p:spPr>
            <a:xfrm>
              <a:off x="7754162" y="3003981"/>
              <a:ext cx="2227159" cy="146056"/>
            </a:xfrm>
            <a:prstGeom prst="rect">
              <a:avLst/>
            </a:prstGeom>
            <a:ln>
              <a:solidFill>
                <a:schemeClr val="bg1"/>
              </a:solidFill>
            </a:ln>
          </p:spPr>
        </p:pic>
      </p:grpSp>
      <p:pic>
        <p:nvPicPr>
          <p:cNvPr id="22" name="図 21">
            <a:extLst>
              <a:ext uri="{FF2B5EF4-FFF2-40B4-BE49-F238E27FC236}">
                <a16:creationId xmlns:a16="http://schemas.microsoft.com/office/drawing/2014/main" id="{159815D2-39CE-24C7-A944-F1EB2F1107B0}"/>
              </a:ext>
            </a:extLst>
          </p:cNvPr>
          <p:cNvPicPr>
            <a:picLocks noChangeAspect="1"/>
          </p:cNvPicPr>
          <p:nvPr/>
        </p:nvPicPr>
        <p:blipFill>
          <a:blip r:embed="rId4"/>
          <a:stretch>
            <a:fillRect/>
          </a:stretch>
        </p:blipFill>
        <p:spPr>
          <a:xfrm>
            <a:off x="7913975" y="3129856"/>
            <a:ext cx="2001550" cy="2789632"/>
          </a:xfrm>
          <a:prstGeom prst="rect">
            <a:avLst/>
          </a:prstGeom>
          <a:ln>
            <a:solidFill>
              <a:schemeClr val="tx1"/>
            </a:solidFill>
          </a:ln>
        </p:spPr>
      </p:pic>
      <p:sp>
        <p:nvSpPr>
          <p:cNvPr id="23" name="テキスト ボックス 22">
            <a:extLst>
              <a:ext uri="{FF2B5EF4-FFF2-40B4-BE49-F238E27FC236}">
                <a16:creationId xmlns:a16="http://schemas.microsoft.com/office/drawing/2014/main" id="{0164E4FA-1059-5938-EA14-1963494EE6D3}"/>
              </a:ext>
            </a:extLst>
          </p:cNvPr>
          <p:cNvSpPr txBox="1"/>
          <p:nvPr/>
        </p:nvSpPr>
        <p:spPr>
          <a:xfrm>
            <a:off x="556439" y="5817201"/>
            <a:ext cx="11264622" cy="677108"/>
          </a:xfrm>
          <a:prstGeom prst="rect">
            <a:avLst/>
          </a:prstGeom>
          <a:noFill/>
        </p:spPr>
        <p:txBody>
          <a:bodyPr wrap="none" rtlCol="0">
            <a:spAutoFit/>
          </a:bodyPr>
          <a:lstStyle/>
          <a:p>
            <a:r>
              <a:rPr kumimoji="1" lang="en-US" altLang="ja-JP" sz="2000" b="1" dirty="0"/>
              <a:t>【</a:t>
            </a:r>
            <a:r>
              <a:rPr kumimoji="1" lang="ja-JP" altLang="en-US" sz="2000" b="1" dirty="0"/>
              <a:t>運用確認</a:t>
            </a:r>
            <a:r>
              <a:rPr kumimoji="1" lang="en-US" altLang="ja-JP" sz="2000" b="1" dirty="0"/>
              <a:t>】</a:t>
            </a:r>
          </a:p>
          <a:p>
            <a:r>
              <a:rPr kumimoji="1" lang="en-US" altLang="ja-JP" dirty="0">
                <a:solidFill>
                  <a:srgbClr val="FF0000"/>
                </a:solidFill>
              </a:rPr>
              <a:t>※</a:t>
            </a:r>
            <a:r>
              <a:rPr kumimoji="1" lang="ja-JP" altLang="en-US" b="1" dirty="0">
                <a:solidFill>
                  <a:srgbClr val="FF0000"/>
                </a:solidFill>
              </a:rPr>
              <a:t>各ステーションに必ず</a:t>
            </a:r>
            <a:r>
              <a:rPr lang="ja-JP" altLang="en-US" b="1" dirty="0">
                <a:solidFill>
                  <a:srgbClr val="FF0000"/>
                </a:solidFill>
              </a:rPr>
              <a:t>チップ・表が常備されているか、危機管理臨店のチェック項目に入れ毎月確認する</a:t>
            </a:r>
            <a:endParaRPr lang="en-US" altLang="ja-JP" b="1" dirty="0">
              <a:solidFill>
                <a:srgbClr val="FF0000"/>
              </a:solidFill>
            </a:endParaRPr>
          </a:p>
        </p:txBody>
      </p:sp>
    </p:spTree>
    <p:extLst>
      <p:ext uri="{BB962C8B-B14F-4D97-AF65-F5344CB8AC3E}">
        <p14:creationId xmlns:p14="http://schemas.microsoft.com/office/powerpoint/2010/main" val="170089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B802177-0CF2-8A56-9FC9-CE62C5E04BBF}"/>
              </a:ext>
            </a:extLst>
          </p:cNvPr>
          <p:cNvSpPr txBox="1"/>
          <p:nvPr/>
        </p:nvSpPr>
        <p:spPr>
          <a:xfrm>
            <a:off x="259739" y="212790"/>
            <a:ext cx="5519460" cy="584775"/>
          </a:xfrm>
          <a:prstGeom prst="rect">
            <a:avLst/>
          </a:prstGeom>
          <a:noFill/>
        </p:spPr>
        <p:txBody>
          <a:bodyPr wrap="square" rtlCol="0">
            <a:spAutoFit/>
          </a:bodyPr>
          <a:lstStyle/>
          <a:p>
            <a:r>
              <a:rPr kumimoji="1" lang="ja-JP" altLang="en-US" sz="3200" b="1" dirty="0">
                <a:latin typeface="Yu Gothic" panose="020B0400000000000000" pitchFamily="34" charset="-128"/>
                <a:ea typeface="Yu Gothic" panose="020B0400000000000000" pitchFamily="34" charset="-128"/>
              </a:rPr>
              <a:t>アレルギー対応　全体の</a:t>
            </a:r>
            <a:r>
              <a:rPr lang="ja-JP" altLang="en-US" sz="3200" b="1" dirty="0">
                <a:latin typeface="Yu Gothic" panose="020B0400000000000000" pitchFamily="34" charset="-128"/>
                <a:ea typeface="Yu Gothic" panose="020B0400000000000000" pitchFamily="34" charset="-128"/>
              </a:rPr>
              <a:t>流れ</a:t>
            </a:r>
            <a:endParaRPr kumimoji="1" lang="ja-JP" altLang="en-US" sz="3200" b="1" dirty="0">
              <a:latin typeface="Yu Gothic" panose="020B0400000000000000" pitchFamily="34" charset="-128"/>
              <a:ea typeface="Yu Gothic" panose="020B0400000000000000" pitchFamily="34" charset="-128"/>
            </a:endParaRPr>
          </a:p>
        </p:txBody>
      </p:sp>
      <p:cxnSp>
        <p:nvCxnSpPr>
          <p:cNvPr id="5" name="直線コネクタ 4">
            <a:extLst>
              <a:ext uri="{FF2B5EF4-FFF2-40B4-BE49-F238E27FC236}">
                <a16:creationId xmlns:a16="http://schemas.microsoft.com/office/drawing/2014/main" id="{C1323076-8717-7705-8DCB-C02C3105C786}"/>
              </a:ext>
            </a:extLst>
          </p:cNvPr>
          <p:cNvCxnSpPr/>
          <p:nvPr/>
        </p:nvCxnSpPr>
        <p:spPr>
          <a:xfrm>
            <a:off x="0" y="863686"/>
            <a:ext cx="8331200" cy="0"/>
          </a:xfrm>
          <a:prstGeom prst="line">
            <a:avLst/>
          </a:prstGeom>
          <a:ln w="15875"/>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D171E55A-7DD4-2CD5-F47B-FBB2327BDAC0}"/>
              </a:ext>
            </a:extLst>
          </p:cNvPr>
          <p:cNvSpPr txBox="1"/>
          <p:nvPr/>
        </p:nvSpPr>
        <p:spPr>
          <a:xfrm>
            <a:off x="11204752" y="465662"/>
            <a:ext cx="1195980" cy="646331"/>
          </a:xfrm>
          <a:prstGeom prst="rect">
            <a:avLst/>
          </a:prstGeom>
          <a:noFill/>
        </p:spPr>
        <p:txBody>
          <a:bodyPr wrap="square">
            <a:spAutoFit/>
          </a:bodyPr>
          <a:lstStyle/>
          <a:p>
            <a:r>
              <a:rPr lang="ja-JP" altLang="en-US" b="1" dirty="0">
                <a:solidFill>
                  <a:schemeClr val="bg1"/>
                </a:solidFill>
              </a:rPr>
              <a:t>同意書の記入</a:t>
            </a:r>
            <a:endParaRPr kumimoji="1" lang="ja-JP" altLang="en-US" sz="1800" b="1" dirty="0">
              <a:solidFill>
                <a:schemeClr val="bg1"/>
              </a:solidFill>
            </a:endParaRPr>
          </a:p>
        </p:txBody>
      </p:sp>
      <p:sp>
        <p:nvSpPr>
          <p:cNvPr id="40" name="テキスト ボックス 39">
            <a:extLst>
              <a:ext uri="{FF2B5EF4-FFF2-40B4-BE49-F238E27FC236}">
                <a16:creationId xmlns:a16="http://schemas.microsoft.com/office/drawing/2014/main" id="{92531D6E-DAAC-6A2F-6CCE-85CE556F656D}"/>
              </a:ext>
            </a:extLst>
          </p:cNvPr>
          <p:cNvSpPr txBox="1"/>
          <p:nvPr/>
        </p:nvSpPr>
        <p:spPr>
          <a:xfrm>
            <a:off x="334632" y="3012607"/>
            <a:ext cx="6911452" cy="369332"/>
          </a:xfrm>
          <a:prstGeom prst="rect">
            <a:avLst/>
          </a:prstGeom>
          <a:noFill/>
        </p:spPr>
        <p:txBody>
          <a:bodyPr wrap="square" rtlCol="0">
            <a:spAutoFit/>
          </a:bodyPr>
          <a:lstStyle/>
          <a:p>
            <a:r>
              <a:rPr lang="ja-JP" altLang="en-US" b="1" dirty="0"/>
              <a:t>②　ハンディ操作：対象の料理にアレルギー表記を入れる</a:t>
            </a:r>
            <a:endParaRPr lang="en-US" altLang="ja-JP" b="1" dirty="0"/>
          </a:p>
        </p:txBody>
      </p:sp>
      <p:sp>
        <p:nvSpPr>
          <p:cNvPr id="3" name="正方形/長方形 2">
            <a:extLst>
              <a:ext uri="{FF2B5EF4-FFF2-40B4-BE49-F238E27FC236}">
                <a16:creationId xmlns:a16="http://schemas.microsoft.com/office/drawing/2014/main" id="{FF47FB18-7288-3E86-5C36-8FBA4CC1B8E9}"/>
              </a:ext>
            </a:extLst>
          </p:cNvPr>
          <p:cNvSpPr/>
          <p:nvPr/>
        </p:nvSpPr>
        <p:spPr>
          <a:xfrm>
            <a:off x="123289" y="143838"/>
            <a:ext cx="184936" cy="6575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9F1EA0F-1419-33A8-4612-D03ABA1023DC}"/>
              </a:ext>
            </a:extLst>
          </p:cNvPr>
          <p:cNvSpPr txBox="1"/>
          <p:nvPr/>
        </p:nvSpPr>
        <p:spPr>
          <a:xfrm>
            <a:off x="6041205" y="318499"/>
            <a:ext cx="1800493" cy="369332"/>
          </a:xfrm>
          <a:prstGeom prst="rect">
            <a:avLst/>
          </a:prstGeom>
          <a:noFill/>
        </p:spPr>
        <p:txBody>
          <a:bodyPr wrap="none" rtlCol="0">
            <a:spAutoFit/>
          </a:bodyPr>
          <a:lstStyle/>
          <a:p>
            <a:r>
              <a:rPr kumimoji="1" lang="ja-JP" altLang="en-US" b="1" dirty="0"/>
              <a:t>（</a:t>
            </a:r>
            <a:r>
              <a:rPr lang="ja-JP" altLang="en-US" b="1" dirty="0"/>
              <a:t>ダイニング</a:t>
            </a:r>
            <a:r>
              <a:rPr kumimoji="1" lang="ja-JP" altLang="en-US" b="1" dirty="0"/>
              <a:t>）</a:t>
            </a:r>
          </a:p>
        </p:txBody>
      </p:sp>
      <p:pic>
        <p:nvPicPr>
          <p:cNvPr id="32" name="図 31" descr="ダイアグラム&#10;&#10;自動的に生成された説明">
            <a:extLst>
              <a:ext uri="{FF2B5EF4-FFF2-40B4-BE49-F238E27FC236}">
                <a16:creationId xmlns:a16="http://schemas.microsoft.com/office/drawing/2014/main" id="{AE4C1238-05B0-24BB-D4CB-93A21BA968CD}"/>
              </a:ext>
            </a:extLst>
          </p:cNvPr>
          <p:cNvPicPr>
            <a:picLocks noChangeAspect="1"/>
          </p:cNvPicPr>
          <p:nvPr/>
        </p:nvPicPr>
        <p:blipFill rotWithShape="1">
          <a:blip r:embed="rId2"/>
          <a:srcRect t="9683" b="8539"/>
          <a:stretch/>
        </p:blipFill>
        <p:spPr>
          <a:xfrm>
            <a:off x="8364322" y="2796721"/>
            <a:ext cx="873393" cy="1545691"/>
          </a:xfrm>
          <a:prstGeom prst="rect">
            <a:avLst/>
          </a:prstGeom>
        </p:spPr>
      </p:pic>
      <p:pic>
        <p:nvPicPr>
          <p:cNvPr id="34" name="図 33" descr="カウンターに置かれた本&#10;&#10;自動的に生成された説明">
            <a:extLst>
              <a:ext uri="{FF2B5EF4-FFF2-40B4-BE49-F238E27FC236}">
                <a16:creationId xmlns:a16="http://schemas.microsoft.com/office/drawing/2014/main" id="{510B2896-579D-3971-C598-55895664D85E}"/>
              </a:ext>
            </a:extLst>
          </p:cNvPr>
          <p:cNvPicPr>
            <a:picLocks noChangeAspect="1"/>
          </p:cNvPicPr>
          <p:nvPr/>
        </p:nvPicPr>
        <p:blipFill>
          <a:blip r:embed="rId3"/>
          <a:stretch>
            <a:fillRect/>
          </a:stretch>
        </p:blipFill>
        <p:spPr>
          <a:xfrm rot="5400000">
            <a:off x="10199175" y="2814238"/>
            <a:ext cx="1914940" cy="1436205"/>
          </a:xfrm>
          <a:prstGeom prst="rect">
            <a:avLst/>
          </a:prstGeom>
        </p:spPr>
      </p:pic>
      <p:sp>
        <p:nvSpPr>
          <p:cNvPr id="36" name="右矢印 18">
            <a:extLst>
              <a:ext uri="{FF2B5EF4-FFF2-40B4-BE49-F238E27FC236}">
                <a16:creationId xmlns:a16="http://schemas.microsoft.com/office/drawing/2014/main" id="{8FDECFDB-7F9B-71CD-DBAD-706F7C567327}"/>
              </a:ext>
            </a:extLst>
          </p:cNvPr>
          <p:cNvSpPr/>
          <p:nvPr/>
        </p:nvSpPr>
        <p:spPr>
          <a:xfrm>
            <a:off x="9645627" y="3137122"/>
            <a:ext cx="325120" cy="7315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D50BB1B-43B1-B993-A79E-B9AB968E9B9E}"/>
              </a:ext>
            </a:extLst>
          </p:cNvPr>
          <p:cNvSpPr txBox="1"/>
          <p:nvPr/>
        </p:nvSpPr>
        <p:spPr>
          <a:xfrm>
            <a:off x="371834" y="1728084"/>
            <a:ext cx="8147248" cy="646331"/>
          </a:xfrm>
          <a:prstGeom prst="rect">
            <a:avLst/>
          </a:prstGeom>
          <a:noFill/>
        </p:spPr>
        <p:txBody>
          <a:bodyPr wrap="square" rtlCol="0">
            <a:spAutoFit/>
          </a:bodyPr>
          <a:lstStyle/>
          <a:p>
            <a:r>
              <a:rPr lang="ja-JP" altLang="en-US" b="1" dirty="0"/>
              <a:t>①　アレルギーチップ：お客さんに対象商品にチェックを入れてもらい</a:t>
            </a:r>
            <a:endParaRPr lang="en-US" altLang="ja-JP" b="1" dirty="0"/>
          </a:p>
          <a:p>
            <a:r>
              <a:rPr lang="ja-JP" altLang="en-US" b="1" dirty="0"/>
              <a:t>　　　　　　　　　　　キッチン責任者に渡す</a:t>
            </a:r>
            <a:endParaRPr lang="en-US" altLang="ja-JP" b="1" dirty="0"/>
          </a:p>
        </p:txBody>
      </p:sp>
      <p:sp>
        <p:nvSpPr>
          <p:cNvPr id="26" name="テキスト ボックス 25">
            <a:extLst>
              <a:ext uri="{FF2B5EF4-FFF2-40B4-BE49-F238E27FC236}">
                <a16:creationId xmlns:a16="http://schemas.microsoft.com/office/drawing/2014/main" id="{21EC3562-C7F9-9681-CD36-3F3BD6ACD62D}"/>
              </a:ext>
            </a:extLst>
          </p:cNvPr>
          <p:cNvSpPr txBox="1"/>
          <p:nvPr/>
        </p:nvSpPr>
        <p:spPr>
          <a:xfrm>
            <a:off x="333984" y="4303731"/>
            <a:ext cx="6911452" cy="646331"/>
          </a:xfrm>
          <a:prstGeom prst="rect">
            <a:avLst/>
          </a:prstGeom>
          <a:noFill/>
        </p:spPr>
        <p:txBody>
          <a:bodyPr wrap="square" rtlCol="0">
            <a:spAutoFit/>
          </a:bodyPr>
          <a:lstStyle/>
          <a:p>
            <a:r>
              <a:rPr lang="ja-JP" altLang="en-US" b="1" dirty="0"/>
              <a:t>③　提供：対象の料理にアレルギーチップを張り付けて提供する</a:t>
            </a:r>
            <a:endParaRPr lang="en-US" altLang="ja-JP" b="1" dirty="0"/>
          </a:p>
          <a:p>
            <a:r>
              <a:rPr lang="ja-JP" altLang="en-US" b="1" dirty="0"/>
              <a:t>　　　　　＊召し上がる際にシェアは控えるようにお伝えする</a:t>
            </a:r>
            <a:endParaRPr lang="en-US" altLang="ja-JP" b="1" dirty="0"/>
          </a:p>
        </p:txBody>
      </p:sp>
      <p:pic>
        <p:nvPicPr>
          <p:cNvPr id="16" name="図 15">
            <a:extLst>
              <a:ext uri="{FF2B5EF4-FFF2-40B4-BE49-F238E27FC236}">
                <a16:creationId xmlns:a16="http://schemas.microsoft.com/office/drawing/2014/main" id="{05B7EF47-2B55-B578-1F3C-AC8413E7DEE4}"/>
              </a:ext>
            </a:extLst>
          </p:cNvPr>
          <p:cNvPicPr>
            <a:picLocks noChangeAspect="1"/>
          </p:cNvPicPr>
          <p:nvPr/>
        </p:nvPicPr>
        <p:blipFill rotWithShape="1">
          <a:blip r:embed="rId4"/>
          <a:srcRect t="6875" r="8751" b="42966"/>
          <a:stretch/>
        </p:blipFill>
        <p:spPr>
          <a:xfrm>
            <a:off x="8368760" y="4625658"/>
            <a:ext cx="1936218" cy="1419748"/>
          </a:xfrm>
          <a:prstGeom prst="rect">
            <a:avLst/>
          </a:prstGeom>
        </p:spPr>
      </p:pic>
      <p:grpSp>
        <p:nvGrpSpPr>
          <p:cNvPr id="14" name="グループ化 13">
            <a:extLst>
              <a:ext uri="{FF2B5EF4-FFF2-40B4-BE49-F238E27FC236}">
                <a16:creationId xmlns:a16="http://schemas.microsoft.com/office/drawing/2014/main" id="{083D2E0F-30F6-02ED-4DA4-8C1A72729118}"/>
              </a:ext>
            </a:extLst>
          </p:cNvPr>
          <p:cNvGrpSpPr/>
          <p:nvPr/>
        </p:nvGrpSpPr>
        <p:grpSpPr>
          <a:xfrm>
            <a:off x="8338722" y="976553"/>
            <a:ext cx="3006903" cy="1492489"/>
            <a:chOff x="8280971" y="1024679"/>
            <a:chExt cx="3006903" cy="1492489"/>
          </a:xfrm>
        </p:grpSpPr>
        <p:grpSp>
          <p:nvGrpSpPr>
            <p:cNvPr id="15" name="グループ化 14">
              <a:extLst>
                <a:ext uri="{FF2B5EF4-FFF2-40B4-BE49-F238E27FC236}">
                  <a16:creationId xmlns:a16="http://schemas.microsoft.com/office/drawing/2014/main" id="{DC0D8993-DD51-A6C8-6025-027CBBFD8D91}"/>
                </a:ext>
              </a:extLst>
            </p:cNvPr>
            <p:cNvGrpSpPr/>
            <p:nvPr/>
          </p:nvGrpSpPr>
          <p:grpSpPr>
            <a:xfrm>
              <a:off x="8280971" y="1024679"/>
              <a:ext cx="3006903" cy="1492489"/>
              <a:chOff x="7520684" y="1014406"/>
              <a:chExt cx="4489807" cy="2232227"/>
            </a:xfrm>
          </p:grpSpPr>
          <p:pic>
            <p:nvPicPr>
              <p:cNvPr id="10" name="図 9" descr="グラフィカル ユーザー インターフェイス, ダイアグラム, アプリケーション&#10;&#10;自動的に生成された説明">
                <a:extLst>
                  <a:ext uri="{FF2B5EF4-FFF2-40B4-BE49-F238E27FC236}">
                    <a16:creationId xmlns:a16="http://schemas.microsoft.com/office/drawing/2014/main" id="{2C81093E-B7C2-6DB4-A800-A29433962DC2}"/>
                  </a:ext>
                </a:extLst>
              </p:cNvPr>
              <p:cNvPicPr>
                <a:picLocks noChangeAspect="1"/>
              </p:cNvPicPr>
              <p:nvPr/>
            </p:nvPicPr>
            <p:blipFill>
              <a:blip r:embed="rId5"/>
              <a:stretch>
                <a:fillRect/>
              </a:stretch>
            </p:blipFill>
            <p:spPr>
              <a:xfrm>
                <a:off x="7520684" y="1014406"/>
                <a:ext cx="4489807" cy="2232227"/>
              </a:xfrm>
              <a:prstGeom prst="rect">
                <a:avLst/>
              </a:prstGeom>
            </p:spPr>
          </p:pic>
          <p:sp>
            <p:nvSpPr>
              <p:cNvPr id="11" name="正方形/長方形 10">
                <a:extLst>
                  <a:ext uri="{FF2B5EF4-FFF2-40B4-BE49-F238E27FC236}">
                    <a16:creationId xmlns:a16="http://schemas.microsoft.com/office/drawing/2014/main" id="{501D8C20-FD4B-008A-E5A9-B0C3DEED7E8F}"/>
                  </a:ext>
                </a:extLst>
              </p:cNvPr>
              <p:cNvSpPr/>
              <p:nvPr/>
            </p:nvSpPr>
            <p:spPr>
              <a:xfrm>
                <a:off x="11348264" y="2019349"/>
                <a:ext cx="559484" cy="99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a:extLst>
                  <a:ext uri="{FF2B5EF4-FFF2-40B4-BE49-F238E27FC236}">
                    <a16:creationId xmlns:a16="http://schemas.microsoft.com/office/drawing/2014/main" id="{E3DF4C35-B021-7931-5370-4E0E29F4717C}"/>
                  </a:ext>
                </a:extLst>
              </p:cNvPr>
              <p:cNvPicPr>
                <a:picLocks noChangeAspect="1"/>
              </p:cNvPicPr>
              <p:nvPr/>
            </p:nvPicPr>
            <p:blipFill rotWithShape="1">
              <a:blip r:embed="rId6"/>
              <a:srcRect l="8279" t="62185" r="62994" b="32659"/>
              <a:stretch/>
            </p:blipFill>
            <p:spPr>
              <a:xfrm>
                <a:off x="7754162" y="3003981"/>
                <a:ext cx="2227159" cy="146056"/>
              </a:xfrm>
              <a:prstGeom prst="rect">
                <a:avLst/>
              </a:prstGeom>
              <a:ln>
                <a:solidFill>
                  <a:schemeClr val="bg1"/>
                </a:solidFill>
              </a:ln>
            </p:spPr>
          </p:pic>
        </p:grpSp>
        <p:sp>
          <p:nvSpPr>
            <p:cNvPr id="2" name="テキスト ボックス 1">
              <a:extLst>
                <a:ext uri="{FF2B5EF4-FFF2-40B4-BE49-F238E27FC236}">
                  <a16:creationId xmlns:a16="http://schemas.microsoft.com/office/drawing/2014/main" id="{738EF435-87FA-0B2A-377C-5481EC78C562}"/>
                </a:ext>
              </a:extLst>
            </p:cNvPr>
            <p:cNvSpPr txBox="1"/>
            <p:nvPr/>
          </p:nvSpPr>
          <p:spPr>
            <a:xfrm>
              <a:off x="10531011" y="2013735"/>
              <a:ext cx="369012" cy="369332"/>
            </a:xfrm>
            <a:prstGeom prst="rect">
              <a:avLst/>
            </a:prstGeom>
            <a:noFill/>
          </p:spPr>
          <p:txBody>
            <a:bodyPr wrap="none" rtlCol="0">
              <a:spAutoFit/>
            </a:bodyPr>
            <a:lstStyle/>
            <a:p>
              <a:r>
                <a:rPr kumimoji="1" lang="ja-JP" altLang="en-US" dirty="0"/>
                <a:t>✔</a:t>
              </a:r>
            </a:p>
          </p:txBody>
        </p:sp>
      </p:grpSp>
    </p:spTree>
    <p:extLst>
      <p:ext uri="{BB962C8B-B14F-4D97-AF65-F5344CB8AC3E}">
        <p14:creationId xmlns:p14="http://schemas.microsoft.com/office/powerpoint/2010/main" val="13955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6" grpId="0" animBg="1"/>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A226FF-8C6B-C412-8938-5087B4278DDC}"/>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41649408-2E76-9F39-212E-3D0A036FCA6D}"/>
              </a:ext>
            </a:extLst>
          </p:cNvPr>
          <p:cNvSpPr>
            <a:spLocks noGrp="1"/>
          </p:cNvSpPr>
          <p:nvPr>
            <p:ph idx="1"/>
          </p:nvPr>
        </p:nvSpPr>
        <p:spPr/>
        <p:txBody>
          <a:bodyPr/>
          <a:lstStyle/>
          <a:p>
            <a:pPr marL="0" indent="0">
              <a:buNone/>
            </a:pPr>
            <a:endParaRPr kumimoji="1" lang="ja-JP" altLang="en-US" sz="3600" b="1" dirty="0"/>
          </a:p>
        </p:txBody>
      </p:sp>
      <p:grpSp>
        <p:nvGrpSpPr>
          <p:cNvPr id="4" name="グループ化 3">
            <a:extLst>
              <a:ext uri="{FF2B5EF4-FFF2-40B4-BE49-F238E27FC236}">
                <a16:creationId xmlns:a16="http://schemas.microsoft.com/office/drawing/2014/main" id="{0E136F8E-EE49-6EE4-554E-8D71DE707C6D}"/>
              </a:ext>
            </a:extLst>
          </p:cNvPr>
          <p:cNvGrpSpPr/>
          <p:nvPr/>
        </p:nvGrpSpPr>
        <p:grpSpPr>
          <a:xfrm>
            <a:off x="657547" y="1045228"/>
            <a:ext cx="11031020" cy="5324750"/>
            <a:chOff x="7520684" y="1014406"/>
            <a:chExt cx="4489807" cy="2232227"/>
          </a:xfrm>
        </p:grpSpPr>
        <p:pic>
          <p:nvPicPr>
            <p:cNvPr id="5" name="図 4" descr="グラフィカル ユーザー インターフェイス, ダイアグラム, アプリケーション&#10;&#10;自動的に生成された説明">
              <a:extLst>
                <a:ext uri="{FF2B5EF4-FFF2-40B4-BE49-F238E27FC236}">
                  <a16:creationId xmlns:a16="http://schemas.microsoft.com/office/drawing/2014/main" id="{A87CDD1C-B94F-7D33-94BE-73AAC7C60CFC}"/>
                </a:ext>
              </a:extLst>
            </p:cNvPr>
            <p:cNvPicPr>
              <a:picLocks noChangeAspect="1"/>
            </p:cNvPicPr>
            <p:nvPr/>
          </p:nvPicPr>
          <p:blipFill>
            <a:blip r:embed="rId2"/>
            <a:stretch>
              <a:fillRect/>
            </a:stretch>
          </p:blipFill>
          <p:spPr>
            <a:xfrm>
              <a:off x="7520684" y="1014406"/>
              <a:ext cx="4489807" cy="2232227"/>
            </a:xfrm>
            <a:prstGeom prst="rect">
              <a:avLst/>
            </a:prstGeom>
          </p:spPr>
        </p:pic>
        <p:sp>
          <p:nvSpPr>
            <p:cNvPr id="6" name="正方形/長方形 5">
              <a:extLst>
                <a:ext uri="{FF2B5EF4-FFF2-40B4-BE49-F238E27FC236}">
                  <a16:creationId xmlns:a16="http://schemas.microsoft.com/office/drawing/2014/main" id="{69113787-85B0-609E-AC55-0268906AB46E}"/>
                </a:ext>
              </a:extLst>
            </p:cNvPr>
            <p:cNvSpPr/>
            <p:nvPr/>
          </p:nvSpPr>
          <p:spPr>
            <a:xfrm>
              <a:off x="11348264" y="2019349"/>
              <a:ext cx="559484" cy="99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1E0C95A5-D5E7-33C3-9FE2-27B9B3C26CEE}"/>
                </a:ext>
              </a:extLst>
            </p:cNvPr>
            <p:cNvPicPr>
              <a:picLocks noChangeAspect="1"/>
            </p:cNvPicPr>
            <p:nvPr/>
          </p:nvPicPr>
          <p:blipFill rotWithShape="1">
            <a:blip r:embed="rId3"/>
            <a:srcRect l="8279" t="62185" r="62994" b="32659"/>
            <a:stretch/>
          </p:blipFill>
          <p:spPr>
            <a:xfrm>
              <a:off x="7754162" y="3003981"/>
              <a:ext cx="2227159" cy="146056"/>
            </a:xfrm>
            <a:prstGeom prst="rect">
              <a:avLst/>
            </a:prstGeom>
            <a:ln>
              <a:solidFill>
                <a:schemeClr val="bg1"/>
              </a:solidFill>
            </a:ln>
          </p:spPr>
        </p:pic>
      </p:grpSp>
      <p:pic>
        <p:nvPicPr>
          <p:cNvPr id="8" name="図 7" descr="グラフィカル ユーザー インターフェイス, ダイアグラム, アプリケーション&#10;&#10;自動的に生成された説明">
            <a:extLst>
              <a:ext uri="{FF2B5EF4-FFF2-40B4-BE49-F238E27FC236}">
                <a16:creationId xmlns:a16="http://schemas.microsoft.com/office/drawing/2014/main" id="{B6490AAF-6BC0-67F1-DABA-514C04AE613E}"/>
              </a:ext>
            </a:extLst>
          </p:cNvPr>
          <p:cNvPicPr>
            <a:picLocks noChangeAspect="1"/>
          </p:cNvPicPr>
          <p:nvPr/>
        </p:nvPicPr>
        <p:blipFill rotWithShape="1">
          <a:blip r:embed="rId2"/>
          <a:srcRect l="85164" t="39322"/>
          <a:stretch/>
        </p:blipFill>
        <p:spPr>
          <a:xfrm>
            <a:off x="10202237" y="3113069"/>
            <a:ext cx="1474063" cy="3246633"/>
          </a:xfrm>
          <a:prstGeom prst="rect">
            <a:avLst/>
          </a:prstGeom>
        </p:spPr>
      </p:pic>
      <p:sp>
        <p:nvSpPr>
          <p:cNvPr id="9" name="正方形/長方形 8">
            <a:extLst>
              <a:ext uri="{FF2B5EF4-FFF2-40B4-BE49-F238E27FC236}">
                <a16:creationId xmlns:a16="http://schemas.microsoft.com/office/drawing/2014/main" id="{6D54C6B5-5399-BCF1-16E3-2E812834859D}"/>
              </a:ext>
            </a:extLst>
          </p:cNvPr>
          <p:cNvSpPr/>
          <p:nvPr/>
        </p:nvSpPr>
        <p:spPr>
          <a:xfrm>
            <a:off x="0" y="0"/>
            <a:ext cx="195209" cy="780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26F8681-CDC2-975A-7836-8A4AF5AD4D1E}"/>
              </a:ext>
            </a:extLst>
          </p:cNvPr>
          <p:cNvSpPr txBox="1"/>
          <p:nvPr/>
        </p:nvSpPr>
        <p:spPr>
          <a:xfrm>
            <a:off x="256854" y="0"/>
            <a:ext cx="4099199" cy="646331"/>
          </a:xfrm>
          <a:prstGeom prst="rect">
            <a:avLst/>
          </a:prstGeom>
          <a:noFill/>
        </p:spPr>
        <p:txBody>
          <a:bodyPr wrap="none" rtlCol="0">
            <a:spAutoFit/>
          </a:bodyPr>
          <a:lstStyle/>
          <a:p>
            <a:r>
              <a:rPr kumimoji="1" lang="ja-JP" altLang="en-US" sz="3600" b="1" dirty="0">
                <a:solidFill>
                  <a:schemeClr val="accent1"/>
                </a:solidFill>
              </a:rPr>
              <a:t>アレルギー表の</a:t>
            </a:r>
            <a:r>
              <a:rPr kumimoji="1" lang="en-US" altLang="ja-JP" sz="3600" b="1" dirty="0">
                <a:solidFill>
                  <a:schemeClr val="accent1"/>
                </a:solidFill>
              </a:rPr>
              <a:t>BU</a:t>
            </a:r>
            <a:endParaRPr kumimoji="1" lang="ja-JP" altLang="en-US" sz="3600" b="1" dirty="0">
              <a:solidFill>
                <a:schemeClr val="accent1"/>
              </a:solidFill>
            </a:endParaRPr>
          </a:p>
        </p:txBody>
      </p:sp>
    </p:spTree>
    <p:extLst>
      <p:ext uri="{BB962C8B-B14F-4D97-AF65-F5344CB8AC3E}">
        <p14:creationId xmlns:p14="http://schemas.microsoft.com/office/powerpoint/2010/main" val="5749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B802177-0CF2-8A56-9FC9-CE62C5E04BBF}"/>
              </a:ext>
            </a:extLst>
          </p:cNvPr>
          <p:cNvSpPr txBox="1"/>
          <p:nvPr/>
        </p:nvSpPr>
        <p:spPr>
          <a:xfrm>
            <a:off x="259739" y="212790"/>
            <a:ext cx="5519460" cy="584775"/>
          </a:xfrm>
          <a:prstGeom prst="rect">
            <a:avLst/>
          </a:prstGeom>
          <a:noFill/>
        </p:spPr>
        <p:txBody>
          <a:bodyPr wrap="none" rtlCol="0">
            <a:spAutoFit/>
          </a:bodyPr>
          <a:lstStyle/>
          <a:p>
            <a:r>
              <a:rPr kumimoji="1" lang="ja-JP" altLang="en-US" sz="3200" b="1" dirty="0">
                <a:latin typeface="Yu Gothic" panose="020B0400000000000000" pitchFamily="34" charset="-128"/>
                <a:ea typeface="Yu Gothic" panose="020B0400000000000000" pitchFamily="34" charset="-128"/>
              </a:rPr>
              <a:t>アレルギー対応　全体の</a:t>
            </a:r>
            <a:r>
              <a:rPr lang="ja-JP" altLang="en-US" sz="3200" b="1" dirty="0">
                <a:latin typeface="Yu Gothic" panose="020B0400000000000000" pitchFamily="34" charset="-128"/>
                <a:ea typeface="Yu Gothic" panose="020B0400000000000000" pitchFamily="34" charset="-128"/>
              </a:rPr>
              <a:t>流れ</a:t>
            </a:r>
            <a:endParaRPr kumimoji="1" lang="ja-JP" altLang="en-US" sz="3200" b="1" dirty="0">
              <a:latin typeface="Yu Gothic" panose="020B0400000000000000" pitchFamily="34" charset="-128"/>
              <a:ea typeface="Yu Gothic" panose="020B0400000000000000" pitchFamily="34" charset="-128"/>
            </a:endParaRPr>
          </a:p>
        </p:txBody>
      </p:sp>
      <p:cxnSp>
        <p:nvCxnSpPr>
          <p:cNvPr id="5" name="直線コネクタ 4">
            <a:extLst>
              <a:ext uri="{FF2B5EF4-FFF2-40B4-BE49-F238E27FC236}">
                <a16:creationId xmlns:a16="http://schemas.microsoft.com/office/drawing/2014/main" id="{C1323076-8717-7705-8DCB-C02C3105C786}"/>
              </a:ext>
            </a:extLst>
          </p:cNvPr>
          <p:cNvCxnSpPr/>
          <p:nvPr/>
        </p:nvCxnSpPr>
        <p:spPr>
          <a:xfrm>
            <a:off x="0" y="863686"/>
            <a:ext cx="8331200" cy="0"/>
          </a:xfrm>
          <a:prstGeom prst="line">
            <a:avLst/>
          </a:prstGeom>
          <a:ln w="15875"/>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D171E55A-7DD4-2CD5-F47B-FBB2327BDAC0}"/>
              </a:ext>
            </a:extLst>
          </p:cNvPr>
          <p:cNvSpPr txBox="1"/>
          <p:nvPr/>
        </p:nvSpPr>
        <p:spPr>
          <a:xfrm>
            <a:off x="11204752" y="465662"/>
            <a:ext cx="1195980" cy="646331"/>
          </a:xfrm>
          <a:prstGeom prst="rect">
            <a:avLst/>
          </a:prstGeom>
          <a:noFill/>
        </p:spPr>
        <p:txBody>
          <a:bodyPr wrap="square">
            <a:spAutoFit/>
          </a:bodyPr>
          <a:lstStyle/>
          <a:p>
            <a:r>
              <a:rPr lang="ja-JP" altLang="en-US" b="1" dirty="0">
                <a:solidFill>
                  <a:schemeClr val="bg1"/>
                </a:solidFill>
              </a:rPr>
              <a:t>同意書の記入</a:t>
            </a:r>
            <a:endParaRPr kumimoji="1" lang="ja-JP" altLang="en-US" sz="1800" b="1" dirty="0">
              <a:solidFill>
                <a:schemeClr val="bg1"/>
              </a:solidFill>
            </a:endParaRPr>
          </a:p>
        </p:txBody>
      </p:sp>
      <p:sp>
        <p:nvSpPr>
          <p:cNvPr id="40" name="テキスト ボックス 39">
            <a:extLst>
              <a:ext uri="{FF2B5EF4-FFF2-40B4-BE49-F238E27FC236}">
                <a16:creationId xmlns:a16="http://schemas.microsoft.com/office/drawing/2014/main" id="{92531D6E-DAAC-6A2F-6CCE-85CE556F656D}"/>
              </a:ext>
            </a:extLst>
          </p:cNvPr>
          <p:cNvSpPr txBox="1"/>
          <p:nvPr/>
        </p:nvSpPr>
        <p:spPr>
          <a:xfrm>
            <a:off x="314732" y="4132149"/>
            <a:ext cx="9927923" cy="369332"/>
          </a:xfrm>
          <a:prstGeom prst="rect">
            <a:avLst/>
          </a:prstGeom>
          <a:noFill/>
        </p:spPr>
        <p:txBody>
          <a:bodyPr wrap="square" rtlCol="0">
            <a:spAutoFit/>
          </a:bodyPr>
          <a:lstStyle/>
          <a:p>
            <a:r>
              <a:rPr lang="ja-JP" altLang="en-US" b="1" dirty="0"/>
              <a:t>②　責任者共有：担当者はアレルギー対応のお客さんがいることを責任者に共有する</a:t>
            </a:r>
            <a:endParaRPr lang="en-US" altLang="ja-JP" b="1" dirty="0"/>
          </a:p>
        </p:txBody>
      </p:sp>
      <p:sp>
        <p:nvSpPr>
          <p:cNvPr id="3" name="正方形/長方形 2">
            <a:extLst>
              <a:ext uri="{FF2B5EF4-FFF2-40B4-BE49-F238E27FC236}">
                <a16:creationId xmlns:a16="http://schemas.microsoft.com/office/drawing/2014/main" id="{FF47FB18-7288-3E86-5C36-8FBA4CC1B8E9}"/>
              </a:ext>
            </a:extLst>
          </p:cNvPr>
          <p:cNvSpPr/>
          <p:nvPr/>
        </p:nvSpPr>
        <p:spPr>
          <a:xfrm>
            <a:off x="123289" y="143838"/>
            <a:ext cx="184936" cy="6575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9F1EA0F-1419-33A8-4612-D03ABA1023DC}"/>
              </a:ext>
            </a:extLst>
          </p:cNvPr>
          <p:cNvSpPr txBox="1"/>
          <p:nvPr/>
        </p:nvSpPr>
        <p:spPr>
          <a:xfrm>
            <a:off x="6041205" y="318499"/>
            <a:ext cx="2053767" cy="369332"/>
          </a:xfrm>
          <a:prstGeom prst="rect">
            <a:avLst/>
          </a:prstGeom>
          <a:noFill/>
        </p:spPr>
        <p:txBody>
          <a:bodyPr wrap="none" rtlCol="0">
            <a:spAutoFit/>
          </a:bodyPr>
          <a:lstStyle/>
          <a:p>
            <a:r>
              <a:rPr kumimoji="1" lang="ja-JP" altLang="en-US" b="1" dirty="0"/>
              <a:t>（</a:t>
            </a:r>
            <a:r>
              <a:rPr lang="en-US" altLang="ja-JP" b="1" dirty="0"/>
              <a:t>cafe</a:t>
            </a:r>
            <a:r>
              <a:rPr kumimoji="1" lang="ja-JP" altLang="en-US" b="1" dirty="0"/>
              <a:t>・居酒屋）</a:t>
            </a:r>
          </a:p>
        </p:txBody>
      </p:sp>
      <p:sp>
        <p:nvSpPr>
          <p:cNvPr id="25" name="テキスト ボックス 24">
            <a:extLst>
              <a:ext uri="{FF2B5EF4-FFF2-40B4-BE49-F238E27FC236}">
                <a16:creationId xmlns:a16="http://schemas.microsoft.com/office/drawing/2014/main" id="{5D50BB1B-43B1-B993-A79E-B9AB968E9B9E}"/>
              </a:ext>
            </a:extLst>
          </p:cNvPr>
          <p:cNvSpPr txBox="1"/>
          <p:nvPr/>
        </p:nvSpPr>
        <p:spPr>
          <a:xfrm>
            <a:off x="362859" y="1442894"/>
            <a:ext cx="9020641" cy="369332"/>
          </a:xfrm>
          <a:prstGeom prst="rect">
            <a:avLst/>
          </a:prstGeom>
          <a:noFill/>
        </p:spPr>
        <p:txBody>
          <a:bodyPr wrap="square" rtlCol="0">
            <a:spAutoFit/>
          </a:bodyPr>
          <a:lstStyle/>
          <a:p>
            <a:r>
              <a:rPr lang="ja-JP" altLang="en-US" b="1" dirty="0"/>
              <a:t>①　アレルギー表：お客さんに対象商品が含まれないものをオーダーしていただく</a:t>
            </a:r>
            <a:endParaRPr lang="en-US" altLang="ja-JP" b="1" dirty="0"/>
          </a:p>
        </p:txBody>
      </p:sp>
      <p:sp>
        <p:nvSpPr>
          <p:cNvPr id="26" name="テキスト ボックス 25">
            <a:extLst>
              <a:ext uri="{FF2B5EF4-FFF2-40B4-BE49-F238E27FC236}">
                <a16:creationId xmlns:a16="http://schemas.microsoft.com/office/drawing/2014/main" id="{21EC3562-C7F9-9681-CD36-3F3BD6ACD62D}"/>
              </a:ext>
            </a:extLst>
          </p:cNvPr>
          <p:cNvSpPr txBox="1"/>
          <p:nvPr/>
        </p:nvSpPr>
        <p:spPr>
          <a:xfrm>
            <a:off x="4671003" y="1864171"/>
            <a:ext cx="4315778" cy="338554"/>
          </a:xfrm>
          <a:prstGeom prst="rect">
            <a:avLst/>
          </a:prstGeom>
          <a:noFill/>
        </p:spPr>
        <p:txBody>
          <a:bodyPr wrap="square" rtlCol="0">
            <a:spAutoFit/>
          </a:bodyPr>
          <a:lstStyle/>
          <a:p>
            <a:pPr algn="r"/>
            <a:r>
              <a:rPr lang="ja-JP" altLang="en-US" sz="1600" dirty="0">
                <a:solidFill>
                  <a:srgbClr val="FF0000"/>
                </a:solidFill>
              </a:rPr>
              <a:t>＊メニュー変更時にアレルギー表も変更する</a:t>
            </a:r>
            <a:endParaRPr lang="en-US" altLang="ja-JP" sz="1600" dirty="0">
              <a:solidFill>
                <a:srgbClr val="FF0000"/>
              </a:solidFill>
            </a:endParaRPr>
          </a:p>
        </p:txBody>
      </p:sp>
      <p:pic>
        <p:nvPicPr>
          <p:cNvPr id="10" name="図 9">
            <a:extLst>
              <a:ext uri="{FF2B5EF4-FFF2-40B4-BE49-F238E27FC236}">
                <a16:creationId xmlns:a16="http://schemas.microsoft.com/office/drawing/2014/main" id="{15337E45-8121-5CF5-2E2B-0697E034147E}"/>
              </a:ext>
            </a:extLst>
          </p:cNvPr>
          <p:cNvPicPr>
            <a:picLocks noChangeAspect="1"/>
          </p:cNvPicPr>
          <p:nvPr/>
        </p:nvPicPr>
        <p:blipFill>
          <a:blip r:embed="rId2"/>
          <a:stretch>
            <a:fillRect/>
          </a:stretch>
        </p:blipFill>
        <p:spPr>
          <a:xfrm>
            <a:off x="9462498" y="1349724"/>
            <a:ext cx="2458916" cy="4208596"/>
          </a:xfrm>
          <a:prstGeom prst="rect">
            <a:avLst/>
          </a:prstGeom>
          <a:ln>
            <a:solidFill>
              <a:schemeClr val="tx1"/>
            </a:solidFill>
          </a:ln>
        </p:spPr>
      </p:pic>
      <p:pic>
        <p:nvPicPr>
          <p:cNvPr id="11" name="図 10">
            <a:extLst>
              <a:ext uri="{FF2B5EF4-FFF2-40B4-BE49-F238E27FC236}">
                <a16:creationId xmlns:a16="http://schemas.microsoft.com/office/drawing/2014/main" id="{B8DA740D-A38F-2FD1-5357-2402C2221161}"/>
              </a:ext>
            </a:extLst>
          </p:cNvPr>
          <p:cNvPicPr>
            <a:picLocks noChangeAspect="1"/>
          </p:cNvPicPr>
          <p:nvPr/>
        </p:nvPicPr>
        <p:blipFill rotWithShape="1">
          <a:blip r:embed="rId2"/>
          <a:srcRect t="92243" r="2838"/>
          <a:stretch/>
        </p:blipFill>
        <p:spPr>
          <a:xfrm>
            <a:off x="0" y="2569028"/>
            <a:ext cx="12192000" cy="1666046"/>
          </a:xfrm>
          <a:prstGeom prst="rect">
            <a:avLst/>
          </a:prstGeom>
          <a:ln>
            <a:solidFill>
              <a:schemeClr val="tx1"/>
            </a:solidFill>
          </a:ln>
        </p:spPr>
      </p:pic>
      <p:sp>
        <p:nvSpPr>
          <p:cNvPr id="12" name="正方形/長方形 11">
            <a:extLst>
              <a:ext uri="{FF2B5EF4-FFF2-40B4-BE49-F238E27FC236}">
                <a16:creationId xmlns:a16="http://schemas.microsoft.com/office/drawing/2014/main" id="{0C9A082D-0286-176D-E6A3-2DCDF3040749}"/>
              </a:ext>
            </a:extLst>
          </p:cNvPr>
          <p:cNvSpPr/>
          <p:nvPr/>
        </p:nvSpPr>
        <p:spPr>
          <a:xfrm>
            <a:off x="0" y="2576131"/>
            <a:ext cx="12192000" cy="166551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solidFill>
                  <a:schemeClr val="accent4"/>
                </a:solidFill>
              </a:rPr>
              <a:t>大きく表示</a:t>
            </a:r>
          </a:p>
        </p:txBody>
      </p:sp>
    </p:spTree>
    <p:extLst>
      <p:ext uri="{BB962C8B-B14F-4D97-AF65-F5344CB8AC3E}">
        <p14:creationId xmlns:p14="http://schemas.microsoft.com/office/powerpoint/2010/main" val="228063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5" grpId="0"/>
      <p:bldP spid="26"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3FECB28-8C62-C34C-C54A-AE12BB24D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62" y="577516"/>
            <a:ext cx="11110945" cy="5283659"/>
          </a:xfrm>
          <a:prstGeom prst="rect">
            <a:avLst/>
          </a:prstGeom>
        </p:spPr>
      </p:pic>
      <p:sp>
        <p:nvSpPr>
          <p:cNvPr id="6" name="四角形: 角を丸くする 5">
            <a:extLst>
              <a:ext uri="{FF2B5EF4-FFF2-40B4-BE49-F238E27FC236}">
                <a16:creationId xmlns:a16="http://schemas.microsoft.com/office/drawing/2014/main" id="{E498BFE2-1E4F-5F84-D0EA-CE3BCA50A1FD}"/>
              </a:ext>
            </a:extLst>
          </p:cNvPr>
          <p:cNvSpPr/>
          <p:nvPr/>
        </p:nvSpPr>
        <p:spPr>
          <a:xfrm>
            <a:off x="7686841" y="4339924"/>
            <a:ext cx="1726665" cy="1058779"/>
          </a:xfrm>
          <a:prstGeom prst="roundRect">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CBCDF5DB-5A6D-C2EF-0D3B-1C51925D7ABD}"/>
              </a:ext>
            </a:extLst>
          </p:cNvPr>
          <p:cNvSpPr/>
          <p:nvPr/>
        </p:nvSpPr>
        <p:spPr>
          <a:xfrm>
            <a:off x="0" y="2576131"/>
            <a:ext cx="12192000" cy="1665515"/>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0" b="1" dirty="0">
                <a:solidFill>
                  <a:schemeClr val="accent4"/>
                </a:solidFill>
              </a:rPr>
              <a:t>初動教育で共有</a:t>
            </a:r>
            <a:endParaRPr kumimoji="1" lang="ja-JP" altLang="en-US" sz="6000" b="1" dirty="0">
              <a:solidFill>
                <a:schemeClr val="accent4"/>
              </a:solidFill>
            </a:endParaRPr>
          </a:p>
        </p:txBody>
      </p:sp>
    </p:spTree>
    <p:extLst>
      <p:ext uri="{BB962C8B-B14F-4D97-AF65-F5344CB8AC3E}">
        <p14:creationId xmlns:p14="http://schemas.microsoft.com/office/powerpoint/2010/main" val="1885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1D2DB7-29B1-4A2D-85A6-B7EAB714A536}"/>
              </a:ext>
            </a:extLst>
          </p:cNvPr>
          <p:cNvPicPr>
            <a:picLocks noChangeAspect="1"/>
          </p:cNvPicPr>
          <p:nvPr/>
        </p:nvPicPr>
        <p:blipFill rotWithShape="1">
          <a:blip r:embed="rId3">
            <a:extLst>
              <a:ext uri="{28A0092B-C50C-407E-A947-70E740481C1C}">
                <a14:useLocalDpi xmlns:a14="http://schemas.microsoft.com/office/drawing/2010/main" val="0"/>
              </a:ext>
            </a:extLst>
          </a:blip>
          <a:srcRect l="31471" t="27497" r="9512" b="16039"/>
          <a:stretch/>
        </p:blipFill>
        <p:spPr>
          <a:xfrm>
            <a:off x="1092207" y="3054796"/>
            <a:ext cx="4315880" cy="2559681"/>
          </a:xfrm>
          <a:prstGeom prst="rect">
            <a:avLst/>
          </a:prstGeom>
        </p:spPr>
      </p:pic>
      <p:sp>
        <p:nvSpPr>
          <p:cNvPr id="5" name="テキスト ボックス 4">
            <a:extLst>
              <a:ext uri="{FF2B5EF4-FFF2-40B4-BE49-F238E27FC236}">
                <a16:creationId xmlns:a16="http://schemas.microsoft.com/office/drawing/2014/main" id="{72D35E9B-99A2-48C2-8202-AAFA6B910B0E}"/>
              </a:ext>
            </a:extLst>
          </p:cNvPr>
          <p:cNvSpPr txBox="1"/>
          <p:nvPr/>
        </p:nvSpPr>
        <p:spPr>
          <a:xfrm>
            <a:off x="1925523" y="2046745"/>
            <a:ext cx="3057247" cy="523220"/>
          </a:xfrm>
          <a:prstGeom prst="rect">
            <a:avLst/>
          </a:prstGeom>
          <a:noFill/>
        </p:spPr>
        <p:txBody>
          <a:bodyPr wrap="none" rtlCol="0">
            <a:spAutoFit/>
          </a:bodyPr>
          <a:lstStyle/>
          <a:p>
            <a:r>
              <a:rPr kumimoji="1" lang="ja-JP" altLang="en-US" sz="2800" b="1" dirty="0">
                <a:solidFill>
                  <a:srgbClr val="FF0000"/>
                </a:solidFill>
              </a:rPr>
              <a:t>空き缶の使用禁止</a:t>
            </a:r>
          </a:p>
        </p:txBody>
      </p:sp>
      <p:sp>
        <p:nvSpPr>
          <p:cNvPr id="6" name="テキスト ボックス 5">
            <a:extLst>
              <a:ext uri="{FF2B5EF4-FFF2-40B4-BE49-F238E27FC236}">
                <a16:creationId xmlns:a16="http://schemas.microsoft.com/office/drawing/2014/main" id="{3CA00A5E-6247-4BD4-854F-509010BC6C63}"/>
              </a:ext>
            </a:extLst>
          </p:cNvPr>
          <p:cNvSpPr txBox="1"/>
          <p:nvPr/>
        </p:nvSpPr>
        <p:spPr>
          <a:xfrm>
            <a:off x="7643973" y="2065106"/>
            <a:ext cx="4345969" cy="461665"/>
          </a:xfrm>
          <a:prstGeom prst="rect">
            <a:avLst/>
          </a:prstGeom>
          <a:noFill/>
        </p:spPr>
        <p:txBody>
          <a:bodyPr wrap="square" rtlCol="0">
            <a:spAutoFit/>
          </a:bodyPr>
          <a:lstStyle/>
          <a:p>
            <a:r>
              <a:rPr kumimoji="1" lang="ja-JP" altLang="en-US" sz="2400" b="1" dirty="0">
                <a:solidFill>
                  <a:srgbClr val="FF0000"/>
                </a:solidFill>
              </a:rPr>
              <a:t>ステンレスポット使用</a:t>
            </a:r>
          </a:p>
        </p:txBody>
      </p:sp>
      <p:grpSp>
        <p:nvGrpSpPr>
          <p:cNvPr id="7" name="グループ化 6">
            <a:extLst>
              <a:ext uri="{FF2B5EF4-FFF2-40B4-BE49-F238E27FC236}">
                <a16:creationId xmlns:a16="http://schemas.microsoft.com/office/drawing/2014/main" id="{748115D5-5AC2-4042-9441-3918A18B54BC}"/>
              </a:ext>
            </a:extLst>
          </p:cNvPr>
          <p:cNvGrpSpPr/>
          <p:nvPr/>
        </p:nvGrpSpPr>
        <p:grpSpPr>
          <a:xfrm>
            <a:off x="2313787" y="3559513"/>
            <a:ext cx="2004084" cy="1479582"/>
            <a:chOff x="5335423" y="1400038"/>
            <a:chExt cx="1789416" cy="1800626"/>
          </a:xfrm>
        </p:grpSpPr>
        <p:cxnSp>
          <p:nvCxnSpPr>
            <p:cNvPr id="10" name="直線コネクタ 9">
              <a:extLst>
                <a:ext uri="{FF2B5EF4-FFF2-40B4-BE49-F238E27FC236}">
                  <a16:creationId xmlns:a16="http://schemas.microsoft.com/office/drawing/2014/main" id="{9C284374-DDF1-4D33-BCD6-8A281945D529}"/>
                </a:ext>
              </a:extLst>
            </p:cNvPr>
            <p:cNvCxnSpPr>
              <a:cxnSpLocks/>
            </p:cNvCxnSpPr>
            <p:nvPr/>
          </p:nvCxnSpPr>
          <p:spPr>
            <a:xfrm>
              <a:off x="5470699" y="1454058"/>
              <a:ext cx="1654140" cy="1746606"/>
            </a:xfrm>
            <a:prstGeom prst="line">
              <a:avLst/>
            </a:prstGeom>
            <a:ln w="2222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808399B-44CE-421F-AD4F-73C513711C6D}"/>
                </a:ext>
              </a:extLst>
            </p:cNvPr>
            <p:cNvCxnSpPr>
              <a:cxnSpLocks/>
            </p:cNvCxnSpPr>
            <p:nvPr/>
          </p:nvCxnSpPr>
          <p:spPr>
            <a:xfrm flipV="1">
              <a:off x="5335423" y="1400038"/>
              <a:ext cx="1707222" cy="1703797"/>
            </a:xfrm>
            <a:prstGeom prst="line">
              <a:avLst/>
            </a:prstGeom>
            <a:ln w="2222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 name="図 7">
            <a:extLst>
              <a:ext uri="{FF2B5EF4-FFF2-40B4-BE49-F238E27FC236}">
                <a16:creationId xmlns:a16="http://schemas.microsoft.com/office/drawing/2014/main" id="{A0336E27-1200-4FF6-ABDB-ADD8399BF7ED}"/>
              </a:ext>
            </a:extLst>
          </p:cNvPr>
          <p:cNvPicPr>
            <a:picLocks noChangeAspect="1"/>
          </p:cNvPicPr>
          <p:nvPr/>
        </p:nvPicPr>
        <p:blipFill rotWithShape="1">
          <a:blip r:embed="rId4">
            <a:extLst>
              <a:ext uri="{28A0092B-C50C-407E-A947-70E740481C1C}">
                <a14:useLocalDpi xmlns:a14="http://schemas.microsoft.com/office/drawing/2010/main" val="0"/>
              </a:ext>
            </a:extLst>
          </a:blip>
          <a:srcRect l="22022" t="8100" r="16255" b="-1025"/>
          <a:stretch/>
        </p:blipFill>
        <p:spPr>
          <a:xfrm rot="5400000">
            <a:off x="6392759" y="3444077"/>
            <a:ext cx="1885645" cy="2322291"/>
          </a:xfrm>
          <a:prstGeom prst="rect">
            <a:avLst/>
          </a:prstGeom>
        </p:spPr>
      </p:pic>
      <p:pic>
        <p:nvPicPr>
          <p:cNvPr id="9" name="図 8">
            <a:extLst>
              <a:ext uri="{FF2B5EF4-FFF2-40B4-BE49-F238E27FC236}">
                <a16:creationId xmlns:a16="http://schemas.microsoft.com/office/drawing/2014/main" id="{0164CDCF-FBD3-408D-A0FB-050575C1D1D4}"/>
              </a:ext>
            </a:extLst>
          </p:cNvPr>
          <p:cNvPicPr>
            <a:picLocks noChangeAspect="1"/>
          </p:cNvPicPr>
          <p:nvPr/>
        </p:nvPicPr>
        <p:blipFill rotWithShape="1">
          <a:blip r:embed="rId5">
            <a:extLst>
              <a:ext uri="{28A0092B-C50C-407E-A947-70E740481C1C}">
                <a14:useLocalDpi xmlns:a14="http://schemas.microsoft.com/office/drawing/2010/main" val="0"/>
              </a:ext>
            </a:extLst>
          </a:blip>
          <a:srcRect l="19358" t="17828" r="9299" b="21498"/>
          <a:stretch/>
        </p:blipFill>
        <p:spPr>
          <a:xfrm>
            <a:off x="8671390" y="2835668"/>
            <a:ext cx="3303672" cy="3832260"/>
          </a:xfrm>
          <a:prstGeom prst="rect">
            <a:avLst/>
          </a:prstGeom>
        </p:spPr>
      </p:pic>
      <p:sp>
        <p:nvSpPr>
          <p:cNvPr id="12" name="テキスト ボックス 11">
            <a:extLst>
              <a:ext uri="{FF2B5EF4-FFF2-40B4-BE49-F238E27FC236}">
                <a16:creationId xmlns:a16="http://schemas.microsoft.com/office/drawing/2014/main" id="{5B1030FE-3529-4E58-8CB3-4941B40AD4FE}"/>
              </a:ext>
            </a:extLst>
          </p:cNvPr>
          <p:cNvSpPr txBox="1"/>
          <p:nvPr/>
        </p:nvSpPr>
        <p:spPr>
          <a:xfrm>
            <a:off x="369872" y="164387"/>
            <a:ext cx="6051476" cy="830997"/>
          </a:xfrm>
          <a:prstGeom prst="rect">
            <a:avLst/>
          </a:prstGeom>
          <a:noFill/>
        </p:spPr>
        <p:txBody>
          <a:bodyPr wrap="square" rtlCol="0">
            <a:spAutoFit/>
          </a:bodyPr>
          <a:lstStyle/>
          <a:p>
            <a:r>
              <a:rPr kumimoji="1" lang="ja-JP" altLang="en-US" sz="2400" b="1" dirty="0">
                <a:solidFill>
                  <a:schemeClr val="accent1"/>
                </a:solidFill>
                <a:latin typeface="メイリオ" panose="020B0604030504040204" pitchFamily="50" charset="-128"/>
                <a:ea typeface="メイリオ" panose="020B0604030504040204" pitchFamily="50" charset="-128"/>
              </a:rPr>
              <a:t>共有事項　</a:t>
            </a:r>
            <a:endParaRPr kumimoji="1" lang="en-US" altLang="ja-JP" sz="2400" b="1" dirty="0">
              <a:solidFill>
                <a:schemeClr val="accent1"/>
              </a:solidFill>
              <a:latin typeface="メイリオ" panose="020B0604030504040204" pitchFamily="50" charset="-128"/>
              <a:ea typeface="メイリオ" panose="020B0604030504040204" pitchFamily="50" charset="-128"/>
            </a:endParaRPr>
          </a:p>
          <a:p>
            <a:r>
              <a:rPr lang="ja-JP" altLang="en-US" sz="2400" b="1" dirty="0">
                <a:solidFill>
                  <a:schemeClr val="tx1">
                    <a:lumMod val="50000"/>
                    <a:lumOff val="50000"/>
                  </a:schemeClr>
                </a:solidFill>
                <a:latin typeface="メイリオ" panose="020B0604030504040204" pitchFamily="50" charset="-128"/>
                <a:ea typeface="メイリオ" panose="020B0604030504040204" pitchFamily="50" charset="-128"/>
              </a:rPr>
              <a:t>食材の保冷・保管のルール</a:t>
            </a:r>
            <a:r>
              <a:rPr kumimoji="1" lang="ja-JP" altLang="en-US" sz="2400" b="1" dirty="0">
                <a:solidFill>
                  <a:schemeClr val="accent1"/>
                </a:solidFill>
                <a:latin typeface="メイリオ" panose="020B0604030504040204" pitchFamily="50" charset="-128"/>
                <a:ea typeface="メイリオ" panose="020B0604030504040204" pitchFamily="50" charset="-128"/>
              </a:rPr>
              <a:t>　</a:t>
            </a:r>
          </a:p>
        </p:txBody>
      </p:sp>
      <p:sp>
        <p:nvSpPr>
          <p:cNvPr id="13" name="正方形/長方形 12">
            <a:extLst>
              <a:ext uri="{FF2B5EF4-FFF2-40B4-BE49-F238E27FC236}">
                <a16:creationId xmlns:a16="http://schemas.microsoft.com/office/drawing/2014/main" id="{05FEC4F8-F96F-4F50-9ABC-3A984C30FA79}"/>
              </a:ext>
            </a:extLst>
          </p:cNvPr>
          <p:cNvSpPr/>
          <p:nvPr/>
        </p:nvSpPr>
        <p:spPr>
          <a:xfrm>
            <a:off x="184935" y="164387"/>
            <a:ext cx="133563" cy="71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E16F0A7-A81D-4DB2-AD16-DD3932D7F31C}"/>
              </a:ext>
            </a:extLst>
          </p:cNvPr>
          <p:cNvSpPr txBox="1"/>
          <p:nvPr/>
        </p:nvSpPr>
        <p:spPr>
          <a:xfrm>
            <a:off x="6955605" y="2979506"/>
            <a:ext cx="877163" cy="369332"/>
          </a:xfrm>
          <a:prstGeom prst="rect">
            <a:avLst/>
          </a:prstGeom>
          <a:noFill/>
        </p:spPr>
        <p:txBody>
          <a:bodyPr wrap="none" rtlCol="0">
            <a:spAutoFit/>
          </a:bodyPr>
          <a:lstStyle/>
          <a:p>
            <a:r>
              <a:rPr kumimoji="1" lang="en-US" altLang="ja-JP" b="1" dirty="0">
                <a:solidFill>
                  <a:srgbClr val="FF0000"/>
                </a:solidFill>
              </a:rPr>
              <a:t>※</a:t>
            </a:r>
            <a:r>
              <a:rPr kumimoji="1" lang="ja-JP" altLang="en-US" b="1" dirty="0">
                <a:solidFill>
                  <a:srgbClr val="FF0000"/>
                </a:solidFill>
              </a:rPr>
              <a:t>蓋付</a:t>
            </a:r>
          </a:p>
        </p:txBody>
      </p:sp>
    </p:spTree>
    <p:extLst>
      <p:ext uri="{BB962C8B-B14F-4D97-AF65-F5344CB8AC3E}">
        <p14:creationId xmlns:p14="http://schemas.microsoft.com/office/powerpoint/2010/main" val="23321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1929F-D4F8-4668-AEA7-EF9CE5ECF8DF}"/>
              </a:ext>
            </a:extLst>
          </p:cNvPr>
          <p:cNvSpPr txBox="1"/>
          <p:nvPr/>
        </p:nvSpPr>
        <p:spPr>
          <a:xfrm>
            <a:off x="0" y="3053318"/>
            <a:ext cx="12192000" cy="707886"/>
          </a:xfrm>
          <a:prstGeom prst="rect">
            <a:avLst/>
          </a:prstGeom>
          <a:noFill/>
        </p:spPr>
        <p:txBody>
          <a:bodyPr wrap="square" rtlCol="0">
            <a:spAutoFit/>
          </a:bodyPr>
          <a:lstStyle/>
          <a:p>
            <a:pPr algn="ctr"/>
            <a:r>
              <a:rPr lang="ja-JP" altLang="en-US"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危機管理室とは？</a:t>
            </a:r>
            <a:endParaRPr lang="en-US" altLang="ja-JP"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p:txBody>
      </p:sp>
    </p:spTree>
    <p:extLst>
      <p:ext uri="{BB962C8B-B14F-4D97-AF65-F5344CB8AC3E}">
        <p14:creationId xmlns:p14="http://schemas.microsoft.com/office/powerpoint/2010/main" val="11291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EAC54E-D192-E5B8-E8DD-AE7AC3100328}"/>
              </a:ext>
            </a:extLst>
          </p:cNvPr>
          <p:cNvSpPr/>
          <p:nvPr/>
        </p:nvSpPr>
        <p:spPr>
          <a:xfrm>
            <a:off x="0" y="0"/>
            <a:ext cx="184935" cy="811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992E485-28F3-6863-7E48-CCC2A3C7E78F}"/>
              </a:ext>
            </a:extLst>
          </p:cNvPr>
          <p:cNvSpPr txBox="1"/>
          <p:nvPr/>
        </p:nvSpPr>
        <p:spPr>
          <a:xfrm>
            <a:off x="410964" y="123291"/>
            <a:ext cx="1826141" cy="584775"/>
          </a:xfrm>
          <a:prstGeom prst="rect">
            <a:avLst/>
          </a:prstGeom>
          <a:noFill/>
        </p:spPr>
        <p:txBody>
          <a:bodyPr wrap="none" rtlCol="0">
            <a:spAutoFit/>
          </a:bodyPr>
          <a:lstStyle/>
          <a:p>
            <a:r>
              <a:rPr kumimoji="1" lang="ja-JP" altLang="en-US" sz="3200" b="1" dirty="0">
                <a:solidFill>
                  <a:schemeClr val="accent1"/>
                </a:solidFill>
              </a:rPr>
              <a:t>共有事項</a:t>
            </a:r>
          </a:p>
        </p:txBody>
      </p:sp>
      <p:pic>
        <p:nvPicPr>
          <p:cNvPr id="6" name="図 5">
            <a:extLst>
              <a:ext uri="{FF2B5EF4-FFF2-40B4-BE49-F238E27FC236}">
                <a16:creationId xmlns:a16="http://schemas.microsoft.com/office/drawing/2014/main" id="{B57572A6-4321-DEEB-80A4-1523E4C56C88}"/>
              </a:ext>
            </a:extLst>
          </p:cNvPr>
          <p:cNvPicPr>
            <a:picLocks noChangeAspect="1"/>
          </p:cNvPicPr>
          <p:nvPr/>
        </p:nvPicPr>
        <p:blipFill rotWithShape="1">
          <a:blip r:embed="rId2"/>
          <a:srcRect l="3936" t="4793" r="12259" b="7063"/>
          <a:stretch/>
        </p:blipFill>
        <p:spPr>
          <a:xfrm>
            <a:off x="6976153" y="1828798"/>
            <a:ext cx="3061700" cy="4294599"/>
          </a:xfrm>
          <a:prstGeom prst="rect">
            <a:avLst/>
          </a:prstGeom>
        </p:spPr>
      </p:pic>
      <p:sp>
        <p:nvSpPr>
          <p:cNvPr id="7" name="テキスト ボックス 6">
            <a:extLst>
              <a:ext uri="{FF2B5EF4-FFF2-40B4-BE49-F238E27FC236}">
                <a16:creationId xmlns:a16="http://schemas.microsoft.com/office/drawing/2014/main" id="{1827AE15-C48F-BB71-561F-00D530AF457C}"/>
              </a:ext>
            </a:extLst>
          </p:cNvPr>
          <p:cNvSpPr txBox="1"/>
          <p:nvPr/>
        </p:nvSpPr>
        <p:spPr>
          <a:xfrm>
            <a:off x="750014" y="1387011"/>
            <a:ext cx="3416320" cy="369332"/>
          </a:xfrm>
          <a:prstGeom prst="rect">
            <a:avLst/>
          </a:prstGeom>
          <a:noFill/>
        </p:spPr>
        <p:txBody>
          <a:bodyPr wrap="none" rtlCol="0">
            <a:spAutoFit/>
          </a:bodyPr>
          <a:lstStyle/>
          <a:p>
            <a:r>
              <a:rPr kumimoji="1" lang="ja-JP" altLang="en-US" b="1" dirty="0"/>
              <a:t>スプレーボトルの発注に関して</a:t>
            </a:r>
          </a:p>
        </p:txBody>
      </p:sp>
      <p:pic>
        <p:nvPicPr>
          <p:cNvPr id="8" name="図 7">
            <a:extLst>
              <a:ext uri="{FF2B5EF4-FFF2-40B4-BE49-F238E27FC236}">
                <a16:creationId xmlns:a16="http://schemas.microsoft.com/office/drawing/2014/main" id="{BAD48BD5-B4FF-96AE-A479-E0FF5B5E52CC}"/>
              </a:ext>
            </a:extLst>
          </p:cNvPr>
          <p:cNvPicPr>
            <a:picLocks noChangeAspect="1"/>
          </p:cNvPicPr>
          <p:nvPr/>
        </p:nvPicPr>
        <p:blipFill rotWithShape="1">
          <a:blip r:embed="rId3">
            <a:extLst>
              <a:ext uri="{28A0092B-C50C-407E-A947-70E740481C1C}">
                <a14:useLocalDpi xmlns:a14="http://schemas.microsoft.com/office/drawing/2010/main" val="0"/>
              </a:ext>
            </a:extLst>
          </a:blip>
          <a:srcRect l="29454" t="893" r="33243" b="22321"/>
          <a:stretch/>
        </p:blipFill>
        <p:spPr>
          <a:xfrm>
            <a:off x="821933" y="2558267"/>
            <a:ext cx="1510301" cy="2650732"/>
          </a:xfrm>
          <a:prstGeom prst="rect">
            <a:avLst/>
          </a:prstGeom>
        </p:spPr>
      </p:pic>
      <p:pic>
        <p:nvPicPr>
          <p:cNvPr id="14" name="図 13">
            <a:extLst>
              <a:ext uri="{FF2B5EF4-FFF2-40B4-BE49-F238E27FC236}">
                <a16:creationId xmlns:a16="http://schemas.microsoft.com/office/drawing/2014/main" id="{F5EA61AC-FB45-41AB-110D-D4F19AA09E76}"/>
              </a:ext>
            </a:extLst>
          </p:cNvPr>
          <p:cNvPicPr>
            <a:picLocks noChangeAspect="1"/>
          </p:cNvPicPr>
          <p:nvPr/>
        </p:nvPicPr>
        <p:blipFill rotWithShape="1">
          <a:blip r:embed="rId4">
            <a:extLst>
              <a:ext uri="{28A0092B-C50C-407E-A947-70E740481C1C}">
                <a14:useLocalDpi xmlns:a14="http://schemas.microsoft.com/office/drawing/2010/main" val="0"/>
              </a:ext>
            </a:extLst>
          </a:blip>
          <a:srcRect l="20366" t="62921" r="73974" b="17603"/>
          <a:stretch/>
        </p:blipFill>
        <p:spPr>
          <a:xfrm>
            <a:off x="2301409" y="2537718"/>
            <a:ext cx="1325367" cy="2661006"/>
          </a:xfrm>
          <a:prstGeom prst="rect">
            <a:avLst/>
          </a:prstGeom>
        </p:spPr>
      </p:pic>
      <p:pic>
        <p:nvPicPr>
          <p:cNvPr id="15" name="図 14">
            <a:extLst>
              <a:ext uri="{FF2B5EF4-FFF2-40B4-BE49-F238E27FC236}">
                <a16:creationId xmlns:a16="http://schemas.microsoft.com/office/drawing/2014/main" id="{BC0AEF58-4C78-D1A0-2F27-A8F27A14AF86}"/>
              </a:ext>
            </a:extLst>
          </p:cNvPr>
          <p:cNvPicPr>
            <a:picLocks noChangeAspect="1"/>
          </p:cNvPicPr>
          <p:nvPr/>
        </p:nvPicPr>
        <p:blipFill rotWithShape="1">
          <a:blip r:embed="rId4">
            <a:extLst>
              <a:ext uri="{28A0092B-C50C-407E-A947-70E740481C1C}">
                <a14:useLocalDpi xmlns:a14="http://schemas.microsoft.com/office/drawing/2010/main" val="0"/>
              </a:ext>
            </a:extLst>
          </a:blip>
          <a:srcRect l="74424" t="41523" r="20520" b="43795"/>
          <a:stretch/>
        </p:blipFill>
        <p:spPr>
          <a:xfrm>
            <a:off x="3626776" y="2558265"/>
            <a:ext cx="1639883" cy="2678473"/>
          </a:xfrm>
          <a:prstGeom prst="rect">
            <a:avLst/>
          </a:prstGeom>
        </p:spPr>
      </p:pic>
    </p:spTree>
    <p:extLst>
      <p:ext uri="{BB962C8B-B14F-4D97-AF65-F5344CB8AC3E}">
        <p14:creationId xmlns:p14="http://schemas.microsoft.com/office/powerpoint/2010/main" val="25562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2117378" y="2877473"/>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2119166" y="3750147"/>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❸管理業務に関して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2117378" y="1998138"/>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直近の対応案件に関して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2122481" y="4625843"/>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30E9946D-62EE-5D19-7EA2-AB7DD9457A94}"/>
              </a:ext>
            </a:extLst>
          </p:cNvPr>
          <p:cNvSpPr/>
          <p:nvPr/>
        </p:nvSpPr>
        <p:spPr>
          <a:xfrm>
            <a:off x="2117378" y="3753169"/>
            <a:ext cx="7947038" cy="716608"/>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bg1"/>
                </a:solidFill>
                <a:latin typeface="+mn-ea"/>
              </a:rPr>
              <a:t>　</a:t>
            </a:r>
            <a:r>
              <a:rPr lang="ja-JP" altLang="en-US" sz="2800" b="1" dirty="0">
                <a:solidFill>
                  <a:schemeClr val="bg1"/>
                </a:solidFill>
                <a:latin typeface="+mn-ea"/>
              </a:rPr>
              <a:t>❸管理業務に関して</a:t>
            </a:r>
            <a:r>
              <a:rPr lang="ja-JP" altLang="en-US" sz="2000" b="1" dirty="0">
                <a:solidFill>
                  <a:schemeClr val="bg1"/>
                </a:solidFill>
                <a:latin typeface="+mn-ea"/>
              </a:rPr>
              <a:t>（管理部）</a:t>
            </a:r>
            <a:endParaRPr kumimoji="1" lang="ja-JP" altLang="en-US" sz="2800" b="1" dirty="0">
              <a:solidFill>
                <a:schemeClr val="bg1"/>
              </a:solidFill>
              <a:latin typeface="+mn-ea"/>
            </a:endParaRPr>
          </a:p>
        </p:txBody>
      </p:sp>
    </p:spTree>
    <p:extLst>
      <p:ext uri="{BB962C8B-B14F-4D97-AF65-F5344CB8AC3E}">
        <p14:creationId xmlns:p14="http://schemas.microsoft.com/office/powerpoint/2010/main" val="265675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306754" y="3013501"/>
            <a:ext cx="26468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管理本部</a:t>
            </a:r>
            <a:endParaRPr kumimoji="1" lang="en-US" altLang="ja-JP"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02561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187950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6096000" y="46340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経理について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51687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避難訓練について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6096000" y="4957528"/>
            <a:ext cx="269817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その他共有事項</a:t>
            </a:r>
          </a:p>
        </p:txBody>
      </p:sp>
      <p:sp>
        <p:nvSpPr>
          <p:cNvPr id="4" name="正方形/長方形 3">
            <a:extLst>
              <a:ext uri="{FF2B5EF4-FFF2-40B4-BE49-F238E27FC236}">
                <a16:creationId xmlns:a16="http://schemas.microsoft.com/office/drawing/2014/main" id="{0E3DD3DB-C84A-E43F-5F5A-44CD2B817D77}"/>
              </a:ext>
            </a:extLst>
          </p:cNvPr>
          <p:cNvSpPr/>
          <p:nvPr/>
        </p:nvSpPr>
        <p:spPr>
          <a:xfrm>
            <a:off x="6096000" y="3594149"/>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入社手続きについて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3F58B53-31C7-123C-B851-4421FB1FB10F}"/>
              </a:ext>
            </a:extLst>
          </p:cNvPr>
          <p:cNvSpPr txBox="1"/>
          <p:nvPr/>
        </p:nvSpPr>
        <p:spPr>
          <a:xfrm>
            <a:off x="6096000" y="303492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労務について</a:t>
            </a:r>
          </a:p>
        </p:txBody>
      </p:sp>
      <p:sp>
        <p:nvSpPr>
          <p:cNvPr id="13" name="正方形/長方形 12">
            <a:extLst>
              <a:ext uri="{FF2B5EF4-FFF2-40B4-BE49-F238E27FC236}">
                <a16:creationId xmlns:a16="http://schemas.microsoft.com/office/drawing/2014/main" id="{0DB789A6-1048-D7C7-4D68-F995810CE24E}"/>
              </a:ext>
            </a:extLst>
          </p:cNvPr>
          <p:cNvSpPr/>
          <p:nvPr/>
        </p:nvSpPr>
        <p:spPr>
          <a:xfrm>
            <a:off x="6096000" y="101351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9722B01-D7DC-A4B9-49A6-820DD539E3B7}"/>
              </a:ext>
            </a:extLst>
          </p:cNvPr>
          <p:cNvSpPr/>
          <p:nvPr/>
        </p:nvSpPr>
        <p:spPr>
          <a:xfrm>
            <a:off x="6096000" y="186740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12E5C6A7-4B6A-970A-B763-243C3BC0A63B}"/>
              </a:ext>
            </a:extLst>
          </p:cNvPr>
          <p:cNvSpPr/>
          <p:nvPr/>
        </p:nvSpPr>
        <p:spPr>
          <a:xfrm>
            <a:off x="5762625" y="1820270"/>
            <a:ext cx="6838950" cy="478270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517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4B07236F-12B7-12F0-0AE0-8C29AA3272ED}"/>
              </a:ext>
            </a:extLst>
          </p:cNvPr>
          <p:cNvGrpSpPr/>
          <p:nvPr/>
        </p:nvGrpSpPr>
        <p:grpSpPr>
          <a:xfrm>
            <a:off x="6147380" y="4970893"/>
            <a:ext cx="1588622" cy="1648099"/>
            <a:chOff x="7980997" y="2195187"/>
            <a:chExt cx="3030855" cy="2468880"/>
          </a:xfrm>
        </p:grpSpPr>
        <p:pic>
          <p:nvPicPr>
            <p:cNvPr id="25" name="図 24">
              <a:extLst>
                <a:ext uri="{FF2B5EF4-FFF2-40B4-BE49-F238E27FC236}">
                  <a16:creationId xmlns:a16="http://schemas.microsoft.com/office/drawing/2014/main" id="{74B0A30B-FCDF-88D7-50F4-04D3C42F3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1477" y="2195187"/>
              <a:ext cx="3000375" cy="2468880"/>
            </a:xfrm>
            <a:prstGeom prst="rect">
              <a:avLst/>
            </a:prstGeom>
          </p:spPr>
        </p:pic>
        <p:sp>
          <p:nvSpPr>
            <p:cNvPr id="26" name="円/楕円 10">
              <a:extLst>
                <a:ext uri="{FF2B5EF4-FFF2-40B4-BE49-F238E27FC236}">
                  <a16:creationId xmlns:a16="http://schemas.microsoft.com/office/drawing/2014/main" id="{47330B8F-023F-615A-B5A4-017CD40CF2A5}"/>
                </a:ext>
              </a:extLst>
            </p:cNvPr>
            <p:cNvSpPr/>
            <p:nvPr/>
          </p:nvSpPr>
          <p:spPr>
            <a:xfrm>
              <a:off x="7980997" y="3056783"/>
              <a:ext cx="989841" cy="860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4" name="正方形/長方形 3">
            <a:extLst>
              <a:ext uri="{FF2B5EF4-FFF2-40B4-BE49-F238E27FC236}">
                <a16:creationId xmlns:a16="http://schemas.microsoft.com/office/drawing/2014/main" id="{66EC40B6-3185-745B-C89E-C195A325F4DE}"/>
              </a:ext>
            </a:extLst>
          </p:cNvPr>
          <p:cNvSpPr/>
          <p:nvPr/>
        </p:nvSpPr>
        <p:spPr>
          <a:xfrm>
            <a:off x="3048000" y="187157"/>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F8C5758E-A425-5F6F-67C6-14ACA51C6537}"/>
              </a:ext>
            </a:extLst>
          </p:cNvPr>
          <p:cNvSpPr txBox="1"/>
          <p:nvPr/>
        </p:nvSpPr>
        <p:spPr>
          <a:xfrm>
            <a:off x="3079790" y="985318"/>
            <a:ext cx="603242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不正が起こらない環境づくりをしています</a:t>
            </a:r>
          </a:p>
        </p:txBody>
      </p:sp>
      <p:sp>
        <p:nvSpPr>
          <p:cNvPr id="7" name="正方形/長方形 6">
            <a:extLst>
              <a:ext uri="{FF2B5EF4-FFF2-40B4-BE49-F238E27FC236}">
                <a16:creationId xmlns:a16="http://schemas.microsoft.com/office/drawing/2014/main" id="{1EF8AC0F-95B3-3EFA-E344-B8E7A35D9E9D}"/>
              </a:ext>
            </a:extLst>
          </p:cNvPr>
          <p:cNvSpPr/>
          <p:nvPr/>
        </p:nvSpPr>
        <p:spPr>
          <a:xfrm>
            <a:off x="6159179" y="2089553"/>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防犯カメラチェック</a:t>
            </a:r>
          </a:p>
        </p:txBody>
      </p:sp>
      <p:sp>
        <p:nvSpPr>
          <p:cNvPr id="8" name="正方形/長方形 7">
            <a:extLst>
              <a:ext uri="{FF2B5EF4-FFF2-40B4-BE49-F238E27FC236}">
                <a16:creationId xmlns:a16="http://schemas.microsoft.com/office/drawing/2014/main" id="{E0B1FB85-A5AA-B4DC-BC00-0BE6219C0E3D}"/>
              </a:ext>
            </a:extLst>
          </p:cNvPr>
          <p:cNvSpPr/>
          <p:nvPr/>
        </p:nvSpPr>
        <p:spPr>
          <a:xfrm>
            <a:off x="9045031" y="2089553"/>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顛末書・始末書</a:t>
            </a:r>
          </a:p>
        </p:txBody>
      </p:sp>
      <p:sp>
        <p:nvSpPr>
          <p:cNvPr id="9" name="正方形/長方形 8">
            <a:extLst>
              <a:ext uri="{FF2B5EF4-FFF2-40B4-BE49-F238E27FC236}">
                <a16:creationId xmlns:a16="http://schemas.microsoft.com/office/drawing/2014/main" id="{6459C8E9-C698-7F02-BBB9-16115F64310A}"/>
              </a:ext>
            </a:extLst>
          </p:cNvPr>
          <p:cNvSpPr/>
          <p:nvPr/>
        </p:nvSpPr>
        <p:spPr>
          <a:xfrm>
            <a:off x="234413" y="2089554"/>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過不足チェック</a:t>
            </a:r>
          </a:p>
        </p:txBody>
      </p:sp>
      <p:sp>
        <p:nvSpPr>
          <p:cNvPr id="10" name="正方形/長方形 9">
            <a:extLst>
              <a:ext uri="{FF2B5EF4-FFF2-40B4-BE49-F238E27FC236}">
                <a16:creationId xmlns:a16="http://schemas.microsoft.com/office/drawing/2014/main" id="{DADB9BCD-B65C-3B0B-85BA-A9A5904B33DE}"/>
              </a:ext>
            </a:extLst>
          </p:cNvPr>
          <p:cNvSpPr/>
          <p:nvPr/>
        </p:nvSpPr>
        <p:spPr>
          <a:xfrm>
            <a:off x="3282413" y="2089553"/>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入金チェック</a:t>
            </a:r>
          </a:p>
        </p:txBody>
      </p:sp>
      <p:pic>
        <p:nvPicPr>
          <p:cNvPr id="11" name="図 10">
            <a:extLst>
              <a:ext uri="{FF2B5EF4-FFF2-40B4-BE49-F238E27FC236}">
                <a16:creationId xmlns:a16="http://schemas.microsoft.com/office/drawing/2014/main" id="{6A555293-94E0-3240-1AC8-98DFDB367F81}"/>
              </a:ext>
            </a:extLst>
          </p:cNvPr>
          <p:cNvPicPr>
            <a:picLocks noChangeAspect="1"/>
          </p:cNvPicPr>
          <p:nvPr/>
        </p:nvPicPr>
        <p:blipFill rotWithShape="1">
          <a:blip r:embed="rId3"/>
          <a:srcRect l="3564" t="2331" r="43100" b="31491"/>
          <a:stretch/>
        </p:blipFill>
        <p:spPr>
          <a:xfrm>
            <a:off x="337425" y="2618570"/>
            <a:ext cx="2216367" cy="2200058"/>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AAEADB42-E6F1-C516-7B8E-C405707A4C27}"/>
              </a:ext>
            </a:extLst>
          </p:cNvPr>
          <p:cNvPicPr>
            <a:picLocks noChangeAspect="1"/>
          </p:cNvPicPr>
          <p:nvPr/>
        </p:nvPicPr>
        <p:blipFill rotWithShape="1">
          <a:blip r:embed="rId4">
            <a:extLst>
              <a:ext uri="{28A0092B-C50C-407E-A947-70E740481C1C}">
                <a14:useLocalDpi xmlns:a14="http://schemas.microsoft.com/office/drawing/2010/main" val="0"/>
              </a:ext>
            </a:extLst>
          </a:blip>
          <a:srcRect b="34447"/>
          <a:stretch/>
        </p:blipFill>
        <p:spPr>
          <a:xfrm>
            <a:off x="2638489" y="2618570"/>
            <a:ext cx="3373394" cy="2200058"/>
          </a:xfrm>
          <a:prstGeom prst="rect">
            <a:avLst/>
          </a:prstGeom>
          <a:ln>
            <a:solidFill>
              <a:schemeClr val="bg1">
                <a:lumMod val="75000"/>
              </a:schemeClr>
            </a:solidFill>
          </a:ln>
        </p:spPr>
      </p:pic>
      <p:pic>
        <p:nvPicPr>
          <p:cNvPr id="14" name="図 13">
            <a:extLst>
              <a:ext uri="{FF2B5EF4-FFF2-40B4-BE49-F238E27FC236}">
                <a16:creationId xmlns:a16="http://schemas.microsoft.com/office/drawing/2014/main" id="{D1BF8E8C-4941-922A-0190-BFE040AD351D}"/>
              </a:ext>
            </a:extLst>
          </p:cNvPr>
          <p:cNvPicPr>
            <a:picLocks noChangeAspect="1"/>
          </p:cNvPicPr>
          <p:nvPr/>
        </p:nvPicPr>
        <p:blipFill rotWithShape="1">
          <a:blip r:embed="rId5"/>
          <a:srcRect l="1722" t="25259" r="6756" b="17298"/>
          <a:stretch/>
        </p:blipFill>
        <p:spPr>
          <a:xfrm>
            <a:off x="652920" y="4904387"/>
            <a:ext cx="5044804" cy="1781113"/>
          </a:xfrm>
          <a:prstGeom prst="rect">
            <a:avLst/>
          </a:prstGeom>
          <a:ln>
            <a:solidFill>
              <a:schemeClr val="bg1">
                <a:lumMod val="75000"/>
              </a:schemeClr>
            </a:solidFill>
          </a:ln>
        </p:spPr>
      </p:pic>
      <p:pic>
        <p:nvPicPr>
          <p:cNvPr id="15" name="図 14">
            <a:extLst>
              <a:ext uri="{FF2B5EF4-FFF2-40B4-BE49-F238E27FC236}">
                <a16:creationId xmlns:a16="http://schemas.microsoft.com/office/drawing/2014/main" id="{E250A30B-E41F-24E9-4FC4-CBD446E74574}"/>
              </a:ext>
            </a:extLst>
          </p:cNvPr>
          <p:cNvPicPr>
            <a:picLocks noChangeAspect="1"/>
          </p:cNvPicPr>
          <p:nvPr/>
        </p:nvPicPr>
        <p:blipFill rotWithShape="1">
          <a:blip r:embed="rId6"/>
          <a:srcRect l="3932" t="10719" r="58422" b="9125"/>
          <a:stretch/>
        </p:blipFill>
        <p:spPr>
          <a:xfrm rot="439451">
            <a:off x="9648670" y="2736310"/>
            <a:ext cx="2000494" cy="2395945"/>
          </a:xfrm>
          <a:prstGeom prst="rect">
            <a:avLst/>
          </a:prstGeom>
          <a:ln>
            <a:solidFill>
              <a:schemeClr val="bg1">
                <a:lumMod val="75000"/>
              </a:schemeClr>
            </a:solidFill>
          </a:ln>
        </p:spPr>
      </p:pic>
      <p:pic>
        <p:nvPicPr>
          <p:cNvPr id="17" name="図 16">
            <a:extLst>
              <a:ext uri="{FF2B5EF4-FFF2-40B4-BE49-F238E27FC236}">
                <a16:creationId xmlns:a16="http://schemas.microsoft.com/office/drawing/2014/main" id="{B3CC6000-8ABB-CBEF-1741-7B782E8E7ACC}"/>
              </a:ext>
            </a:extLst>
          </p:cNvPr>
          <p:cNvPicPr>
            <a:picLocks noChangeAspect="1"/>
          </p:cNvPicPr>
          <p:nvPr/>
        </p:nvPicPr>
        <p:blipFill rotWithShape="1">
          <a:blip r:embed="rId7"/>
          <a:srcRect l="3419" t="10127" r="65347" b="13755"/>
          <a:stretch/>
        </p:blipFill>
        <p:spPr>
          <a:xfrm rot="20927822">
            <a:off x="9262231" y="3956482"/>
            <a:ext cx="1756743" cy="2408180"/>
          </a:xfrm>
          <a:prstGeom prst="rect">
            <a:avLst/>
          </a:prstGeom>
          <a:ln>
            <a:solidFill>
              <a:schemeClr val="bg1">
                <a:lumMod val="75000"/>
              </a:schemeClr>
            </a:solidFill>
          </a:ln>
        </p:spPr>
      </p:pic>
      <p:grpSp>
        <p:nvGrpSpPr>
          <p:cNvPr id="18" name="グループ化 17">
            <a:extLst>
              <a:ext uri="{FF2B5EF4-FFF2-40B4-BE49-F238E27FC236}">
                <a16:creationId xmlns:a16="http://schemas.microsoft.com/office/drawing/2014/main" id="{CBF1728E-5004-B4D1-06C1-DB2514E0733F}"/>
              </a:ext>
            </a:extLst>
          </p:cNvPr>
          <p:cNvGrpSpPr/>
          <p:nvPr/>
        </p:nvGrpSpPr>
        <p:grpSpPr>
          <a:xfrm>
            <a:off x="6168941" y="2588417"/>
            <a:ext cx="1421802" cy="1648099"/>
            <a:chOff x="188593" y="2770496"/>
            <a:chExt cx="2470284" cy="2040963"/>
          </a:xfrm>
        </p:grpSpPr>
        <p:pic>
          <p:nvPicPr>
            <p:cNvPr id="19" name="図 18">
              <a:extLst>
                <a:ext uri="{FF2B5EF4-FFF2-40B4-BE49-F238E27FC236}">
                  <a16:creationId xmlns:a16="http://schemas.microsoft.com/office/drawing/2014/main" id="{846C4805-A483-AA80-175B-F0D0FE89F2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593" y="2770496"/>
              <a:ext cx="2470284" cy="2040963"/>
            </a:xfrm>
            <a:prstGeom prst="rect">
              <a:avLst/>
            </a:prstGeom>
          </p:spPr>
        </p:pic>
        <p:sp>
          <p:nvSpPr>
            <p:cNvPr id="20" name="円/楕円 1">
              <a:extLst>
                <a:ext uri="{FF2B5EF4-FFF2-40B4-BE49-F238E27FC236}">
                  <a16:creationId xmlns:a16="http://schemas.microsoft.com/office/drawing/2014/main" id="{2310170E-EA2B-FB86-CDAD-67624AE5A391}"/>
                </a:ext>
              </a:extLst>
            </p:cNvPr>
            <p:cNvSpPr/>
            <p:nvPr/>
          </p:nvSpPr>
          <p:spPr>
            <a:xfrm>
              <a:off x="428463" y="4065183"/>
              <a:ext cx="808617" cy="7188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1" name="グループ化 20">
            <a:extLst>
              <a:ext uri="{FF2B5EF4-FFF2-40B4-BE49-F238E27FC236}">
                <a16:creationId xmlns:a16="http://schemas.microsoft.com/office/drawing/2014/main" id="{AD253250-5FEB-758B-2814-AD17223ADB49}"/>
              </a:ext>
            </a:extLst>
          </p:cNvPr>
          <p:cNvGrpSpPr/>
          <p:nvPr/>
        </p:nvGrpSpPr>
        <p:grpSpPr>
          <a:xfrm>
            <a:off x="7471946" y="3547973"/>
            <a:ext cx="1418039" cy="1612599"/>
            <a:chOff x="4651057" y="2190988"/>
            <a:chExt cx="2966085" cy="2476025"/>
          </a:xfrm>
        </p:grpSpPr>
        <p:pic>
          <p:nvPicPr>
            <p:cNvPr id="22" name="図 21">
              <a:extLst>
                <a:ext uri="{FF2B5EF4-FFF2-40B4-BE49-F238E27FC236}">
                  <a16:creationId xmlns:a16="http://schemas.microsoft.com/office/drawing/2014/main" id="{36BF2264-6B3A-CCE9-D3F2-B89FD89F11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057" y="2190988"/>
              <a:ext cx="2966085" cy="2476025"/>
            </a:xfrm>
            <a:prstGeom prst="rect">
              <a:avLst/>
            </a:prstGeom>
          </p:spPr>
        </p:pic>
        <p:sp>
          <p:nvSpPr>
            <p:cNvPr id="23" name="円/楕円 6">
              <a:extLst>
                <a:ext uri="{FF2B5EF4-FFF2-40B4-BE49-F238E27FC236}">
                  <a16:creationId xmlns:a16="http://schemas.microsoft.com/office/drawing/2014/main" id="{C35AC372-B9BB-BFAA-22EA-6E14AA124D04}"/>
                </a:ext>
              </a:extLst>
            </p:cNvPr>
            <p:cNvSpPr/>
            <p:nvPr/>
          </p:nvSpPr>
          <p:spPr>
            <a:xfrm>
              <a:off x="4689157" y="3727840"/>
              <a:ext cx="1050890" cy="9053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8" name="正方形/長方形 27">
            <a:extLst>
              <a:ext uri="{FF2B5EF4-FFF2-40B4-BE49-F238E27FC236}">
                <a16:creationId xmlns:a16="http://schemas.microsoft.com/office/drawing/2014/main" id="{599B9846-4B61-9955-EF8C-2249286062DF}"/>
              </a:ext>
            </a:extLst>
          </p:cNvPr>
          <p:cNvSpPr/>
          <p:nvPr/>
        </p:nvSpPr>
        <p:spPr>
          <a:xfrm>
            <a:off x="234413" y="1646887"/>
            <a:ext cx="5828270" cy="420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日々のチェック体制</a:t>
            </a:r>
          </a:p>
        </p:txBody>
      </p:sp>
      <p:sp>
        <p:nvSpPr>
          <p:cNvPr id="29" name="正方形/長方形 28">
            <a:extLst>
              <a:ext uri="{FF2B5EF4-FFF2-40B4-BE49-F238E27FC236}">
                <a16:creationId xmlns:a16="http://schemas.microsoft.com/office/drawing/2014/main" id="{90436182-E802-10CB-D2A8-AC1F8FDDC5E6}"/>
              </a:ext>
            </a:extLst>
          </p:cNvPr>
          <p:cNvSpPr/>
          <p:nvPr/>
        </p:nvSpPr>
        <p:spPr>
          <a:xfrm>
            <a:off x="9045031" y="1646887"/>
            <a:ext cx="2780270" cy="420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報告体制</a:t>
            </a:r>
          </a:p>
        </p:txBody>
      </p:sp>
      <p:sp>
        <p:nvSpPr>
          <p:cNvPr id="30" name="正方形/長方形 29">
            <a:extLst>
              <a:ext uri="{FF2B5EF4-FFF2-40B4-BE49-F238E27FC236}">
                <a16:creationId xmlns:a16="http://schemas.microsoft.com/office/drawing/2014/main" id="{3A664415-FCBD-F761-223F-2CC02EDC8A30}"/>
              </a:ext>
            </a:extLst>
          </p:cNvPr>
          <p:cNvSpPr/>
          <p:nvPr/>
        </p:nvSpPr>
        <p:spPr>
          <a:xfrm>
            <a:off x="6159179" y="1646887"/>
            <a:ext cx="2780270" cy="420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追求体制</a:t>
            </a:r>
          </a:p>
        </p:txBody>
      </p:sp>
    </p:spTree>
    <p:extLst>
      <p:ext uri="{BB962C8B-B14F-4D97-AF65-F5344CB8AC3E}">
        <p14:creationId xmlns:p14="http://schemas.microsoft.com/office/powerpoint/2010/main" val="2528726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28235-9315-4915-A1F5-2724FA8FBC28}"/>
              </a:ext>
            </a:extLst>
          </p:cNvPr>
          <p:cNvSpPr>
            <a:spLocks noGrp="1"/>
          </p:cNvSpPr>
          <p:nvPr>
            <p:ph type="title"/>
          </p:nvPr>
        </p:nvSpPr>
        <p:spPr>
          <a:xfrm>
            <a:off x="63437" y="91939"/>
            <a:ext cx="12042487" cy="804814"/>
          </a:xfrm>
        </p:spPr>
        <p:txBody>
          <a:bodyPr>
            <a:normAutofit/>
          </a:bodyPr>
          <a:lstStyle/>
          <a:p>
            <a:pPr algn="l"/>
            <a:r>
              <a:rPr lang="en-US" altLang="ja-JP" sz="4400" b="1" dirty="0">
                <a:latin typeface="Calibri" panose="020F0502020204030204" pitchFamily="34" charset="0"/>
                <a:ea typeface="游ゴシック" panose="020B0400000000000000" pitchFamily="50" charset="-128"/>
                <a:cs typeface="Calibri" panose="020F0502020204030204" pitchFamily="34" charset="0"/>
              </a:rPr>
              <a:t> 【</a:t>
            </a:r>
            <a:r>
              <a:rPr lang="en-US" altLang="ja-JP" sz="4000" b="1" dirty="0">
                <a:latin typeface="Calibri" panose="020F0502020204030204" pitchFamily="34" charset="0"/>
                <a:ea typeface="游ゴシック" panose="020B0400000000000000" pitchFamily="50" charset="-128"/>
                <a:cs typeface="Calibri" panose="020F0502020204030204" pitchFamily="34" charset="0"/>
              </a:rPr>
              <a:t>case</a:t>
            </a:r>
            <a:r>
              <a:rPr lang="ja-JP" altLang="en-US" sz="4000" b="1" dirty="0">
                <a:latin typeface="Calibri" panose="020F0502020204030204" pitchFamily="34" charset="0"/>
                <a:ea typeface="游ゴシック" panose="020B0400000000000000" pitchFamily="50" charset="-128"/>
                <a:cs typeface="Calibri" panose="020F0502020204030204" pitchFamily="34" charset="0"/>
              </a:rPr>
              <a:t> </a:t>
            </a:r>
            <a:r>
              <a:rPr lang="ja-JP" altLang="en-US" sz="4000" b="1" dirty="0">
                <a:latin typeface="游ゴシック" panose="020B0400000000000000" pitchFamily="50" charset="-128"/>
                <a:ea typeface="游ゴシック" panose="020B0400000000000000" pitchFamily="50" charset="-128"/>
              </a:rPr>
              <a:t>：売上入金の横領に関する懲罰事例</a:t>
            </a:r>
            <a:r>
              <a:rPr lang="en-US" altLang="ja-JP" sz="4000" b="1" dirty="0">
                <a:latin typeface="游ゴシック" panose="020B0400000000000000" pitchFamily="50" charset="-128"/>
                <a:ea typeface="游ゴシック" panose="020B0400000000000000" pitchFamily="50" charset="-128"/>
              </a:rPr>
              <a:t>】</a:t>
            </a:r>
            <a:endParaRPr kumimoji="1" lang="ja-JP" altLang="en-US" sz="4000"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4F4E9E9E-FE45-413E-AB7C-1B13DB871A29}"/>
              </a:ext>
            </a:extLst>
          </p:cNvPr>
          <p:cNvSpPr/>
          <p:nvPr/>
        </p:nvSpPr>
        <p:spPr>
          <a:xfrm>
            <a:off x="1806759" y="1115518"/>
            <a:ext cx="1502734" cy="557784"/>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内　容</a:t>
            </a:r>
          </a:p>
        </p:txBody>
      </p:sp>
      <p:sp>
        <p:nvSpPr>
          <p:cNvPr id="6" name="テキスト ボックス 5">
            <a:extLst>
              <a:ext uri="{FF2B5EF4-FFF2-40B4-BE49-F238E27FC236}">
                <a16:creationId xmlns:a16="http://schemas.microsoft.com/office/drawing/2014/main" id="{C9CA6AED-ED7D-4017-9EB2-B08CD9A5A276}"/>
              </a:ext>
            </a:extLst>
          </p:cNvPr>
          <p:cNvSpPr txBox="1"/>
          <p:nvPr/>
        </p:nvSpPr>
        <p:spPr>
          <a:xfrm>
            <a:off x="3558920" y="1215634"/>
            <a:ext cx="644666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売上金を横領し、給与で補填・・を繰り返していた</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F302D7F1-8A8E-4CD6-8E55-0C1366D52F60}"/>
              </a:ext>
            </a:extLst>
          </p:cNvPr>
          <p:cNvSpPr/>
          <p:nvPr/>
        </p:nvSpPr>
        <p:spPr>
          <a:xfrm>
            <a:off x="1796599" y="2813825"/>
            <a:ext cx="1490472" cy="55778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ルール</a:t>
            </a:r>
          </a:p>
        </p:txBody>
      </p:sp>
      <p:sp>
        <p:nvSpPr>
          <p:cNvPr id="39" name="テキスト ボックス 38">
            <a:extLst>
              <a:ext uri="{FF2B5EF4-FFF2-40B4-BE49-F238E27FC236}">
                <a16:creationId xmlns:a16="http://schemas.microsoft.com/office/drawing/2014/main" id="{DF2FA152-8635-44ED-8081-D98B77C52FB4}"/>
              </a:ext>
            </a:extLst>
          </p:cNvPr>
          <p:cNvSpPr txBox="1"/>
          <p:nvPr/>
        </p:nvSpPr>
        <p:spPr>
          <a:xfrm>
            <a:off x="3694996" y="2885248"/>
            <a:ext cx="5380467" cy="40011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売上、翌日銀行入金</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C31426CE-6533-4886-9665-9680A2E19E7F}"/>
              </a:ext>
            </a:extLst>
          </p:cNvPr>
          <p:cNvSpPr/>
          <p:nvPr/>
        </p:nvSpPr>
        <p:spPr>
          <a:xfrm>
            <a:off x="1727237" y="2742516"/>
            <a:ext cx="6798980" cy="685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3E498176-1101-42B0-BE96-87936189AAEE}"/>
              </a:ext>
            </a:extLst>
          </p:cNvPr>
          <p:cNvSpPr/>
          <p:nvPr/>
        </p:nvSpPr>
        <p:spPr>
          <a:xfrm>
            <a:off x="1806759" y="1957808"/>
            <a:ext cx="1490472" cy="55778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懲　罰</a:t>
            </a:r>
          </a:p>
        </p:txBody>
      </p:sp>
      <p:sp>
        <p:nvSpPr>
          <p:cNvPr id="29" name="テキスト ボックス 28">
            <a:extLst>
              <a:ext uri="{FF2B5EF4-FFF2-40B4-BE49-F238E27FC236}">
                <a16:creationId xmlns:a16="http://schemas.microsoft.com/office/drawing/2014/main" id="{6E3029A2-D5CC-4E08-9C45-F6F600789653}"/>
              </a:ext>
            </a:extLst>
          </p:cNvPr>
          <p:cNvSpPr txBox="1"/>
          <p:nvPr/>
        </p:nvSpPr>
        <p:spPr>
          <a:xfrm>
            <a:off x="3705156" y="1921063"/>
            <a:ext cx="4981644" cy="52322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横領罪に該当のため、</a:t>
            </a:r>
            <a:r>
              <a:rPr kumimoji="1" lang="ja-JP" altLang="en-US"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懲戒解雇</a:t>
            </a:r>
            <a:r>
              <a:rPr kumimoji="1"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endParaRPr kumimoji="0"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AF9AECCD-3AB7-1DEF-C612-C4A15AB1081F}"/>
              </a:ext>
            </a:extLst>
          </p:cNvPr>
          <p:cNvSpPr/>
          <p:nvPr/>
        </p:nvSpPr>
        <p:spPr>
          <a:xfrm>
            <a:off x="1950127" y="5797305"/>
            <a:ext cx="8291745" cy="74975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売上は毎日入金をしてください</a:t>
            </a:r>
          </a:p>
        </p:txBody>
      </p:sp>
      <p:pic>
        <p:nvPicPr>
          <p:cNvPr id="7" name="図 6">
            <a:extLst>
              <a:ext uri="{FF2B5EF4-FFF2-40B4-BE49-F238E27FC236}">
                <a16:creationId xmlns:a16="http://schemas.microsoft.com/office/drawing/2014/main" id="{C8EE2A10-576A-FB8E-8437-F6D323D98120}"/>
              </a:ext>
            </a:extLst>
          </p:cNvPr>
          <p:cNvPicPr>
            <a:picLocks noChangeAspect="1"/>
          </p:cNvPicPr>
          <p:nvPr/>
        </p:nvPicPr>
        <p:blipFill rotWithShape="1">
          <a:blip r:embed="rId3"/>
          <a:srcRect l="14168" t="18770" r="15995" b="57913"/>
          <a:stretch/>
        </p:blipFill>
        <p:spPr>
          <a:xfrm>
            <a:off x="1727237" y="3584806"/>
            <a:ext cx="8514635" cy="1599088"/>
          </a:xfrm>
          <a:prstGeom prst="rect">
            <a:avLst/>
          </a:prstGeom>
        </p:spPr>
      </p:pic>
      <p:sp>
        <p:nvSpPr>
          <p:cNvPr id="8" name="正方形/長方形 7">
            <a:extLst>
              <a:ext uri="{FF2B5EF4-FFF2-40B4-BE49-F238E27FC236}">
                <a16:creationId xmlns:a16="http://schemas.microsoft.com/office/drawing/2014/main" id="{B653269A-7401-764E-BA60-F48FB7E86DCD}"/>
              </a:ext>
            </a:extLst>
          </p:cNvPr>
          <p:cNvSpPr/>
          <p:nvPr/>
        </p:nvSpPr>
        <p:spPr>
          <a:xfrm>
            <a:off x="9382756" y="3531538"/>
            <a:ext cx="596196" cy="173162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993579DA-3F1E-21A3-60FC-C9B979B3D086}"/>
              </a:ext>
            </a:extLst>
          </p:cNvPr>
          <p:cNvSpPr/>
          <p:nvPr/>
        </p:nvSpPr>
        <p:spPr>
          <a:xfrm>
            <a:off x="516782" y="0"/>
            <a:ext cx="11158434" cy="6864240"/>
          </a:xfrm>
          <a:prstGeom prst="rect">
            <a:avLst/>
          </a:prstGeom>
          <a:solidFill>
            <a:schemeClr val="accent2">
              <a:lumMod val="60000"/>
              <a:lumOff val="4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起きてしまったことの</a:t>
            </a:r>
            <a:r>
              <a:rPr kumimoji="1" lang="ja-JP" altLang="en-US"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「再発を防ぐ」</a:t>
            </a: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ためのルールです。</a:t>
            </a:r>
            <a:endParaRPr kumimoji="1" lang="en-US" altLang="ja-JP"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徹底・管理をお願いします。</a:t>
            </a:r>
          </a:p>
        </p:txBody>
      </p:sp>
    </p:spTree>
    <p:extLst>
      <p:ext uri="{BB962C8B-B14F-4D97-AF65-F5344CB8AC3E}">
        <p14:creationId xmlns:p14="http://schemas.microsoft.com/office/powerpoint/2010/main" val="13914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38" grpId="0" animBg="1"/>
      <p:bldP spid="39" grpId="0"/>
      <p:bldP spid="43" grpId="0"/>
      <p:bldP spid="27" grpId="0" animBg="1"/>
      <p:bldP spid="29" grpId="0"/>
      <p:bldP spid="4" grpId="0" animBg="1"/>
      <p:bldP spid="8"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306754" y="3013501"/>
            <a:ext cx="26468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管理本部</a:t>
            </a:r>
            <a:endParaRPr kumimoji="1" lang="en-US" altLang="ja-JP"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02561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187950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6096000" y="46340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経理について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51687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避難訓練について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6096000" y="4957528"/>
            <a:ext cx="269817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その他共有事項</a:t>
            </a:r>
          </a:p>
        </p:txBody>
      </p:sp>
      <p:sp>
        <p:nvSpPr>
          <p:cNvPr id="4" name="正方形/長方形 3">
            <a:extLst>
              <a:ext uri="{FF2B5EF4-FFF2-40B4-BE49-F238E27FC236}">
                <a16:creationId xmlns:a16="http://schemas.microsoft.com/office/drawing/2014/main" id="{0E3DD3DB-C84A-E43F-5F5A-44CD2B817D77}"/>
              </a:ext>
            </a:extLst>
          </p:cNvPr>
          <p:cNvSpPr/>
          <p:nvPr/>
        </p:nvSpPr>
        <p:spPr>
          <a:xfrm>
            <a:off x="6096000" y="3594149"/>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入社手続きについて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3F58B53-31C7-123C-B851-4421FB1FB10F}"/>
              </a:ext>
            </a:extLst>
          </p:cNvPr>
          <p:cNvSpPr txBox="1"/>
          <p:nvPr/>
        </p:nvSpPr>
        <p:spPr>
          <a:xfrm>
            <a:off x="6096000" y="303492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労務について</a:t>
            </a:r>
          </a:p>
        </p:txBody>
      </p:sp>
      <p:sp>
        <p:nvSpPr>
          <p:cNvPr id="13" name="正方形/長方形 12">
            <a:extLst>
              <a:ext uri="{FF2B5EF4-FFF2-40B4-BE49-F238E27FC236}">
                <a16:creationId xmlns:a16="http://schemas.microsoft.com/office/drawing/2014/main" id="{0DB789A6-1048-D7C7-4D68-F995810CE24E}"/>
              </a:ext>
            </a:extLst>
          </p:cNvPr>
          <p:cNvSpPr/>
          <p:nvPr/>
        </p:nvSpPr>
        <p:spPr>
          <a:xfrm>
            <a:off x="6096000" y="101351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9722B01-D7DC-A4B9-49A6-820DD539E3B7}"/>
              </a:ext>
            </a:extLst>
          </p:cNvPr>
          <p:cNvSpPr/>
          <p:nvPr/>
        </p:nvSpPr>
        <p:spPr>
          <a:xfrm>
            <a:off x="6096000" y="186740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40928CAA-33B6-758A-A783-8D9C777CEE50}"/>
              </a:ext>
            </a:extLst>
          </p:cNvPr>
          <p:cNvSpPr/>
          <p:nvPr/>
        </p:nvSpPr>
        <p:spPr>
          <a:xfrm>
            <a:off x="6053455" y="2880151"/>
            <a:ext cx="6838950" cy="37721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F1CAAFD-FB11-1377-59E7-9220E5744F17}"/>
              </a:ext>
            </a:extLst>
          </p:cNvPr>
          <p:cNvSpPr/>
          <p:nvPr/>
        </p:nvSpPr>
        <p:spPr>
          <a:xfrm>
            <a:off x="5958205" y="967570"/>
            <a:ext cx="6838950" cy="84465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2655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409E60-3263-D9B0-E7CC-58E24C25B79C}"/>
              </a:ext>
            </a:extLst>
          </p:cNvPr>
          <p:cNvSpPr/>
          <p:nvPr/>
        </p:nvSpPr>
        <p:spPr>
          <a:xfrm>
            <a:off x="3048000" y="136673"/>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F96C7339-F439-73A3-FCFF-24019B55BF74}"/>
              </a:ext>
            </a:extLst>
          </p:cNvPr>
          <p:cNvSpPr txBox="1"/>
          <p:nvPr/>
        </p:nvSpPr>
        <p:spPr>
          <a:xfrm>
            <a:off x="2278170" y="1086054"/>
            <a:ext cx="7805342" cy="1499321"/>
          </a:xfrm>
          <a:prstGeom prst="rect">
            <a:avLst/>
          </a:prstGeom>
          <a:noFill/>
        </p:spPr>
        <p:txBody>
          <a:bodyPr wrap="none" rtlCol="0">
            <a:spAutoFit/>
          </a:bodyPr>
          <a:lstStyle/>
          <a:p>
            <a:pPr>
              <a:lnSpc>
                <a:spcPct val="150000"/>
              </a:lnSpc>
              <a:defRPr/>
            </a:pPr>
            <a:r>
              <a:rPr lang="ja-JP" altLang="en-US" sz="3200" b="1" dirty="0">
                <a:solidFill>
                  <a:schemeClr val="accent2">
                    <a:lumMod val="60000"/>
                    <a:lumOff val="40000"/>
                  </a:schemeClr>
                </a:solidFill>
              </a:rPr>
              <a:t>➊  稟議書が請求書よりも後になった場合</a:t>
            </a:r>
            <a:endParaRPr lang="en-US" altLang="ja-JP" sz="3200" b="1" dirty="0">
              <a:solidFill>
                <a:schemeClr val="accent2">
                  <a:lumMod val="60000"/>
                  <a:lumOff val="40000"/>
                </a:schemeClr>
              </a:solidFill>
            </a:endParaRPr>
          </a:p>
          <a:p>
            <a:pPr>
              <a:lnSpc>
                <a:spcPct val="150000"/>
              </a:lnSpc>
              <a:defRPr/>
            </a:pPr>
            <a:r>
              <a:rPr lang="ja-JP" altLang="en-US" sz="3200" b="1" dirty="0">
                <a:solidFill>
                  <a:schemeClr val="accent2">
                    <a:lumMod val="60000"/>
                    <a:lumOff val="40000"/>
                  </a:schemeClr>
                </a:solidFill>
              </a:rPr>
              <a:t>❷  期限切れの請求書が出た場合</a:t>
            </a:r>
            <a:endParaRPr lang="en-US" altLang="ja-JP" sz="3200" b="1" dirty="0">
              <a:solidFill>
                <a:schemeClr val="accent2">
                  <a:lumMod val="60000"/>
                  <a:lumOff val="40000"/>
                </a:schemeClr>
              </a:solidFill>
            </a:endParaRPr>
          </a:p>
        </p:txBody>
      </p:sp>
      <p:sp>
        <p:nvSpPr>
          <p:cNvPr id="3" name="テキスト ボックス 2">
            <a:extLst>
              <a:ext uri="{FF2B5EF4-FFF2-40B4-BE49-F238E27FC236}">
                <a16:creationId xmlns:a16="http://schemas.microsoft.com/office/drawing/2014/main" id="{F8834566-BB10-6FD6-4C50-710DF4748513}"/>
              </a:ext>
            </a:extLst>
          </p:cNvPr>
          <p:cNvSpPr txBox="1"/>
          <p:nvPr/>
        </p:nvSpPr>
        <p:spPr>
          <a:xfrm>
            <a:off x="4129773" y="4191939"/>
            <a:ext cx="6288902" cy="1323439"/>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2800" b="1" dirty="0">
                <a:solidFill>
                  <a:srgbClr val="FF0000"/>
                </a:solidFill>
                <a:latin typeface="游ゴシック" panose="020F0502020204030204"/>
                <a:ea typeface="游ゴシック" panose="020B0400000000000000" pitchFamily="50" charset="-128"/>
              </a:rPr>
              <a:t>■提出納期厳守■</a:t>
            </a:r>
            <a:endParaRPr lang="en-US" altLang="ja-JP" sz="2800" b="1" dirty="0">
              <a:solidFill>
                <a:srgbClr val="FF0000"/>
              </a:solidFill>
              <a:latin typeface="游ゴシック" panose="020F0502020204030204"/>
              <a:ea typeface="游ゴシック" panose="020B0400000000000000"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2800" b="1" dirty="0">
                <a:solidFill>
                  <a:srgbClr val="FF0000"/>
                </a:solidFill>
                <a:latin typeface="游ゴシック" panose="020F0502020204030204"/>
                <a:ea typeface="游ゴシック" panose="020B0400000000000000" pitchFamily="50" charset="-128"/>
              </a:rPr>
              <a:t>＜即改善し繰り返さないことが大事＞</a:t>
            </a:r>
            <a:endParaRPr lang="en-US" altLang="ja-JP" sz="2800" b="1" dirty="0">
              <a:solidFill>
                <a:srgbClr val="FF0000"/>
              </a:solidFill>
              <a:latin typeface="游ゴシック" panose="020F0502020204030204"/>
              <a:ea typeface="游ゴシック" panose="020B0400000000000000" pitchFamily="50" charset="-128"/>
            </a:endParaRPr>
          </a:p>
        </p:txBody>
      </p:sp>
      <p:sp>
        <p:nvSpPr>
          <p:cNvPr id="5" name="四角形: 角を丸くする 4">
            <a:extLst>
              <a:ext uri="{FF2B5EF4-FFF2-40B4-BE49-F238E27FC236}">
                <a16:creationId xmlns:a16="http://schemas.microsoft.com/office/drawing/2014/main" id="{34095B39-6F54-49E4-10DD-85B98B4E49F1}"/>
              </a:ext>
            </a:extLst>
          </p:cNvPr>
          <p:cNvSpPr/>
          <p:nvPr/>
        </p:nvSpPr>
        <p:spPr>
          <a:xfrm>
            <a:off x="2847372" y="4015241"/>
            <a:ext cx="7805342" cy="1759352"/>
          </a:xfrm>
          <a:prstGeom prst="round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6903EBD-DF63-4034-756E-D757DD111E74}"/>
              </a:ext>
            </a:extLst>
          </p:cNvPr>
          <p:cNvPicPr>
            <a:picLocks noChangeAspect="1"/>
          </p:cNvPicPr>
          <p:nvPr/>
        </p:nvPicPr>
        <p:blipFill rotWithShape="1">
          <a:blip r:embed="rId2"/>
          <a:srcRect l="3932" t="10719" r="58422" b="9125"/>
          <a:stretch/>
        </p:blipFill>
        <p:spPr>
          <a:xfrm rot="439451">
            <a:off x="1050998" y="2965092"/>
            <a:ext cx="2968442" cy="3555234"/>
          </a:xfrm>
          <a:prstGeom prst="rect">
            <a:avLst/>
          </a:prstGeom>
          <a:ln>
            <a:solidFill>
              <a:schemeClr val="bg1">
                <a:lumMod val="75000"/>
              </a:schemeClr>
            </a:solidFill>
          </a:ln>
        </p:spPr>
      </p:pic>
    </p:spTree>
    <p:extLst>
      <p:ext uri="{BB962C8B-B14F-4D97-AF65-F5344CB8AC3E}">
        <p14:creationId xmlns:p14="http://schemas.microsoft.com/office/powerpoint/2010/main" val="24193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306754" y="3013501"/>
            <a:ext cx="26468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管理本部</a:t>
            </a:r>
            <a:endParaRPr kumimoji="1" lang="en-US" altLang="ja-JP"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02561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187950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6096000" y="46340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経理について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51687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避難訓練について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6096000" y="4957528"/>
            <a:ext cx="269817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その他共有事項</a:t>
            </a:r>
          </a:p>
        </p:txBody>
      </p:sp>
      <p:sp>
        <p:nvSpPr>
          <p:cNvPr id="4" name="正方形/長方形 3">
            <a:extLst>
              <a:ext uri="{FF2B5EF4-FFF2-40B4-BE49-F238E27FC236}">
                <a16:creationId xmlns:a16="http://schemas.microsoft.com/office/drawing/2014/main" id="{0E3DD3DB-C84A-E43F-5F5A-44CD2B817D77}"/>
              </a:ext>
            </a:extLst>
          </p:cNvPr>
          <p:cNvSpPr/>
          <p:nvPr/>
        </p:nvSpPr>
        <p:spPr>
          <a:xfrm>
            <a:off x="6096000" y="3594149"/>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入社手続きについて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3F58B53-31C7-123C-B851-4421FB1FB10F}"/>
              </a:ext>
            </a:extLst>
          </p:cNvPr>
          <p:cNvSpPr txBox="1"/>
          <p:nvPr/>
        </p:nvSpPr>
        <p:spPr>
          <a:xfrm>
            <a:off x="6096000" y="303492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労務について</a:t>
            </a:r>
          </a:p>
        </p:txBody>
      </p:sp>
      <p:sp>
        <p:nvSpPr>
          <p:cNvPr id="13" name="正方形/長方形 12">
            <a:extLst>
              <a:ext uri="{FF2B5EF4-FFF2-40B4-BE49-F238E27FC236}">
                <a16:creationId xmlns:a16="http://schemas.microsoft.com/office/drawing/2014/main" id="{0DB789A6-1048-D7C7-4D68-F995810CE24E}"/>
              </a:ext>
            </a:extLst>
          </p:cNvPr>
          <p:cNvSpPr/>
          <p:nvPr/>
        </p:nvSpPr>
        <p:spPr>
          <a:xfrm>
            <a:off x="6096000" y="101351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9722B01-D7DC-A4B9-49A6-820DD539E3B7}"/>
              </a:ext>
            </a:extLst>
          </p:cNvPr>
          <p:cNvSpPr/>
          <p:nvPr/>
        </p:nvSpPr>
        <p:spPr>
          <a:xfrm>
            <a:off x="6096000" y="186740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C71BA55A-B3FC-14F3-9ADF-D423F80737D6}"/>
              </a:ext>
            </a:extLst>
          </p:cNvPr>
          <p:cNvSpPr/>
          <p:nvPr/>
        </p:nvSpPr>
        <p:spPr>
          <a:xfrm>
            <a:off x="5648325" y="4619625"/>
            <a:ext cx="6838950" cy="20767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D3BF9EDE-FF76-4991-B3EA-A5273BF816F6}"/>
              </a:ext>
            </a:extLst>
          </p:cNvPr>
          <p:cNvSpPr/>
          <p:nvPr/>
        </p:nvSpPr>
        <p:spPr>
          <a:xfrm>
            <a:off x="5876925" y="161651"/>
            <a:ext cx="6838950" cy="257202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85496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409E60-3263-D9B0-E7CC-58E24C25B79C}"/>
              </a:ext>
            </a:extLst>
          </p:cNvPr>
          <p:cNvSpPr/>
          <p:nvPr/>
        </p:nvSpPr>
        <p:spPr>
          <a:xfrm>
            <a:off x="3048000" y="136673"/>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white"/>
                </a:solidFill>
                <a:latin typeface="游ゴシック" panose="020F0502020204030204"/>
                <a:ea typeface="游ゴシック" panose="020B0400000000000000" pitchFamily="50" charset="-128"/>
              </a:rPr>
              <a:t>アルバイトの入社手続き</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C026871-704B-8EA2-9128-25B535887E6E}"/>
              </a:ext>
            </a:extLst>
          </p:cNvPr>
          <p:cNvSpPr txBox="1"/>
          <p:nvPr/>
        </p:nvSpPr>
        <p:spPr>
          <a:xfrm>
            <a:off x="2779123" y="4881936"/>
            <a:ext cx="168667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C00000"/>
                </a:solidFill>
                <a:latin typeface="游ゴシック" panose="020F0502020204030204"/>
                <a:ea typeface="游ゴシック" panose="020B0400000000000000" pitchFamily="50" charset="-128"/>
              </a:rPr>
              <a:t>1.</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rPr>
              <a:t>雇用契約書</a:t>
            </a:r>
            <a:endPar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5EAEC073-FC8B-AF1C-01DA-C10D7F37881D}"/>
              </a:ext>
            </a:extLst>
          </p:cNvPr>
          <p:cNvSpPr txBox="1"/>
          <p:nvPr/>
        </p:nvSpPr>
        <p:spPr>
          <a:xfrm>
            <a:off x="4581390" y="4887491"/>
            <a:ext cx="2967479"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2.</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口座情報</a:t>
            </a:r>
            <a:endPar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srgbClr val="C00000"/>
                </a:solidFill>
                <a:latin typeface="游ゴシック" panose="020F0502020204030204"/>
                <a:ea typeface="游ゴシック" panose="020B0400000000000000" pitchFamily="50" charset="-128"/>
              </a:rPr>
              <a:t>金融機関名</a:t>
            </a:r>
            <a:r>
              <a:rPr lang="en-US" altLang="ja-JP" sz="1400" b="1" dirty="0">
                <a:solidFill>
                  <a:srgbClr val="C00000"/>
                </a:solidFill>
                <a:latin typeface="游ゴシック" panose="020F0502020204030204"/>
                <a:ea typeface="游ゴシック" panose="020B0400000000000000" pitchFamily="50" charset="-128"/>
              </a:rPr>
              <a:t>/</a:t>
            </a:r>
            <a:r>
              <a:rPr lang="ja-JP" altLang="en-US" sz="1400" b="1" dirty="0">
                <a:solidFill>
                  <a:srgbClr val="C00000"/>
                </a:solidFill>
                <a:latin typeface="游ゴシック" panose="020F0502020204030204"/>
                <a:ea typeface="游ゴシック" panose="020B0400000000000000" pitchFamily="50" charset="-128"/>
              </a:rPr>
              <a:t>支店名</a:t>
            </a:r>
            <a:r>
              <a:rPr lang="en-US" altLang="ja-JP" sz="1400" b="1" dirty="0">
                <a:solidFill>
                  <a:srgbClr val="C00000"/>
                </a:solidFill>
                <a:latin typeface="游ゴシック" panose="020F0502020204030204"/>
                <a:ea typeface="游ゴシック" panose="020B0400000000000000" pitchFamily="50" charset="-128"/>
              </a:rPr>
              <a:t>/</a:t>
            </a:r>
            <a:r>
              <a:rPr lang="ja-JP" altLang="en-US" sz="1400" b="1" dirty="0">
                <a:solidFill>
                  <a:srgbClr val="C00000"/>
                </a:solidFill>
                <a:latin typeface="游ゴシック" panose="020F0502020204030204"/>
                <a:ea typeface="游ゴシック" panose="020B0400000000000000" pitchFamily="50" charset="-128"/>
              </a:rPr>
              <a:t>口座番号</a:t>
            </a:r>
            <a:r>
              <a:rPr lang="en-US" altLang="ja-JP" sz="1400" b="1" dirty="0">
                <a:solidFill>
                  <a:srgbClr val="C00000"/>
                </a:solidFill>
                <a:latin typeface="游ゴシック" panose="020F0502020204030204"/>
                <a:ea typeface="游ゴシック" panose="020B0400000000000000" pitchFamily="50" charset="-128"/>
              </a:rPr>
              <a:t>/</a:t>
            </a:r>
            <a:r>
              <a:rPr lang="ja-JP" altLang="en-US" sz="1400" b="1" dirty="0">
                <a:solidFill>
                  <a:srgbClr val="C00000"/>
                </a:solidFill>
                <a:latin typeface="游ゴシック" panose="020F0502020204030204"/>
                <a:ea typeface="游ゴシック" panose="020B0400000000000000" pitchFamily="50" charset="-128"/>
              </a:rPr>
              <a:t>名義</a:t>
            </a:r>
            <a:endParaRPr kumimoji="1" lang="ja-JP" altLang="en-US" sz="1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endParaRPr>
          </a:p>
        </p:txBody>
      </p:sp>
      <p:sp>
        <p:nvSpPr>
          <p:cNvPr id="7" name="楕円 6">
            <a:extLst>
              <a:ext uri="{FF2B5EF4-FFF2-40B4-BE49-F238E27FC236}">
                <a16:creationId xmlns:a16="http://schemas.microsoft.com/office/drawing/2014/main" id="{77EF9CC4-4C42-8DAA-740F-AEC30A8DCCDB}"/>
              </a:ext>
            </a:extLst>
          </p:cNvPr>
          <p:cNvSpPr/>
          <p:nvPr/>
        </p:nvSpPr>
        <p:spPr>
          <a:xfrm>
            <a:off x="154559" y="2467070"/>
            <a:ext cx="2106859" cy="210685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在留カードイラスト／無料イラスト/フリー素材なら「イラストAC」">
            <a:extLst>
              <a:ext uri="{FF2B5EF4-FFF2-40B4-BE49-F238E27FC236}">
                <a16:creationId xmlns:a16="http://schemas.microsoft.com/office/drawing/2014/main" id="{49F042F1-7402-4B73-0996-687F44A8B3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2515" y1="83235" x2="32515" y2="83235"/>
                        <a14:foregroundMark x1="32515" y1="84118" x2="32515" y2="84118"/>
                        <a14:foregroundMark x1="22290" y1="83529" x2="69939" y2="80588"/>
                        <a14:foregroundMark x1="69939" y1="80588" x2="75051" y2="83824"/>
                        <a14:foregroundMark x1="80982" y1="84118" x2="80982" y2="84118"/>
                        <a14:foregroundMark x1="80982" y1="84118" x2="80982" y2="84118"/>
                        <a14:foregroundMark x1="80982" y1="84118" x2="65235" y2="84118"/>
                        <a14:foregroundMark x1="65235" y1="84118" x2="44785" y2="84706"/>
                        <a14:foregroundMark x1="44785" y1="84706" x2="16564" y2="84118"/>
                        <a14:foregroundMark x1="83436" y1="84118" x2="82209" y2="85294"/>
                        <a14:foregroundMark x1="81186" y1="16765" x2="70961" y2="16176"/>
                        <a14:foregroundMark x1="70961" y1="16176" x2="70961" y2="16176"/>
                        <a14:foregroundMark x1="76687" y1="16765" x2="83436" y2="17353"/>
                        <a14:foregroundMark x1="83436" y1="16176" x2="77301" y2="16176"/>
                        <a14:foregroundMark x1="70757" y1="15882" x2="63804" y2="15882"/>
                        <a14:foregroundMark x1="63804" y1="15882" x2="51329" y2="16176"/>
                        <a14:foregroundMark x1="49489" y1="16176" x2="16360" y2="16471"/>
                        <a14:foregroundMark x1="23108" y1="16471" x2="16360" y2="16176"/>
                        <a14:foregroundMark x1="21881" y1="16471" x2="24540" y2="16471"/>
                        <a14:foregroundMark x1="23722" y1="16176" x2="23722" y2="16176"/>
                        <a14:foregroundMark x1="23722" y1="16176" x2="23722" y2="16176"/>
                        <a14:foregroundMark x1="22699" y1="16176" x2="22699" y2="16176"/>
                        <a14:foregroundMark x1="22699" y1="16176" x2="22699" y2="16176"/>
                      </a14:backgroundRemoval>
                    </a14:imgEffect>
                  </a14:imgLayer>
                </a14:imgProps>
              </a:ext>
              <a:ext uri="{28A0092B-C50C-407E-A947-70E740481C1C}">
                <a14:useLocalDpi xmlns:a14="http://schemas.microsoft.com/office/drawing/2010/main" val="0"/>
              </a:ext>
            </a:extLst>
          </a:blip>
          <a:srcRect/>
          <a:stretch>
            <a:fillRect/>
          </a:stretch>
        </p:blipFill>
        <p:spPr bwMode="auto">
          <a:xfrm>
            <a:off x="131418" y="2740347"/>
            <a:ext cx="2090713" cy="1453665"/>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944DEECC-41A7-BE3D-3047-E355D490CA45}"/>
              </a:ext>
            </a:extLst>
          </p:cNvPr>
          <p:cNvSpPr/>
          <p:nvPr/>
        </p:nvSpPr>
        <p:spPr>
          <a:xfrm>
            <a:off x="2569031" y="2467075"/>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4D3AAFE-4B74-B172-4AFD-146767CE09C9}"/>
              </a:ext>
            </a:extLst>
          </p:cNvPr>
          <p:cNvSpPr/>
          <p:nvPr/>
        </p:nvSpPr>
        <p:spPr>
          <a:xfrm>
            <a:off x="5002745" y="2467072"/>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6C8AFB5-E52B-C962-10D2-071EB59FFF90}"/>
              </a:ext>
            </a:extLst>
          </p:cNvPr>
          <p:cNvSpPr txBox="1"/>
          <p:nvPr/>
        </p:nvSpPr>
        <p:spPr>
          <a:xfrm>
            <a:off x="7920125" y="4887489"/>
            <a:ext cx="117371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C00000"/>
                </a:solidFill>
                <a:latin typeface="游ゴシック" panose="020F0502020204030204"/>
                <a:ea typeface="游ゴシック" panose="020B0400000000000000" pitchFamily="50" charset="-128"/>
              </a:rPr>
              <a:t>3.</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rPr>
              <a:t>住民票</a:t>
            </a:r>
          </a:p>
        </p:txBody>
      </p:sp>
      <p:sp>
        <p:nvSpPr>
          <p:cNvPr id="9" name="楕円 8">
            <a:extLst>
              <a:ext uri="{FF2B5EF4-FFF2-40B4-BE49-F238E27FC236}">
                <a16:creationId xmlns:a16="http://schemas.microsoft.com/office/drawing/2014/main" id="{C11D772B-6F98-5C72-DCA8-18EF952CAEA2}"/>
              </a:ext>
            </a:extLst>
          </p:cNvPr>
          <p:cNvSpPr/>
          <p:nvPr/>
        </p:nvSpPr>
        <p:spPr>
          <a:xfrm>
            <a:off x="7431408" y="2467071"/>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F643EF3-86AE-14C7-1961-3AB34323F106}"/>
              </a:ext>
            </a:extLst>
          </p:cNvPr>
          <p:cNvSpPr txBox="1"/>
          <p:nvPr/>
        </p:nvSpPr>
        <p:spPr>
          <a:xfrm>
            <a:off x="9989164" y="4887488"/>
            <a:ext cx="194316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C00000"/>
                </a:solidFill>
                <a:latin typeface="游ゴシック" panose="020F0502020204030204"/>
                <a:ea typeface="游ゴシック" panose="020B0400000000000000" pitchFamily="50" charset="-128"/>
              </a:rPr>
              <a:t>4.</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rPr>
              <a:t>肖像権同意書</a:t>
            </a:r>
          </a:p>
        </p:txBody>
      </p:sp>
      <p:sp>
        <p:nvSpPr>
          <p:cNvPr id="14" name="楕円 13">
            <a:extLst>
              <a:ext uri="{FF2B5EF4-FFF2-40B4-BE49-F238E27FC236}">
                <a16:creationId xmlns:a16="http://schemas.microsoft.com/office/drawing/2014/main" id="{2A030598-334F-B66C-07DD-FE977C020084}"/>
              </a:ext>
            </a:extLst>
          </p:cNvPr>
          <p:cNvSpPr/>
          <p:nvPr/>
        </p:nvSpPr>
        <p:spPr>
          <a:xfrm>
            <a:off x="9885167" y="2467070"/>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6" descr="相続・贈与4】必要書類の収集 | 篠原朋範税理士事務所">
            <a:extLst>
              <a:ext uri="{FF2B5EF4-FFF2-40B4-BE49-F238E27FC236}">
                <a16:creationId xmlns:a16="http://schemas.microsoft.com/office/drawing/2014/main" id="{F755658F-1D2F-725C-EF1F-73458E48FA1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000" r="93400">
                        <a14:foregroundMark x1="12400" y1="30400" x2="76600" y2="67400"/>
                        <a14:foregroundMark x1="93400" y1="35400" x2="14400" y2="76200"/>
                        <a14:foregroundMark x1="14400" y1="76200" x2="14200" y2="76800"/>
                        <a14:foregroundMark x1="12800" y1="31400" x2="12000" y2="46400"/>
                        <a14:foregroundMark x1="12000" y1="46400" x2="21800" y2="64200"/>
                        <a14:foregroundMark x1="21800" y1="64200" x2="38800" y2="65800"/>
                        <a14:foregroundMark x1="38800" y1="65800" x2="51400" y2="58200"/>
                        <a14:foregroundMark x1="51400" y1="58200" x2="52200" y2="46600"/>
                        <a14:foregroundMark x1="52200" y1="46600" x2="44200" y2="30400"/>
                        <a14:foregroundMark x1="44200" y1="30400" x2="32200" y2="25200"/>
                        <a14:foregroundMark x1="32200" y1="25200" x2="18800" y2="27600"/>
                        <a14:foregroundMark x1="18800" y1="27600" x2="12200" y2="31200"/>
                        <a14:foregroundMark x1="7000" y1="41600" x2="22200" y2="71200"/>
                        <a14:foregroundMark x1="73600" y1="34800" x2="85000" y2="37000"/>
                      </a14:backgroundRemoval>
                    </a14:imgEffect>
                  </a14:imgLayer>
                </a14:imgProps>
              </a:ext>
              <a:ext uri="{28A0092B-C50C-407E-A947-70E740481C1C}">
                <a14:useLocalDpi xmlns:a14="http://schemas.microsoft.com/office/drawing/2010/main" val="0"/>
              </a:ext>
            </a:extLst>
          </a:blip>
          <a:srcRect t="14501" b="18271"/>
          <a:stretch/>
        </p:blipFill>
        <p:spPr bwMode="auto">
          <a:xfrm rot="642349">
            <a:off x="9925903" y="2780351"/>
            <a:ext cx="2043289" cy="1373659"/>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9399C15-E64B-96F3-56ED-F391E3B3AB62}"/>
              </a:ext>
            </a:extLst>
          </p:cNvPr>
          <p:cNvSpPr txBox="1"/>
          <p:nvPr/>
        </p:nvSpPr>
        <p:spPr>
          <a:xfrm>
            <a:off x="303800" y="4889583"/>
            <a:ext cx="17235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在留カード</a:t>
            </a:r>
          </a:p>
        </p:txBody>
      </p:sp>
      <p:pic>
        <p:nvPicPr>
          <p:cNvPr id="20" name="Picture 4" descr="出資金の払込み方法(株式会社版) | かんたん会社設立">
            <a:extLst>
              <a:ext uri="{FF2B5EF4-FFF2-40B4-BE49-F238E27FC236}">
                <a16:creationId xmlns:a16="http://schemas.microsoft.com/office/drawing/2014/main" id="{33152A49-F71F-1411-9A49-2B38892BBF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62" t="34283" r="9877" b="34996"/>
          <a:stretch/>
        </p:blipFill>
        <p:spPr bwMode="auto">
          <a:xfrm>
            <a:off x="5226954" y="2628561"/>
            <a:ext cx="1109729" cy="1271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Cキャッシュカード | 三菱ＵＦＪ銀行">
            <a:extLst>
              <a:ext uri="{FF2B5EF4-FFF2-40B4-BE49-F238E27FC236}">
                <a16:creationId xmlns:a16="http://schemas.microsoft.com/office/drawing/2014/main" id="{00D97501-F0E3-E5AE-DE0D-16AAA7E8EF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9026"/>
          <a:stretch/>
        </p:blipFill>
        <p:spPr bwMode="auto">
          <a:xfrm rot="959428">
            <a:off x="5577595" y="3572295"/>
            <a:ext cx="1411553" cy="890586"/>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FAD6DE80-E046-A85D-A6EF-1EC19786EAB2}"/>
              </a:ext>
            </a:extLst>
          </p:cNvPr>
          <p:cNvPicPr>
            <a:picLocks noChangeAspect="1"/>
          </p:cNvPicPr>
          <p:nvPr/>
        </p:nvPicPr>
        <p:blipFill rotWithShape="1">
          <a:blip r:embed="rId8"/>
          <a:srcRect l="51974" t="14346" r="19635" b="13080"/>
          <a:stretch/>
        </p:blipFill>
        <p:spPr>
          <a:xfrm>
            <a:off x="3000595" y="2687918"/>
            <a:ext cx="1184396" cy="1702977"/>
          </a:xfrm>
          <a:prstGeom prst="rect">
            <a:avLst/>
          </a:prstGeom>
          <a:ln>
            <a:solidFill>
              <a:schemeClr val="tx1"/>
            </a:solidFill>
          </a:ln>
        </p:spPr>
      </p:pic>
      <p:pic>
        <p:nvPicPr>
          <p:cNvPr id="1032" name="Picture 8" descr="短期滞在ビザ・観光ビザ申請における住民票を徹底解説 | 短期 ...">
            <a:extLst>
              <a:ext uri="{FF2B5EF4-FFF2-40B4-BE49-F238E27FC236}">
                <a16:creationId xmlns:a16="http://schemas.microsoft.com/office/drawing/2014/main" id="{F5E20728-7B3F-A996-DF29-5717C4F8D5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0853" y="2628561"/>
            <a:ext cx="1246281" cy="176233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3A3B0E8-448E-7712-C1F3-7EB4727066F6}"/>
              </a:ext>
            </a:extLst>
          </p:cNvPr>
          <p:cNvSpPr/>
          <p:nvPr/>
        </p:nvSpPr>
        <p:spPr>
          <a:xfrm>
            <a:off x="653562" y="852125"/>
            <a:ext cx="10884874" cy="127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揃うまで勤務開始は</a:t>
            </a:r>
            <a:r>
              <a:rPr kumimoji="1" lang="en-US" altLang="ja-JP"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NG</a:t>
            </a:r>
            <a:r>
              <a:rPr kumimoji="1" lang="ja-JP" altLang="en-US"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です！</a:t>
            </a:r>
            <a:endParaRPr kumimoji="1" lang="en-US" altLang="ja-JP"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377DDD0-22F3-9766-E6A0-52C80E7B1B98}"/>
              </a:ext>
            </a:extLst>
          </p:cNvPr>
          <p:cNvSpPr/>
          <p:nvPr/>
        </p:nvSpPr>
        <p:spPr>
          <a:xfrm>
            <a:off x="1092181" y="5864509"/>
            <a:ext cx="3307670" cy="744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latin typeface="游ゴシック" panose="020F0502020204030204"/>
                <a:ea typeface="游ゴシック" panose="020B0400000000000000" pitchFamily="50" charset="-128"/>
              </a:rPr>
              <a:t>社長逮捕</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0389DAC0-71BF-66A0-EE28-C957C11317BC}"/>
              </a:ext>
            </a:extLst>
          </p:cNvPr>
          <p:cNvSpPr/>
          <p:nvPr/>
        </p:nvSpPr>
        <p:spPr>
          <a:xfrm>
            <a:off x="4551936" y="5864509"/>
            <a:ext cx="3307670" cy="744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latin typeface="游ゴシック" panose="020F0502020204030204"/>
                <a:ea typeface="游ゴシック" panose="020B0400000000000000" pitchFamily="50" charset="-128"/>
              </a:rPr>
              <a:t>罰金</a:t>
            </a:r>
            <a:r>
              <a:rPr lang="en-US" altLang="ja-JP" sz="2400" b="1" dirty="0">
                <a:solidFill>
                  <a:prstClr val="white"/>
                </a:solidFill>
                <a:latin typeface="游ゴシック" panose="020F0502020204030204"/>
                <a:ea typeface="游ゴシック" panose="020B0400000000000000" pitchFamily="50" charset="-128"/>
              </a:rPr>
              <a:t>300</a:t>
            </a:r>
            <a:r>
              <a:rPr lang="ja-JP" altLang="en-US" sz="2400" b="1" dirty="0">
                <a:solidFill>
                  <a:prstClr val="white"/>
                </a:solidFill>
                <a:latin typeface="游ゴシック" panose="020F0502020204030204"/>
                <a:ea typeface="游ゴシック" panose="020B0400000000000000" pitchFamily="50" charset="-128"/>
              </a:rPr>
              <a:t>万</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2FB5BB7-6B7F-78D5-04A9-50C63BBAA5E1}"/>
              </a:ext>
            </a:extLst>
          </p:cNvPr>
          <p:cNvSpPr/>
          <p:nvPr/>
        </p:nvSpPr>
        <p:spPr>
          <a:xfrm>
            <a:off x="8011691" y="5864509"/>
            <a:ext cx="3307670" cy="7443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latin typeface="游ゴシック" panose="020F0502020204030204"/>
                <a:ea typeface="游ゴシック" panose="020B0400000000000000" pitchFamily="50" charset="-128"/>
              </a:rPr>
              <a:t>雇用に関わった</a:t>
            </a:r>
            <a:endParaRPr lang="en-US" altLang="ja-JP" sz="2400" b="1" dirty="0">
              <a:solidFill>
                <a:prstClr val="white"/>
              </a:solidFill>
              <a:latin typeface="游ゴシック" panose="020F0502020204030204"/>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latin typeface="游ゴシック" panose="020F0502020204030204"/>
                <a:ea typeface="游ゴシック" panose="020B0400000000000000" pitchFamily="50" charset="-128"/>
              </a:rPr>
              <a:t>従業員に罰則</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26" name="Picture 2" descr="危険マークイラスト／無料イラスト/フリー素材なら「イラストAC」">
            <a:extLst>
              <a:ext uri="{FF2B5EF4-FFF2-40B4-BE49-F238E27FC236}">
                <a16:creationId xmlns:a16="http://schemas.microsoft.com/office/drawing/2014/main" id="{AA4E195A-E3DF-AF3D-A8A0-6B94B4D0980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195" y="5365666"/>
            <a:ext cx="2135971" cy="160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14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fade">
                                      <p:cBhvr>
                                        <p:cTn id="51" dur="500"/>
                                        <p:tgtEl>
                                          <p:spTgt spid="10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fade">
                                      <p:cBhvr>
                                        <p:cTn id="7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7" grpId="0" animBg="1"/>
      <p:bldP spid="3" grpId="0" animBg="1"/>
      <p:bldP spid="4" grpId="0" animBg="1"/>
      <p:bldP spid="6" grpId="0"/>
      <p:bldP spid="9" grpId="0" animBg="1"/>
      <p:bldP spid="13" grpId="0"/>
      <p:bldP spid="14" grpId="0" animBg="1"/>
      <p:bldP spid="18" grpId="0"/>
      <p:bldP spid="5" grpId="0"/>
      <p:bldP spid="8"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409E60-3263-D9B0-E7CC-58E24C25B79C}"/>
              </a:ext>
            </a:extLst>
          </p:cNvPr>
          <p:cNvSpPr/>
          <p:nvPr/>
        </p:nvSpPr>
        <p:spPr>
          <a:xfrm>
            <a:off x="3048000" y="136673"/>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white"/>
                </a:solidFill>
                <a:latin typeface="游ゴシック" panose="020F0502020204030204"/>
                <a:ea typeface="游ゴシック" panose="020B0400000000000000" pitchFamily="50" charset="-128"/>
              </a:rPr>
              <a:t>アルバイトの入社手続き</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C026871-704B-8EA2-9128-25B535887E6E}"/>
              </a:ext>
            </a:extLst>
          </p:cNvPr>
          <p:cNvSpPr txBox="1"/>
          <p:nvPr/>
        </p:nvSpPr>
        <p:spPr>
          <a:xfrm>
            <a:off x="2779123" y="4881936"/>
            <a:ext cx="168667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C00000"/>
                </a:solidFill>
                <a:latin typeface="游ゴシック" panose="020F0502020204030204"/>
                <a:ea typeface="游ゴシック" panose="020B0400000000000000" pitchFamily="50" charset="-128"/>
              </a:rPr>
              <a:t>1.</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rPr>
              <a:t>雇用契約書</a:t>
            </a:r>
            <a:endPar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5EAEC073-FC8B-AF1C-01DA-C10D7F37881D}"/>
              </a:ext>
            </a:extLst>
          </p:cNvPr>
          <p:cNvSpPr txBox="1"/>
          <p:nvPr/>
        </p:nvSpPr>
        <p:spPr>
          <a:xfrm>
            <a:off x="4581390" y="4887491"/>
            <a:ext cx="2967479"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2.</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口座情報</a:t>
            </a:r>
            <a:endPar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srgbClr val="C00000"/>
                </a:solidFill>
                <a:latin typeface="游ゴシック" panose="020F0502020204030204"/>
                <a:ea typeface="游ゴシック" panose="020B0400000000000000" pitchFamily="50" charset="-128"/>
              </a:rPr>
              <a:t>金融機関名</a:t>
            </a:r>
            <a:r>
              <a:rPr lang="en-US" altLang="ja-JP" sz="1400" b="1" dirty="0">
                <a:solidFill>
                  <a:srgbClr val="C00000"/>
                </a:solidFill>
                <a:latin typeface="游ゴシック" panose="020F0502020204030204"/>
                <a:ea typeface="游ゴシック" panose="020B0400000000000000" pitchFamily="50" charset="-128"/>
              </a:rPr>
              <a:t>/</a:t>
            </a:r>
            <a:r>
              <a:rPr lang="ja-JP" altLang="en-US" sz="1400" b="1" dirty="0">
                <a:solidFill>
                  <a:srgbClr val="C00000"/>
                </a:solidFill>
                <a:latin typeface="游ゴシック" panose="020F0502020204030204"/>
                <a:ea typeface="游ゴシック" panose="020B0400000000000000" pitchFamily="50" charset="-128"/>
              </a:rPr>
              <a:t>支店名</a:t>
            </a:r>
            <a:r>
              <a:rPr lang="en-US" altLang="ja-JP" sz="1400" b="1" dirty="0">
                <a:solidFill>
                  <a:srgbClr val="C00000"/>
                </a:solidFill>
                <a:latin typeface="游ゴシック" panose="020F0502020204030204"/>
                <a:ea typeface="游ゴシック" panose="020B0400000000000000" pitchFamily="50" charset="-128"/>
              </a:rPr>
              <a:t>/</a:t>
            </a:r>
            <a:r>
              <a:rPr lang="ja-JP" altLang="en-US" sz="1400" b="1" dirty="0">
                <a:solidFill>
                  <a:srgbClr val="C00000"/>
                </a:solidFill>
                <a:latin typeface="游ゴシック" panose="020F0502020204030204"/>
                <a:ea typeface="游ゴシック" panose="020B0400000000000000" pitchFamily="50" charset="-128"/>
              </a:rPr>
              <a:t>口座番号</a:t>
            </a:r>
            <a:r>
              <a:rPr lang="en-US" altLang="ja-JP" sz="1400" b="1" dirty="0">
                <a:solidFill>
                  <a:srgbClr val="C00000"/>
                </a:solidFill>
                <a:latin typeface="游ゴシック" panose="020F0502020204030204"/>
                <a:ea typeface="游ゴシック" panose="020B0400000000000000" pitchFamily="50" charset="-128"/>
              </a:rPr>
              <a:t>/</a:t>
            </a:r>
            <a:r>
              <a:rPr lang="ja-JP" altLang="en-US" sz="1400" b="1" dirty="0">
                <a:solidFill>
                  <a:srgbClr val="C00000"/>
                </a:solidFill>
                <a:latin typeface="游ゴシック" panose="020F0502020204030204"/>
                <a:ea typeface="游ゴシック" panose="020B0400000000000000" pitchFamily="50" charset="-128"/>
              </a:rPr>
              <a:t>名義</a:t>
            </a:r>
            <a:endParaRPr kumimoji="1" lang="ja-JP" altLang="en-US" sz="14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endParaRPr>
          </a:p>
        </p:txBody>
      </p:sp>
      <p:sp>
        <p:nvSpPr>
          <p:cNvPr id="7" name="楕円 6">
            <a:extLst>
              <a:ext uri="{FF2B5EF4-FFF2-40B4-BE49-F238E27FC236}">
                <a16:creationId xmlns:a16="http://schemas.microsoft.com/office/drawing/2014/main" id="{77EF9CC4-4C42-8DAA-740F-AEC30A8DCCDB}"/>
              </a:ext>
            </a:extLst>
          </p:cNvPr>
          <p:cNvSpPr/>
          <p:nvPr/>
        </p:nvSpPr>
        <p:spPr>
          <a:xfrm>
            <a:off x="154559" y="2467070"/>
            <a:ext cx="2106859" cy="210685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在留カードイラスト／無料イラスト/フリー素材なら「イラストAC」">
            <a:extLst>
              <a:ext uri="{FF2B5EF4-FFF2-40B4-BE49-F238E27FC236}">
                <a16:creationId xmlns:a16="http://schemas.microsoft.com/office/drawing/2014/main" id="{49F042F1-7402-4B73-0996-687F44A8B3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2515" y1="83235" x2="32515" y2="83235"/>
                        <a14:foregroundMark x1="32515" y1="84118" x2="32515" y2="84118"/>
                        <a14:foregroundMark x1="22290" y1="83529" x2="69939" y2="80588"/>
                        <a14:foregroundMark x1="69939" y1="80588" x2="75051" y2="83824"/>
                        <a14:foregroundMark x1="80982" y1="84118" x2="80982" y2="84118"/>
                        <a14:foregroundMark x1="80982" y1="84118" x2="80982" y2="84118"/>
                        <a14:foregroundMark x1="80982" y1="84118" x2="65235" y2="84118"/>
                        <a14:foregroundMark x1="65235" y1="84118" x2="44785" y2="84706"/>
                        <a14:foregroundMark x1="44785" y1="84706" x2="16564" y2="84118"/>
                        <a14:foregroundMark x1="83436" y1="84118" x2="82209" y2="85294"/>
                        <a14:foregroundMark x1="81186" y1="16765" x2="70961" y2="16176"/>
                        <a14:foregroundMark x1="70961" y1="16176" x2="70961" y2="16176"/>
                        <a14:foregroundMark x1="76687" y1="16765" x2="83436" y2="17353"/>
                        <a14:foregroundMark x1="83436" y1="16176" x2="77301" y2="16176"/>
                        <a14:foregroundMark x1="70757" y1="15882" x2="63804" y2="15882"/>
                        <a14:foregroundMark x1="63804" y1="15882" x2="51329" y2="16176"/>
                        <a14:foregroundMark x1="49489" y1="16176" x2="16360" y2="16471"/>
                        <a14:foregroundMark x1="23108" y1="16471" x2="16360" y2="16176"/>
                        <a14:foregroundMark x1="21881" y1="16471" x2="24540" y2="16471"/>
                        <a14:foregroundMark x1="23722" y1="16176" x2="23722" y2="16176"/>
                        <a14:foregroundMark x1="23722" y1="16176" x2="23722" y2="16176"/>
                        <a14:foregroundMark x1="22699" y1="16176" x2="22699" y2="16176"/>
                        <a14:foregroundMark x1="22699" y1="16176" x2="22699" y2="16176"/>
                      </a14:backgroundRemoval>
                    </a14:imgEffect>
                  </a14:imgLayer>
                </a14:imgProps>
              </a:ext>
              <a:ext uri="{28A0092B-C50C-407E-A947-70E740481C1C}">
                <a14:useLocalDpi xmlns:a14="http://schemas.microsoft.com/office/drawing/2010/main" val="0"/>
              </a:ext>
            </a:extLst>
          </a:blip>
          <a:srcRect/>
          <a:stretch>
            <a:fillRect/>
          </a:stretch>
        </p:blipFill>
        <p:spPr bwMode="auto">
          <a:xfrm>
            <a:off x="131418" y="2740347"/>
            <a:ext cx="2090713" cy="1453665"/>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944DEECC-41A7-BE3D-3047-E355D490CA45}"/>
              </a:ext>
            </a:extLst>
          </p:cNvPr>
          <p:cNvSpPr/>
          <p:nvPr/>
        </p:nvSpPr>
        <p:spPr>
          <a:xfrm>
            <a:off x="2569031" y="2467075"/>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54D3AAFE-4B74-B172-4AFD-146767CE09C9}"/>
              </a:ext>
            </a:extLst>
          </p:cNvPr>
          <p:cNvSpPr/>
          <p:nvPr/>
        </p:nvSpPr>
        <p:spPr>
          <a:xfrm>
            <a:off x="5002745" y="2467072"/>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6C8AFB5-E52B-C962-10D2-071EB59FFF90}"/>
              </a:ext>
            </a:extLst>
          </p:cNvPr>
          <p:cNvSpPr txBox="1"/>
          <p:nvPr/>
        </p:nvSpPr>
        <p:spPr>
          <a:xfrm>
            <a:off x="7920125" y="4887489"/>
            <a:ext cx="117371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C00000"/>
                </a:solidFill>
                <a:latin typeface="游ゴシック" panose="020F0502020204030204"/>
                <a:ea typeface="游ゴシック" panose="020B0400000000000000" pitchFamily="50" charset="-128"/>
              </a:rPr>
              <a:t>3.</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rPr>
              <a:t>住民票</a:t>
            </a:r>
          </a:p>
        </p:txBody>
      </p:sp>
      <p:sp>
        <p:nvSpPr>
          <p:cNvPr id="9" name="楕円 8">
            <a:extLst>
              <a:ext uri="{FF2B5EF4-FFF2-40B4-BE49-F238E27FC236}">
                <a16:creationId xmlns:a16="http://schemas.microsoft.com/office/drawing/2014/main" id="{C11D772B-6F98-5C72-DCA8-18EF952CAEA2}"/>
              </a:ext>
            </a:extLst>
          </p:cNvPr>
          <p:cNvSpPr/>
          <p:nvPr/>
        </p:nvSpPr>
        <p:spPr>
          <a:xfrm>
            <a:off x="7431408" y="2467071"/>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F643EF3-86AE-14C7-1961-3AB34323F106}"/>
              </a:ext>
            </a:extLst>
          </p:cNvPr>
          <p:cNvSpPr txBox="1"/>
          <p:nvPr/>
        </p:nvSpPr>
        <p:spPr>
          <a:xfrm>
            <a:off x="9989164" y="4887488"/>
            <a:ext cx="194316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1" dirty="0">
                <a:solidFill>
                  <a:srgbClr val="C00000"/>
                </a:solidFill>
                <a:latin typeface="游ゴシック" panose="020F0502020204030204"/>
                <a:ea typeface="游ゴシック" panose="020B0400000000000000" pitchFamily="50" charset="-128"/>
              </a:rPr>
              <a:t>4.</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rPr>
              <a:t>肖像権同意書</a:t>
            </a:r>
          </a:p>
        </p:txBody>
      </p:sp>
      <p:sp>
        <p:nvSpPr>
          <p:cNvPr id="14" name="楕円 13">
            <a:extLst>
              <a:ext uri="{FF2B5EF4-FFF2-40B4-BE49-F238E27FC236}">
                <a16:creationId xmlns:a16="http://schemas.microsoft.com/office/drawing/2014/main" id="{2A030598-334F-B66C-07DD-FE977C020084}"/>
              </a:ext>
            </a:extLst>
          </p:cNvPr>
          <p:cNvSpPr/>
          <p:nvPr/>
        </p:nvSpPr>
        <p:spPr>
          <a:xfrm>
            <a:off x="9885167" y="2467070"/>
            <a:ext cx="2106859" cy="210685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6" descr="相続・贈与4】必要書類の収集 | 篠原朋範税理士事務所">
            <a:extLst>
              <a:ext uri="{FF2B5EF4-FFF2-40B4-BE49-F238E27FC236}">
                <a16:creationId xmlns:a16="http://schemas.microsoft.com/office/drawing/2014/main" id="{F755658F-1D2F-725C-EF1F-73458E48FA1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7000" r="93400">
                        <a14:foregroundMark x1="12400" y1="30400" x2="76600" y2="67400"/>
                        <a14:foregroundMark x1="93400" y1="35400" x2="14400" y2="76200"/>
                        <a14:foregroundMark x1="14400" y1="76200" x2="14200" y2="76800"/>
                        <a14:foregroundMark x1="12800" y1="31400" x2="12000" y2="46400"/>
                        <a14:foregroundMark x1="12000" y1="46400" x2="21800" y2="64200"/>
                        <a14:foregroundMark x1="21800" y1="64200" x2="38800" y2="65800"/>
                        <a14:foregroundMark x1="38800" y1="65800" x2="51400" y2="58200"/>
                        <a14:foregroundMark x1="51400" y1="58200" x2="52200" y2="46600"/>
                        <a14:foregroundMark x1="52200" y1="46600" x2="44200" y2="30400"/>
                        <a14:foregroundMark x1="44200" y1="30400" x2="32200" y2="25200"/>
                        <a14:foregroundMark x1="32200" y1="25200" x2="18800" y2="27600"/>
                        <a14:foregroundMark x1="18800" y1="27600" x2="12200" y2="31200"/>
                        <a14:foregroundMark x1="7000" y1="41600" x2="22200" y2="71200"/>
                        <a14:foregroundMark x1="73600" y1="34800" x2="85000" y2="37000"/>
                      </a14:backgroundRemoval>
                    </a14:imgEffect>
                  </a14:imgLayer>
                </a14:imgProps>
              </a:ext>
              <a:ext uri="{28A0092B-C50C-407E-A947-70E740481C1C}">
                <a14:useLocalDpi xmlns:a14="http://schemas.microsoft.com/office/drawing/2010/main" val="0"/>
              </a:ext>
            </a:extLst>
          </a:blip>
          <a:srcRect t="14501" b="18271"/>
          <a:stretch/>
        </p:blipFill>
        <p:spPr bwMode="auto">
          <a:xfrm rot="642349">
            <a:off x="9925903" y="2780351"/>
            <a:ext cx="2043289" cy="1373659"/>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9399C15-E64B-96F3-56ED-F391E3B3AB62}"/>
              </a:ext>
            </a:extLst>
          </p:cNvPr>
          <p:cNvSpPr txBox="1"/>
          <p:nvPr/>
        </p:nvSpPr>
        <p:spPr>
          <a:xfrm>
            <a:off x="303800" y="4889583"/>
            <a:ext cx="17235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在留カード</a:t>
            </a:r>
          </a:p>
        </p:txBody>
      </p:sp>
      <p:pic>
        <p:nvPicPr>
          <p:cNvPr id="20" name="Picture 4" descr="出資金の払込み方法(株式会社版) | かんたん会社設立">
            <a:extLst>
              <a:ext uri="{FF2B5EF4-FFF2-40B4-BE49-F238E27FC236}">
                <a16:creationId xmlns:a16="http://schemas.microsoft.com/office/drawing/2014/main" id="{33152A49-F71F-1411-9A49-2B38892BBF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62" t="34283" r="9877" b="34996"/>
          <a:stretch/>
        </p:blipFill>
        <p:spPr bwMode="auto">
          <a:xfrm>
            <a:off x="5226954" y="2628561"/>
            <a:ext cx="1109729" cy="1271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ICキャッシュカード | 三菱ＵＦＪ銀行">
            <a:extLst>
              <a:ext uri="{FF2B5EF4-FFF2-40B4-BE49-F238E27FC236}">
                <a16:creationId xmlns:a16="http://schemas.microsoft.com/office/drawing/2014/main" id="{00D97501-F0E3-E5AE-DE0D-16AAA7E8EF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9026"/>
          <a:stretch/>
        </p:blipFill>
        <p:spPr bwMode="auto">
          <a:xfrm rot="959428">
            <a:off x="5577595" y="3572295"/>
            <a:ext cx="1411553" cy="890586"/>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FAD6DE80-E046-A85D-A6EF-1EC19786EAB2}"/>
              </a:ext>
            </a:extLst>
          </p:cNvPr>
          <p:cNvPicPr>
            <a:picLocks noChangeAspect="1"/>
          </p:cNvPicPr>
          <p:nvPr/>
        </p:nvPicPr>
        <p:blipFill rotWithShape="1">
          <a:blip r:embed="rId8"/>
          <a:srcRect l="51974" t="14346" r="19635" b="13080"/>
          <a:stretch/>
        </p:blipFill>
        <p:spPr>
          <a:xfrm>
            <a:off x="3000595" y="2687918"/>
            <a:ext cx="1184396" cy="1702977"/>
          </a:xfrm>
          <a:prstGeom prst="rect">
            <a:avLst/>
          </a:prstGeom>
          <a:ln>
            <a:solidFill>
              <a:schemeClr val="tx1"/>
            </a:solidFill>
          </a:ln>
        </p:spPr>
      </p:pic>
      <p:pic>
        <p:nvPicPr>
          <p:cNvPr id="1032" name="Picture 8" descr="短期滞在ビザ・観光ビザ申請における住民票を徹底解説 | 短期 ...">
            <a:extLst>
              <a:ext uri="{FF2B5EF4-FFF2-40B4-BE49-F238E27FC236}">
                <a16:creationId xmlns:a16="http://schemas.microsoft.com/office/drawing/2014/main" id="{F5E20728-7B3F-A996-DF29-5717C4F8D5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0853" y="2628561"/>
            <a:ext cx="1246281" cy="176233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24D640B-0410-D37D-B5B8-900EF94BC2E7}"/>
              </a:ext>
            </a:extLst>
          </p:cNvPr>
          <p:cNvSpPr/>
          <p:nvPr/>
        </p:nvSpPr>
        <p:spPr>
          <a:xfrm>
            <a:off x="653562" y="828975"/>
            <a:ext cx="10884874" cy="1278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揃うまで勤務開始は</a:t>
            </a:r>
            <a:r>
              <a:rPr kumimoji="1" lang="en-US" altLang="ja-JP"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NG</a:t>
            </a:r>
            <a:r>
              <a:rPr kumimoji="1" lang="ja-JP" altLang="en-US"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です！</a:t>
            </a:r>
            <a:endParaRPr kumimoji="1" lang="en-US" altLang="ja-JP"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2800" b="1" u="sng" dirty="0">
                <a:solidFill>
                  <a:srgbClr val="FF0000"/>
                </a:solidFill>
                <a:latin typeface="游ゴシック" panose="020F0502020204030204"/>
                <a:ea typeface="游ゴシック" panose="020B0400000000000000" pitchFamily="50" charset="-128"/>
              </a:rPr>
              <a:t>原本は履歴書と一緒に店舗保管！</a:t>
            </a:r>
            <a:endParaRPr kumimoji="1" lang="en-US" altLang="ja-JP" sz="28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406A34BF-CAF3-F9C8-897D-F6FAC439D9E7}"/>
              </a:ext>
            </a:extLst>
          </p:cNvPr>
          <p:cNvSpPr/>
          <p:nvPr/>
        </p:nvSpPr>
        <p:spPr>
          <a:xfrm>
            <a:off x="124575" y="2338085"/>
            <a:ext cx="7357695" cy="41090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2400" b="1" dirty="0">
                <a:solidFill>
                  <a:srgbClr val="FF0000"/>
                </a:solidFill>
              </a:rPr>
              <a:t>■速やかに本部に控えを提出■</a:t>
            </a:r>
            <a:endParaRPr kumimoji="1" lang="en-US" altLang="ja-JP" sz="2400" b="1" dirty="0">
              <a:solidFill>
                <a:srgbClr val="FF0000"/>
              </a:solidFill>
            </a:endParaRPr>
          </a:p>
        </p:txBody>
      </p:sp>
    </p:spTree>
    <p:extLst>
      <p:ext uri="{BB962C8B-B14F-4D97-AF65-F5344CB8AC3E}">
        <p14:creationId xmlns:p14="http://schemas.microsoft.com/office/powerpoint/2010/main" val="90713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2823D2-7442-4B73-87F0-66482A3A0365}"/>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危機管理室目的・目標</a:t>
            </a:r>
          </a:p>
        </p:txBody>
      </p:sp>
      <p:sp>
        <p:nvSpPr>
          <p:cNvPr id="5" name="正方形/長方形 4">
            <a:extLst>
              <a:ext uri="{FF2B5EF4-FFF2-40B4-BE49-F238E27FC236}">
                <a16:creationId xmlns:a16="http://schemas.microsoft.com/office/drawing/2014/main" id="{A6C9883D-A818-461F-BC40-556528A5FC70}"/>
              </a:ext>
            </a:extLst>
          </p:cNvPr>
          <p:cNvSpPr/>
          <p:nvPr/>
        </p:nvSpPr>
        <p:spPr>
          <a:xfrm>
            <a:off x="388200" y="2859470"/>
            <a:ext cx="1647097" cy="3517697"/>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latin typeface="BIZ UDPゴシック" panose="020B0400000000000000" pitchFamily="50" charset="-128"/>
                <a:ea typeface="BIZ UDPゴシック" panose="020B0400000000000000" pitchFamily="50" charset="-128"/>
              </a:rPr>
              <a:t>19</a:t>
            </a:r>
            <a:r>
              <a:rPr kumimoji="1" lang="ja-JP" altLang="en-US" sz="2000" b="1" dirty="0">
                <a:latin typeface="BIZ UDPゴシック" panose="020B0400000000000000" pitchFamily="50" charset="-128"/>
                <a:ea typeface="BIZ UDPゴシック" panose="020B0400000000000000" pitchFamily="50" charset="-128"/>
              </a:rPr>
              <a:t>期目標</a:t>
            </a:r>
            <a:endParaRPr kumimoji="1" lang="en-US" altLang="ja-JP" sz="2000" b="1"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29D2604F-7B46-468A-866A-81E0544CCC45}"/>
              </a:ext>
            </a:extLst>
          </p:cNvPr>
          <p:cNvSpPr txBox="1"/>
          <p:nvPr/>
        </p:nvSpPr>
        <p:spPr>
          <a:xfrm>
            <a:off x="2020079" y="1246346"/>
            <a:ext cx="4670042" cy="1446550"/>
          </a:xfrm>
          <a:prstGeom prst="rect">
            <a:avLst/>
          </a:prstGeom>
          <a:solidFill>
            <a:schemeClr val="accent4">
              <a:lumMod val="20000"/>
              <a:lumOff val="80000"/>
            </a:schemeClr>
          </a:solidFill>
        </p:spPr>
        <p:txBody>
          <a:bodyPr wrap="square" rtlCol="0">
            <a:spAutoFit/>
          </a:bodyPr>
          <a:lstStyle/>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sz="800" dirty="0">
              <a:solidFill>
                <a:schemeClr val="bg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97354342-8176-49DB-93C7-3F9EEFECF2B7}"/>
              </a:ext>
            </a:extLst>
          </p:cNvPr>
          <p:cNvSpPr txBox="1"/>
          <p:nvPr/>
        </p:nvSpPr>
        <p:spPr>
          <a:xfrm>
            <a:off x="1906265" y="1386660"/>
            <a:ext cx="4778285" cy="1123384"/>
          </a:xfrm>
          <a:prstGeom prst="rect">
            <a:avLst/>
          </a:prstGeom>
          <a:noFill/>
        </p:spPr>
        <p:txBody>
          <a:bodyPr wrap="square" rtlCol="0">
            <a:spAutoFit/>
          </a:bodyPr>
          <a:lstStyle/>
          <a:p>
            <a:r>
              <a:rPr kumimoji="1" lang="ja-JP" altLang="en-US" sz="1600" b="1" dirty="0">
                <a:solidFill>
                  <a:schemeClr val="bg1">
                    <a:lumMod val="65000"/>
                  </a:schemeClr>
                </a:solidFill>
                <a:latin typeface="BIZ UDPゴシック" panose="020B0400000000000000" pitchFamily="50" charset="-128"/>
                <a:ea typeface="BIZ UDPゴシック" panose="020B0400000000000000" pitchFamily="50" charset="-128"/>
              </a:rPr>
              <a:t>　危機管理室設置目的</a:t>
            </a:r>
            <a:endParaRPr kumimoji="1" lang="en-US" altLang="ja-JP" sz="1600" b="1" dirty="0">
              <a:solidFill>
                <a:schemeClr val="bg1">
                  <a:lumMod val="6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bg1">
                    <a:lumMod val="65000"/>
                  </a:schemeClr>
                </a:solidFill>
                <a:latin typeface="BIZ UDPゴシック" panose="020B0400000000000000" pitchFamily="50" charset="-128"/>
                <a:ea typeface="BIZ UDPゴシック" panose="020B0400000000000000" pitchFamily="50" charset="-128"/>
              </a:rPr>
              <a:t>　</a:t>
            </a:r>
            <a:endParaRPr lang="en-US" altLang="ja-JP" sz="900" b="1" dirty="0">
              <a:solidFill>
                <a:schemeClr val="bg1">
                  <a:lumMod val="6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bg1">
                    <a:lumMod val="65000"/>
                  </a:schemeClr>
                </a:solidFill>
                <a:latin typeface="BIZ UDPゴシック" panose="020B0400000000000000" pitchFamily="50" charset="-128"/>
                <a:ea typeface="BIZ UDPゴシック" panose="020B0400000000000000" pitchFamily="50" charset="-128"/>
              </a:rPr>
              <a:t>　　</a:t>
            </a:r>
            <a:r>
              <a:rPr lang="ja-JP" altLang="en-US" b="1" dirty="0">
                <a:solidFill>
                  <a:srgbClr val="FF0000"/>
                </a:solidFill>
                <a:latin typeface="BIZ UDPゴシック" panose="020B0400000000000000" pitchFamily="50" charset="-128"/>
                <a:ea typeface="BIZ UDPゴシック" panose="020B0400000000000000" pitchFamily="50" charset="-128"/>
              </a:rPr>
              <a:t>危機・トラブルへの</a:t>
            </a:r>
            <a:endParaRPr lang="en-US" altLang="ja-JP" sz="2400" b="1" dirty="0">
              <a:solidFill>
                <a:srgbClr val="FF0000"/>
              </a:solidFill>
              <a:latin typeface="BIZ UDPゴシック" panose="020B0400000000000000" pitchFamily="50" charset="-128"/>
              <a:ea typeface="BIZ UDPゴシック" panose="020B0400000000000000" pitchFamily="50" charset="-128"/>
            </a:endParaRPr>
          </a:p>
          <a:p>
            <a:r>
              <a:rPr lang="ja-JP" altLang="en-US" sz="2400" b="1" dirty="0">
                <a:solidFill>
                  <a:srgbClr val="FF0000"/>
                </a:solidFill>
                <a:latin typeface="BIZ UDPゴシック" panose="020B0400000000000000" pitchFamily="50" charset="-128"/>
                <a:ea typeface="BIZ UDPゴシック" panose="020B0400000000000000" pitchFamily="50" charset="-128"/>
              </a:rPr>
              <a:t>　　　　　　　</a:t>
            </a:r>
            <a:r>
              <a:rPr lang="ja-JP" altLang="en-US" sz="2400" b="1" u="sng" dirty="0">
                <a:solidFill>
                  <a:srgbClr val="FF0000"/>
                </a:solidFill>
                <a:latin typeface="BIZ UDPゴシック" panose="020B0400000000000000" pitchFamily="50" charset="-128"/>
                <a:ea typeface="BIZ UDPゴシック" panose="020B0400000000000000" pitchFamily="50" charset="-128"/>
              </a:rPr>
              <a:t>適正対処</a:t>
            </a:r>
            <a:r>
              <a:rPr lang="ja-JP" altLang="en-US" sz="2400" b="1" dirty="0">
                <a:solidFill>
                  <a:srgbClr val="FF0000"/>
                </a:solidFill>
                <a:latin typeface="BIZ UDPゴシック" panose="020B0400000000000000" pitchFamily="50" charset="-128"/>
                <a:ea typeface="BIZ UDPゴシック" panose="020B0400000000000000" pitchFamily="50" charset="-128"/>
              </a:rPr>
              <a:t>と</a:t>
            </a:r>
            <a:r>
              <a:rPr lang="ja-JP" altLang="en-US" sz="2400" b="1" u="sng" dirty="0">
                <a:solidFill>
                  <a:srgbClr val="FF0000"/>
                </a:solidFill>
                <a:latin typeface="BIZ UDPゴシック" panose="020B0400000000000000" pitchFamily="50" charset="-128"/>
                <a:ea typeface="BIZ UDPゴシック" panose="020B0400000000000000" pitchFamily="50" charset="-128"/>
              </a:rPr>
              <a:t>未然防止</a:t>
            </a:r>
            <a:endParaRPr lang="en-US" altLang="ja-JP" sz="2400" b="1" u="sng" dirty="0">
              <a:solidFill>
                <a:srgbClr val="FF0000"/>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254C4F44-0D4F-4566-8E5A-6EF73D9A791B}"/>
              </a:ext>
            </a:extLst>
          </p:cNvPr>
          <p:cNvSpPr/>
          <p:nvPr/>
        </p:nvSpPr>
        <p:spPr>
          <a:xfrm>
            <a:off x="375159" y="1253145"/>
            <a:ext cx="1647097" cy="1446550"/>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BIZ UDPゴシック" panose="020B0400000000000000" pitchFamily="50" charset="-128"/>
                <a:ea typeface="BIZ UDPゴシック" panose="020B0400000000000000" pitchFamily="50" charset="-128"/>
              </a:rPr>
              <a:t>危機管理室</a:t>
            </a:r>
            <a:endParaRPr lang="en-US" altLang="ja-JP" sz="2000" b="1" dirty="0">
              <a:latin typeface="BIZ UDPゴシック" panose="020B0400000000000000" pitchFamily="50" charset="-128"/>
              <a:ea typeface="BIZ UDPゴシック" panose="020B0400000000000000" pitchFamily="50" charset="-128"/>
            </a:endParaRPr>
          </a:p>
          <a:p>
            <a:pPr algn="ctr"/>
            <a:r>
              <a:rPr lang="ja-JP" altLang="en-US" sz="2000" b="1" dirty="0">
                <a:latin typeface="BIZ UDPゴシック" panose="020B0400000000000000" pitchFamily="50" charset="-128"/>
                <a:ea typeface="BIZ UDPゴシック" panose="020B0400000000000000" pitchFamily="50" charset="-128"/>
              </a:rPr>
              <a:t>設置目的</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3388D931-0E1C-4AA2-9B48-805711D1DB37}"/>
              </a:ext>
            </a:extLst>
          </p:cNvPr>
          <p:cNvSpPr/>
          <p:nvPr/>
        </p:nvSpPr>
        <p:spPr>
          <a:xfrm>
            <a:off x="2035297" y="2866203"/>
            <a:ext cx="4646815" cy="351769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endParaRPr lang="en-US" altLang="ja-JP" sz="2000" b="1" dirty="0">
              <a:solidFill>
                <a:schemeClr val="tx1"/>
              </a:solidFill>
              <a:latin typeface="BIZ UDPゴシック" panose="020B0400000000000000" pitchFamily="50" charset="-128"/>
              <a:ea typeface="BIZ UDPゴシック" panose="020B0400000000000000" pitchFamily="50" charset="-128"/>
            </a:endParaRPr>
          </a:p>
          <a:p>
            <a:r>
              <a:rPr lang="ja-JP" altLang="en-US" sz="2000" b="1" dirty="0">
                <a:solidFill>
                  <a:schemeClr val="tx1"/>
                </a:solidFill>
                <a:latin typeface="BIZ UDPゴシック" panose="020B0400000000000000" pitchFamily="50" charset="-128"/>
                <a:ea typeface="BIZ UDPゴシック" panose="020B0400000000000000" pitchFamily="50" charset="-128"/>
              </a:rPr>
              <a:t>　</a:t>
            </a:r>
            <a:r>
              <a:rPr lang="ja-JP" altLang="en-US" sz="2400" b="1" dirty="0">
                <a:solidFill>
                  <a:srgbClr val="FF0000"/>
                </a:solidFill>
                <a:latin typeface="BIZ UDPゴシック" panose="020B0400000000000000" pitchFamily="50" charset="-128"/>
                <a:ea typeface="BIZ UDPゴシック" panose="020B0400000000000000" pitchFamily="50" charset="-128"/>
              </a:rPr>
              <a:t>危機管理体制の強化と</a:t>
            </a:r>
            <a:r>
              <a:rPr lang="en-US" altLang="ja-JP" sz="2400" b="1" dirty="0">
                <a:solidFill>
                  <a:srgbClr val="FF0000"/>
                </a:solidFill>
                <a:latin typeface="BIZ UDPゴシック" panose="020B0400000000000000" pitchFamily="50" charset="-128"/>
                <a:ea typeface="BIZ UDPゴシック" panose="020B0400000000000000" pitchFamily="50" charset="-128"/>
              </a:rPr>
              <a:t>BU</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a:p>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r>
              <a:rPr lang="ja-JP" altLang="en-US" sz="1200" b="1" dirty="0">
                <a:solidFill>
                  <a:schemeClr val="tx1"/>
                </a:solidFill>
                <a:latin typeface="BIZ UDPゴシック" panose="020B0400000000000000" pitchFamily="50" charset="-128"/>
                <a:ea typeface="BIZ UDPゴシック" panose="020B0400000000000000" pitchFamily="50" charset="-128"/>
              </a:rPr>
              <a:t>　</a:t>
            </a:r>
            <a:r>
              <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rPr>
              <a:t>ⅰ</a:t>
            </a:r>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）誤提供、異物混入案件の撲滅</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a:t>
            </a:r>
            <a:endParaRPr lang="en-US" altLang="ja-JP" sz="1200" dirty="0">
              <a:solidFill>
                <a:schemeClr val="bg1">
                  <a:lumMod val="7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a:t>
            </a:r>
            <a:r>
              <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rPr>
              <a:t>ⅱ</a:t>
            </a:r>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）金銭管理の強化と不正の起きない環境づくり</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a:t>
            </a:r>
            <a:r>
              <a:rPr lang="ja-JP" altLang="en-US" sz="1600" dirty="0">
                <a:solidFill>
                  <a:schemeClr val="bg1">
                    <a:lumMod val="75000"/>
                  </a:schemeClr>
                </a:solidFill>
                <a:latin typeface="BIZ UDPゴシック" panose="020B0400000000000000" pitchFamily="50" charset="-128"/>
                <a:ea typeface="BIZ UDPゴシック" panose="020B0400000000000000" pitchFamily="50" charset="-128"/>
              </a:rPr>
              <a:t> </a:t>
            </a:r>
            <a:endPar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　</a:t>
            </a:r>
            <a:r>
              <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rPr>
              <a:t>ⅲ</a:t>
            </a:r>
            <a:r>
              <a:rPr lang="ja-JP" altLang="en-US" sz="1600" dirty="0">
                <a:solidFill>
                  <a:schemeClr val="bg1">
                    <a:lumMod val="50000"/>
                  </a:schemeClr>
                </a:solidFill>
                <a:latin typeface="BIZ UDPゴシック" panose="020B0400000000000000" pitchFamily="50" charset="-128"/>
                <a:ea typeface="BIZ UDPゴシック" panose="020B0400000000000000" pitchFamily="50" charset="-128"/>
              </a:rPr>
              <a:t>）年間スケジュールに沿った各種運用</a:t>
            </a:r>
            <a:r>
              <a:rPr lang="en-US" altLang="ja-JP" sz="1600" dirty="0">
                <a:solidFill>
                  <a:schemeClr val="bg1">
                    <a:lumMod val="50000"/>
                  </a:schemeClr>
                </a:solidFill>
                <a:latin typeface="BIZ UDPゴシック" panose="020B0400000000000000" pitchFamily="50" charset="-128"/>
                <a:ea typeface="BIZ UDPゴシック" panose="020B0400000000000000" pitchFamily="50" charset="-128"/>
              </a:rPr>
              <a:t>BU</a:t>
            </a:r>
          </a:p>
          <a:p>
            <a:r>
              <a:rPr lang="ja-JP" altLang="en-US" dirty="0">
                <a:solidFill>
                  <a:schemeClr val="bg1">
                    <a:lumMod val="50000"/>
                  </a:schemeClr>
                </a:solidFill>
                <a:latin typeface="BIZ UDPゴシック" panose="020B0400000000000000" pitchFamily="50" charset="-128"/>
                <a:ea typeface="BIZ UDPゴシック" panose="020B0400000000000000" pitchFamily="50" charset="-128"/>
              </a:rPr>
              <a:t>　　　　　</a:t>
            </a:r>
            <a:endParaRPr lang="en-US" altLang="ja-JP" sz="2000" dirty="0">
              <a:solidFill>
                <a:schemeClr val="bg1">
                  <a:lumMod val="75000"/>
                </a:schemeClr>
              </a:solidFill>
              <a:latin typeface="BIZ UDPゴシック" panose="020B0400000000000000" pitchFamily="50" charset="-128"/>
              <a:ea typeface="BIZ UDPゴシック" panose="020B0400000000000000" pitchFamily="50" charset="-128"/>
            </a:endParaRPr>
          </a:p>
          <a:p>
            <a:endParaRPr lang="en-US" altLang="ja-JP" sz="2000"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7B7CE27D-CD2F-47DE-97F5-9A7AA7084E7C}"/>
              </a:ext>
            </a:extLst>
          </p:cNvPr>
          <p:cNvSpPr txBox="1"/>
          <p:nvPr/>
        </p:nvSpPr>
        <p:spPr>
          <a:xfrm>
            <a:off x="1878950" y="2950291"/>
            <a:ext cx="1647097" cy="338554"/>
          </a:xfrm>
          <a:prstGeom prst="rect">
            <a:avLst/>
          </a:prstGeom>
          <a:noFill/>
        </p:spPr>
        <p:txBody>
          <a:bodyPr wrap="square" rtlCol="0">
            <a:spAutoFit/>
          </a:bodyPr>
          <a:lstStyle/>
          <a:p>
            <a:r>
              <a:rPr lang="ja-JP" altLang="en-US" sz="1600" b="1" dirty="0">
                <a:solidFill>
                  <a:schemeClr val="bg1">
                    <a:lumMod val="65000"/>
                  </a:schemeClr>
                </a:solidFill>
                <a:latin typeface="BIZ UDPゴシック" panose="020B0400000000000000" pitchFamily="50" charset="-128"/>
                <a:ea typeface="BIZ UDPゴシック" panose="020B0400000000000000" pitchFamily="50" charset="-128"/>
              </a:rPr>
              <a:t>　</a:t>
            </a:r>
            <a:r>
              <a:rPr lang="en-US" altLang="ja-JP" sz="1600" b="1" dirty="0">
                <a:solidFill>
                  <a:schemeClr val="bg1">
                    <a:lumMod val="65000"/>
                  </a:schemeClr>
                </a:solidFill>
                <a:latin typeface="BIZ UDPゴシック" panose="020B0400000000000000" pitchFamily="50" charset="-128"/>
                <a:ea typeface="BIZ UDPゴシック" panose="020B0400000000000000" pitchFamily="50" charset="-128"/>
              </a:rPr>
              <a:t>19</a:t>
            </a:r>
            <a:r>
              <a:rPr lang="ja-JP" altLang="en-US" sz="1600" b="1" dirty="0">
                <a:solidFill>
                  <a:schemeClr val="bg1">
                    <a:lumMod val="65000"/>
                  </a:schemeClr>
                </a:solidFill>
                <a:latin typeface="BIZ UDPゴシック" panose="020B0400000000000000" pitchFamily="50" charset="-128"/>
                <a:ea typeface="BIZ UDPゴシック" panose="020B0400000000000000" pitchFamily="50" charset="-128"/>
              </a:rPr>
              <a:t>期の目標</a:t>
            </a:r>
            <a:endParaRPr kumimoji="1" lang="en-US" altLang="ja-JP" sz="1600" b="1" dirty="0">
              <a:solidFill>
                <a:schemeClr val="bg1">
                  <a:lumMod val="65000"/>
                </a:schemeClr>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354D7753-F546-4334-83A0-828D959DCFB3}"/>
              </a:ext>
            </a:extLst>
          </p:cNvPr>
          <p:cNvSpPr/>
          <p:nvPr/>
        </p:nvSpPr>
        <p:spPr>
          <a:xfrm>
            <a:off x="7660872" y="1268964"/>
            <a:ext cx="4146030" cy="70745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BIZ UDPゴシック" panose="020B0400000000000000" pitchFamily="50" charset="-128"/>
                <a:ea typeface="BIZ UDPゴシック" panose="020B0400000000000000" pitchFamily="50" charset="-128"/>
              </a:rPr>
              <a:t>目標への動き</a:t>
            </a:r>
            <a:endParaRPr kumimoji="1" lang="ja-JP" altLang="en-US" sz="2000" b="1" dirty="0">
              <a:latin typeface="BIZ UDPゴシック" panose="020B0400000000000000" pitchFamily="50" charset="-128"/>
              <a:ea typeface="BIZ UDPゴシック" panose="020B0400000000000000" pitchFamily="50" charset="-128"/>
            </a:endParaRPr>
          </a:p>
        </p:txBody>
      </p:sp>
      <p:cxnSp>
        <p:nvCxnSpPr>
          <p:cNvPr id="15" name="直線コネクタ 14">
            <a:extLst>
              <a:ext uri="{FF2B5EF4-FFF2-40B4-BE49-F238E27FC236}">
                <a16:creationId xmlns:a16="http://schemas.microsoft.com/office/drawing/2014/main" id="{90AACAD2-638D-474C-BE80-068E7348FFF9}"/>
              </a:ext>
            </a:extLst>
          </p:cNvPr>
          <p:cNvCxnSpPr>
            <a:cxnSpLocks/>
          </p:cNvCxnSpPr>
          <p:nvPr/>
        </p:nvCxnSpPr>
        <p:spPr>
          <a:xfrm>
            <a:off x="7155975" y="1259025"/>
            <a:ext cx="0" cy="5118143"/>
          </a:xfrm>
          <a:prstGeom prst="line">
            <a:avLst/>
          </a:prstGeom>
          <a:ln w="22225">
            <a:solidFill>
              <a:schemeClr val="accent6">
                <a:lumMod val="50000"/>
                <a:alpha val="34000"/>
              </a:schemeClr>
            </a:solidFill>
          </a:ln>
        </p:spPr>
        <p:style>
          <a:lnRef idx="1">
            <a:schemeClr val="accent1"/>
          </a:lnRef>
          <a:fillRef idx="0">
            <a:schemeClr val="accent1"/>
          </a:fillRef>
          <a:effectRef idx="0">
            <a:schemeClr val="accent1"/>
          </a:effectRef>
          <a:fontRef idx="minor">
            <a:schemeClr val="tx1"/>
          </a:fontRef>
        </p:style>
      </p:cxnSp>
      <p:sp>
        <p:nvSpPr>
          <p:cNvPr id="17" name="四角形: 角を丸くする 16">
            <a:extLst>
              <a:ext uri="{FF2B5EF4-FFF2-40B4-BE49-F238E27FC236}">
                <a16:creationId xmlns:a16="http://schemas.microsoft.com/office/drawing/2014/main" id="{FCCE29DD-006A-40CB-9939-CA84B57A4045}"/>
              </a:ext>
            </a:extLst>
          </p:cNvPr>
          <p:cNvSpPr/>
          <p:nvPr/>
        </p:nvSpPr>
        <p:spPr>
          <a:xfrm>
            <a:off x="7710567" y="2598265"/>
            <a:ext cx="1773141" cy="738664"/>
          </a:xfrm>
          <a:prstGeom prst="roundRect">
            <a:avLst/>
          </a:prstGeom>
          <a:solidFill>
            <a:schemeClr val="accent6">
              <a:lumMod val="20000"/>
              <a:lumOff val="80000"/>
              <a:alpha val="69804"/>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BIZ UDPゴシック" panose="020B0400000000000000" pitchFamily="50" charset="-128"/>
                <a:ea typeface="BIZ UDPゴシック" panose="020B0400000000000000" pitchFamily="50" charset="-128"/>
              </a:rPr>
              <a:t>誤提供</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異物混入の撲滅</a:t>
            </a:r>
          </a:p>
        </p:txBody>
      </p:sp>
      <p:sp>
        <p:nvSpPr>
          <p:cNvPr id="19" name="四角形: 角を丸くする 18">
            <a:extLst>
              <a:ext uri="{FF2B5EF4-FFF2-40B4-BE49-F238E27FC236}">
                <a16:creationId xmlns:a16="http://schemas.microsoft.com/office/drawing/2014/main" id="{2CCA132C-D68F-4053-9104-171638A6FEF2}"/>
              </a:ext>
            </a:extLst>
          </p:cNvPr>
          <p:cNvSpPr/>
          <p:nvPr/>
        </p:nvSpPr>
        <p:spPr>
          <a:xfrm>
            <a:off x="7710566" y="4211720"/>
            <a:ext cx="1773141" cy="738664"/>
          </a:xfrm>
          <a:prstGeom prst="roundRect">
            <a:avLst/>
          </a:prstGeom>
          <a:solidFill>
            <a:schemeClr val="accent6">
              <a:lumMod val="20000"/>
              <a:lumOff val="80000"/>
              <a:alpha val="69804"/>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各種運用</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BU</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148CB82-F1C4-4E77-BC59-35EBCFA35B7E}"/>
              </a:ext>
            </a:extLst>
          </p:cNvPr>
          <p:cNvSpPr txBox="1"/>
          <p:nvPr/>
        </p:nvSpPr>
        <p:spPr>
          <a:xfrm>
            <a:off x="7660872" y="3371859"/>
            <a:ext cx="2331087" cy="523220"/>
          </a:xfrm>
          <a:prstGeom prst="rect">
            <a:avLst/>
          </a:prstGeom>
          <a:noFill/>
        </p:spPr>
        <p:txBody>
          <a:bodyPr wrap="none" rtlCol="0">
            <a:spAutoFit/>
          </a:bodyPr>
          <a:lstStyle/>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■現場抑止の強化</a:t>
            </a:r>
            <a:r>
              <a:rPr lang="ja-JP" altLang="en-US" sz="1100" b="1" dirty="0">
                <a:solidFill>
                  <a:schemeClr val="bg1">
                    <a:lumMod val="65000"/>
                  </a:schemeClr>
                </a:solidFill>
                <a:latin typeface="BIZ UDPゴシック" panose="020B0400000000000000" pitchFamily="50" charset="-128"/>
                <a:ea typeface="BIZ UDPゴシック" panose="020B0400000000000000" pitchFamily="50" charset="-128"/>
              </a:rPr>
              <a:t>（</a:t>
            </a:r>
            <a:r>
              <a:rPr lang="en-US" altLang="ja-JP" sz="1100" b="1" dirty="0">
                <a:solidFill>
                  <a:schemeClr val="bg1">
                    <a:lumMod val="65000"/>
                  </a:schemeClr>
                </a:solidFill>
                <a:latin typeface="BIZ UDPゴシック" panose="020B0400000000000000" pitchFamily="50" charset="-128"/>
                <a:ea typeface="BIZ UDPゴシック" panose="020B0400000000000000" pitchFamily="50" charset="-128"/>
              </a:rPr>
              <a:t>POP</a:t>
            </a:r>
            <a:r>
              <a:rPr lang="ja-JP" altLang="en-US" sz="1100" b="1" dirty="0">
                <a:solidFill>
                  <a:schemeClr val="bg1">
                    <a:lumMod val="65000"/>
                  </a:schemeClr>
                </a:solidFill>
                <a:latin typeface="BIZ UDPゴシック" panose="020B0400000000000000" pitchFamily="50" charset="-128"/>
                <a:ea typeface="BIZ UDPゴシック" panose="020B0400000000000000" pitchFamily="50" charset="-128"/>
              </a:rPr>
              <a:t>等）</a:t>
            </a:r>
            <a:endParaRPr lang="en-US" altLang="ja-JP" sz="1100" b="1" dirty="0">
              <a:solidFill>
                <a:schemeClr val="bg1">
                  <a:lumMod val="65000"/>
                </a:schemeClr>
              </a:solidFill>
              <a:latin typeface="BIZ UDPゴシック" panose="020B0400000000000000" pitchFamily="50" charset="-128"/>
              <a:ea typeface="BIZ UDPゴシック" panose="020B0400000000000000" pitchFamily="50" charset="-128"/>
            </a:endParaRPr>
          </a:p>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■制度連携による抑止強化</a:t>
            </a:r>
            <a:endPar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E3FBF94-D93C-4599-89E1-8A182DAF6419}"/>
              </a:ext>
            </a:extLst>
          </p:cNvPr>
          <p:cNvSpPr txBox="1"/>
          <p:nvPr/>
        </p:nvSpPr>
        <p:spPr>
          <a:xfrm>
            <a:off x="7660872" y="4950384"/>
            <a:ext cx="1912703" cy="307777"/>
          </a:xfrm>
          <a:prstGeom prst="rect">
            <a:avLst/>
          </a:prstGeom>
          <a:noFill/>
        </p:spPr>
        <p:txBody>
          <a:bodyPr wrap="none" rtlCol="0">
            <a:spAutoFit/>
          </a:bodyPr>
          <a:lstStyle/>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■危機管理講習の</a:t>
            </a:r>
            <a:r>
              <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rPr>
              <a:t>BU</a:t>
            </a:r>
          </a:p>
        </p:txBody>
      </p:sp>
      <p:sp>
        <p:nvSpPr>
          <p:cNvPr id="3" name="四角形: 角を丸くする 2">
            <a:extLst>
              <a:ext uri="{FF2B5EF4-FFF2-40B4-BE49-F238E27FC236}">
                <a16:creationId xmlns:a16="http://schemas.microsoft.com/office/drawing/2014/main" id="{26E77CEF-B632-09F6-87E3-91E6663ED6B0}"/>
              </a:ext>
            </a:extLst>
          </p:cNvPr>
          <p:cNvSpPr/>
          <p:nvPr/>
        </p:nvSpPr>
        <p:spPr>
          <a:xfrm>
            <a:off x="9951628" y="2598265"/>
            <a:ext cx="1773141" cy="738664"/>
          </a:xfrm>
          <a:prstGeom prst="roundRect">
            <a:avLst/>
          </a:prstGeom>
          <a:solidFill>
            <a:schemeClr val="accent6">
              <a:lumMod val="20000"/>
              <a:lumOff val="80000"/>
              <a:alpha val="69804"/>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BIZ UDPゴシック" panose="020B0400000000000000" pitchFamily="50" charset="-128"/>
                <a:ea typeface="BIZ UDPゴシック" panose="020B0400000000000000" pitchFamily="50" charset="-128"/>
              </a:rPr>
              <a:t>金銭管理</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b="1" dirty="0">
                <a:solidFill>
                  <a:schemeClr val="tx1"/>
                </a:solidFill>
                <a:latin typeface="BIZ UDPゴシック" panose="020B0400000000000000" pitchFamily="50" charset="-128"/>
                <a:ea typeface="BIZ UDPゴシック" panose="020B0400000000000000" pitchFamily="50" charset="-128"/>
              </a:rPr>
              <a:t>不正の起きない環境</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8C43EEB7-06EC-17DF-EE0B-826733853B12}"/>
              </a:ext>
            </a:extLst>
          </p:cNvPr>
          <p:cNvSpPr txBox="1"/>
          <p:nvPr/>
        </p:nvSpPr>
        <p:spPr>
          <a:xfrm>
            <a:off x="9983203" y="3368530"/>
            <a:ext cx="2055371" cy="523220"/>
          </a:xfrm>
          <a:prstGeom prst="rect">
            <a:avLst/>
          </a:prstGeom>
          <a:noFill/>
        </p:spPr>
        <p:txBody>
          <a:bodyPr wrap="none" rtlCol="0">
            <a:spAutoFit/>
          </a:bodyPr>
          <a:lstStyle/>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■チェック体制の見直し</a:t>
            </a:r>
            <a:endPar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endParaRPr>
          </a:p>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■仕組みの見直し</a:t>
            </a:r>
            <a:endPar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79F24F1B-1534-B1BE-B43D-5100D58E4D3C}"/>
              </a:ext>
            </a:extLst>
          </p:cNvPr>
          <p:cNvSpPr/>
          <p:nvPr/>
        </p:nvSpPr>
        <p:spPr>
          <a:xfrm>
            <a:off x="9983203" y="4211720"/>
            <a:ext cx="1773141" cy="738664"/>
          </a:xfrm>
          <a:prstGeom prst="roundRect">
            <a:avLst/>
          </a:prstGeom>
          <a:solidFill>
            <a:schemeClr val="accent6">
              <a:lumMod val="20000"/>
              <a:lumOff val="80000"/>
              <a:alpha val="69804"/>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BIZ UDPゴシック" panose="020B0400000000000000" pitchFamily="50" charset="-128"/>
                <a:ea typeface="BIZ UDPゴシック" panose="020B0400000000000000" pitchFamily="50" charset="-128"/>
              </a:rPr>
              <a:t>年間リード</a:t>
            </a:r>
            <a:endParaRPr lang="en-US" altLang="ja-JP" sz="16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600" b="1" dirty="0">
                <a:solidFill>
                  <a:schemeClr val="tx1"/>
                </a:solidFill>
                <a:latin typeface="BIZ UDPゴシック" panose="020B0400000000000000" pitchFamily="50" charset="-128"/>
                <a:ea typeface="BIZ UDPゴシック" panose="020B0400000000000000" pitchFamily="50" charset="-128"/>
              </a:rPr>
              <a:t>仕組み・</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FMT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C4B906C6-9DC1-A402-DC65-A7A675F86414}"/>
              </a:ext>
            </a:extLst>
          </p:cNvPr>
          <p:cNvSpPr txBox="1"/>
          <p:nvPr/>
        </p:nvSpPr>
        <p:spPr>
          <a:xfrm>
            <a:off x="10014778" y="4981985"/>
            <a:ext cx="1919115" cy="738664"/>
          </a:xfrm>
          <a:prstGeom prst="rect">
            <a:avLst/>
          </a:prstGeom>
          <a:noFill/>
        </p:spPr>
        <p:txBody>
          <a:bodyPr wrap="none" rtlCol="0">
            <a:spAutoFit/>
          </a:bodyPr>
          <a:lstStyle/>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■年間リード（各部門）</a:t>
            </a:r>
            <a:endPar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endParaRPr>
          </a:p>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■仕組みの見直し</a:t>
            </a:r>
            <a:endPar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endParaRPr>
          </a:p>
          <a:p>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a:t>
            </a:r>
            <a:r>
              <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rPr>
              <a:t>FMT</a:t>
            </a:r>
            <a:r>
              <a:rPr lang="ja-JP" altLang="en-US" sz="1400" b="1" dirty="0">
                <a:solidFill>
                  <a:schemeClr val="bg1">
                    <a:lumMod val="65000"/>
                  </a:schemeClr>
                </a:solidFill>
                <a:latin typeface="BIZ UDPゴシック" panose="020B0400000000000000" pitchFamily="50" charset="-128"/>
                <a:ea typeface="BIZ UDPゴシック" panose="020B0400000000000000" pitchFamily="50" charset="-128"/>
              </a:rPr>
              <a:t>完備</a:t>
            </a:r>
            <a:endParaRPr lang="en-US" altLang="ja-JP" sz="1400" b="1" dirty="0">
              <a:solidFill>
                <a:schemeClr val="bg1">
                  <a:lumMod val="6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26442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306754" y="3013501"/>
            <a:ext cx="26468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管理本部</a:t>
            </a:r>
            <a:endParaRPr kumimoji="1" lang="en-US" altLang="ja-JP"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02561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1879504"/>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6096000" y="46340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経理について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51687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避難訓練について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6096000" y="4957528"/>
            <a:ext cx="269817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その他共有事項</a:t>
            </a:r>
          </a:p>
        </p:txBody>
      </p:sp>
      <p:sp>
        <p:nvSpPr>
          <p:cNvPr id="4" name="正方形/長方形 3">
            <a:extLst>
              <a:ext uri="{FF2B5EF4-FFF2-40B4-BE49-F238E27FC236}">
                <a16:creationId xmlns:a16="http://schemas.microsoft.com/office/drawing/2014/main" id="{0E3DD3DB-C84A-E43F-5F5A-44CD2B817D77}"/>
              </a:ext>
            </a:extLst>
          </p:cNvPr>
          <p:cNvSpPr/>
          <p:nvPr/>
        </p:nvSpPr>
        <p:spPr>
          <a:xfrm>
            <a:off x="6096000" y="3594149"/>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入退社手続きについて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3F58B53-31C7-123C-B851-4421FB1FB10F}"/>
              </a:ext>
            </a:extLst>
          </p:cNvPr>
          <p:cNvSpPr txBox="1"/>
          <p:nvPr/>
        </p:nvSpPr>
        <p:spPr>
          <a:xfrm>
            <a:off x="6096000" y="3034920"/>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労務について</a:t>
            </a:r>
          </a:p>
        </p:txBody>
      </p:sp>
      <p:sp>
        <p:nvSpPr>
          <p:cNvPr id="13" name="正方形/長方形 12">
            <a:extLst>
              <a:ext uri="{FF2B5EF4-FFF2-40B4-BE49-F238E27FC236}">
                <a16:creationId xmlns:a16="http://schemas.microsoft.com/office/drawing/2014/main" id="{0DB789A6-1048-D7C7-4D68-F995810CE24E}"/>
              </a:ext>
            </a:extLst>
          </p:cNvPr>
          <p:cNvSpPr/>
          <p:nvPr/>
        </p:nvSpPr>
        <p:spPr>
          <a:xfrm>
            <a:off x="6096000" y="101351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9722B01-D7DC-A4B9-49A6-820DD539E3B7}"/>
              </a:ext>
            </a:extLst>
          </p:cNvPr>
          <p:cNvSpPr/>
          <p:nvPr/>
        </p:nvSpPr>
        <p:spPr>
          <a:xfrm>
            <a:off x="6096000" y="1867405"/>
            <a:ext cx="6096000" cy="7443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D3BF9EDE-FF76-4991-B3EA-A5273BF816F6}"/>
              </a:ext>
            </a:extLst>
          </p:cNvPr>
          <p:cNvSpPr/>
          <p:nvPr/>
        </p:nvSpPr>
        <p:spPr>
          <a:xfrm>
            <a:off x="5876925" y="333375"/>
            <a:ext cx="6838950" cy="4191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0270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CA9B607-4A6E-4C0D-953D-C399AFDD2537}"/>
              </a:ext>
            </a:extLst>
          </p:cNvPr>
          <p:cNvSpPr/>
          <p:nvPr/>
        </p:nvSpPr>
        <p:spPr>
          <a:xfrm>
            <a:off x="1433190" y="1080312"/>
            <a:ext cx="9325620" cy="130466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800" b="1" u="sng" noProof="0" dirty="0">
                <a:solidFill>
                  <a:srgbClr val="FF0000"/>
                </a:solidFill>
                <a:latin typeface="游ゴシック" panose="020B0400000000000000" pitchFamily="50" charset="-128"/>
                <a:ea typeface="游ゴシック" panose="020B0400000000000000" pitchFamily="50" charset="-128"/>
              </a:rPr>
              <a:t>7</a:t>
            </a:r>
            <a:r>
              <a:rPr kumimoji="1" lang="ja-JP" altLang="en-US"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月</a:t>
            </a:r>
            <a:r>
              <a:rPr lang="en-US" altLang="ja-JP" sz="2800" b="1" u="sng" dirty="0">
                <a:solidFill>
                  <a:srgbClr val="FF0000"/>
                </a:solidFill>
                <a:latin typeface="游ゴシック" panose="020B0400000000000000" pitchFamily="50" charset="-128"/>
                <a:ea typeface="游ゴシック" panose="020B0400000000000000" pitchFamily="50" charset="-128"/>
              </a:rPr>
              <a:t>15</a:t>
            </a:r>
            <a:r>
              <a:rPr kumimoji="1" lang="ja-JP" altLang="en-US"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日まで</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にマニュアルに沿って実施し、</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責任者</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LINE</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にて完了報告お願いします</a:t>
            </a:r>
          </a:p>
        </p:txBody>
      </p:sp>
      <p:grpSp>
        <p:nvGrpSpPr>
          <p:cNvPr id="18" name="グループ化 17">
            <a:extLst>
              <a:ext uri="{FF2B5EF4-FFF2-40B4-BE49-F238E27FC236}">
                <a16:creationId xmlns:a16="http://schemas.microsoft.com/office/drawing/2014/main" id="{D8E2556D-8DA9-0553-5B85-A350A2A9A6E5}"/>
              </a:ext>
            </a:extLst>
          </p:cNvPr>
          <p:cNvGrpSpPr/>
          <p:nvPr/>
        </p:nvGrpSpPr>
        <p:grpSpPr>
          <a:xfrm>
            <a:off x="830101" y="2468539"/>
            <a:ext cx="2544510" cy="3640493"/>
            <a:chOff x="565941" y="2432481"/>
            <a:chExt cx="2544510" cy="3640493"/>
          </a:xfrm>
        </p:grpSpPr>
        <p:pic>
          <p:nvPicPr>
            <p:cNvPr id="12" name="図 11">
              <a:extLst>
                <a:ext uri="{FF2B5EF4-FFF2-40B4-BE49-F238E27FC236}">
                  <a16:creationId xmlns:a16="http://schemas.microsoft.com/office/drawing/2014/main" id="{AEDB286C-7C3A-3412-6953-CD185BB8DD77}"/>
                </a:ext>
              </a:extLst>
            </p:cNvPr>
            <p:cNvPicPr>
              <a:picLocks noChangeAspect="1"/>
            </p:cNvPicPr>
            <p:nvPr/>
          </p:nvPicPr>
          <p:blipFill rotWithShape="1">
            <a:blip r:embed="rId3">
              <a:extLst>
                <a:ext uri="{28A0092B-C50C-407E-A947-70E740481C1C}">
                  <a14:useLocalDpi xmlns:a14="http://schemas.microsoft.com/office/drawing/2010/main" val="0"/>
                </a:ext>
              </a:extLst>
            </a:blip>
            <a:srcRect t="17031" b="5298"/>
            <a:stretch/>
          </p:blipFill>
          <p:spPr>
            <a:xfrm>
              <a:off x="565941" y="2432481"/>
              <a:ext cx="2164423" cy="3640493"/>
            </a:xfrm>
            <a:prstGeom prst="rect">
              <a:avLst/>
            </a:prstGeom>
            <a:ln w="57150">
              <a:solidFill>
                <a:schemeClr val="tx1"/>
              </a:solidFill>
            </a:ln>
          </p:spPr>
        </p:pic>
        <p:sp>
          <p:nvSpPr>
            <p:cNvPr id="13" name="二等辺三角形 12">
              <a:extLst>
                <a:ext uri="{FF2B5EF4-FFF2-40B4-BE49-F238E27FC236}">
                  <a16:creationId xmlns:a16="http://schemas.microsoft.com/office/drawing/2014/main" id="{6A935F3C-3946-EA5B-27F1-7A6135A25C4A}"/>
                </a:ext>
              </a:extLst>
            </p:cNvPr>
            <p:cNvSpPr/>
            <p:nvPr/>
          </p:nvSpPr>
          <p:spPr>
            <a:xfrm rot="5400000">
              <a:off x="2414797"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9" name="グループ化 18">
            <a:extLst>
              <a:ext uri="{FF2B5EF4-FFF2-40B4-BE49-F238E27FC236}">
                <a16:creationId xmlns:a16="http://schemas.microsoft.com/office/drawing/2014/main" id="{45447C48-87C7-4C2A-A6F9-878EC4F1A0F8}"/>
              </a:ext>
            </a:extLst>
          </p:cNvPr>
          <p:cNvGrpSpPr/>
          <p:nvPr/>
        </p:nvGrpSpPr>
        <p:grpSpPr>
          <a:xfrm>
            <a:off x="3605110" y="2468539"/>
            <a:ext cx="2544052" cy="3640493"/>
            <a:chOff x="3265555" y="2432482"/>
            <a:chExt cx="2544052" cy="3640493"/>
          </a:xfrm>
        </p:grpSpPr>
        <p:pic>
          <p:nvPicPr>
            <p:cNvPr id="8" name="図 7">
              <a:extLst>
                <a:ext uri="{FF2B5EF4-FFF2-40B4-BE49-F238E27FC236}">
                  <a16:creationId xmlns:a16="http://schemas.microsoft.com/office/drawing/2014/main" id="{BFCB9A26-67E5-1209-9816-9C9ADA4A5A57}"/>
                </a:ext>
              </a:extLst>
            </p:cNvPr>
            <p:cNvPicPr>
              <a:picLocks noChangeAspect="1"/>
            </p:cNvPicPr>
            <p:nvPr/>
          </p:nvPicPr>
          <p:blipFill rotWithShape="1">
            <a:blip r:embed="rId4">
              <a:extLst>
                <a:ext uri="{28A0092B-C50C-407E-A947-70E740481C1C}">
                  <a14:useLocalDpi xmlns:a14="http://schemas.microsoft.com/office/drawing/2010/main" val="0"/>
                </a:ext>
              </a:extLst>
            </a:blip>
            <a:srcRect t="11827" b="10502"/>
            <a:stretch/>
          </p:blipFill>
          <p:spPr>
            <a:xfrm>
              <a:off x="3265555" y="2432482"/>
              <a:ext cx="2164423" cy="3640493"/>
            </a:xfrm>
            <a:prstGeom prst="rect">
              <a:avLst/>
            </a:prstGeom>
            <a:ln w="57150">
              <a:solidFill>
                <a:schemeClr val="tx1"/>
              </a:solidFill>
            </a:ln>
          </p:spPr>
        </p:pic>
        <p:sp>
          <p:nvSpPr>
            <p:cNvPr id="14" name="二等辺三角形 13">
              <a:extLst>
                <a:ext uri="{FF2B5EF4-FFF2-40B4-BE49-F238E27FC236}">
                  <a16:creationId xmlns:a16="http://schemas.microsoft.com/office/drawing/2014/main" id="{4333D968-EEC8-2065-5C60-FCF5CEB6DF59}"/>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0" name="正方形/長方形 19">
            <a:extLst>
              <a:ext uri="{FF2B5EF4-FFF2-40B4-BE49-F238E27FC236}">
                <a16:creationId xmlns:a16="http://schemas.microsoft.com/office/drawing/2014/main" id="{842333EC-0869-4ACD-1B33-4CB5446B5662}"/>
              </a:ext>
            </a:extLst>
          </p:cNvPr>
          <p:cNvSpPr/>
          <p:nvPr/>
        </p:nvSpPr>
        <p:spPr>
          <a:xfrm>
            <a:off x="820576" y="4039438"/>
            <a:ext cx="2164423" cy="70760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3BEC3E8F-3C7D-02C2-5BD1-4C44F7540EB5}"/>
              </a:ext>
            </a:extLst>
          </p:cNvPr>
          <p:cNvSpPr/>
          <p:nvPr/>
        </p:nvSpPr>
        <p:spPr>
          <a:xfrm>
            <a:off x="4257332" y="3940109"/>
            <a:ext cx="869023" cy="229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B85712EE-9A51-9E55-EF17-5786E7275C97}"/>
              </a:ext>
            </a:extLst>
          </p:cNvPr>
          <p:cNvSpPr/>
          <p:nvPr/>
        </p:nvSpPr>
        <p:spPr>
          <a:xfrm>
            <a:off x="2708637" y="252378"/>
            <a:ext cx="6774726"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避難訓練の実施</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038273E1-B2F3-3657-8F4C-A34B7C868C35}"/>
              </a:ext>
            </a:extLst>
          </p:cNvPr>
          <p:cNvGrpSpPr/>
          <p:nvPr/>
        </p:nvGrpSpPr>
        <p:grpSpPr>
          <a:xfrm>
            <a:off x="6410599" y="2468538"/>
            <a:ext cx="2544052" cy="3640493"/>
            <a:chOff x="3265555" y="2432482"/>
            <a:chExt cx="2544052" cy="3640493"/>
          </a:xfrm>
        </p:grpSpPr>
        <p:pic>
          <p:nvPicPr>
            <p:cNvPr id="7" name="図 6">
              <a:extLst>
                <a:ext uri="{FF2B5EF4-FFF2-40B4-BE49-F238E27FC236}">
                  <a16:creationId xmlns:a16="http://schemas.microsoft.com/office/drawing/2014/main" id="{0548A24C-A828-1311-4C4C-F16236D5BC40}"/>
                </a:ext>
              </a:extLst>
            </p:cNvPr>
            <p:cNvPicPr>
              <a:picLocks noChangeAspect="1"/>
            </p:cNvPicPr>
            <p:nvPr/>
          </p:nvPicPr>
          <p:blipFill>
            <a:blip r:embed="rId5">
              <a:extLst>
                <a:ext uri="{28A0092B-C50C-407E-A947-70E740481C1C}">
                  <a14:useLocalDpi xmlns:a14="http://schemas.microsoft.com/office/drawing/2010/main" val="0"/>
                </a:ext>
              </a:extLst>
            </a:blip>
            <a:srcRect t="11165" b="11165"/>
            <a:stretch/>
          </p:blipFill>
          <p:spPr>
            <a:xfrm>
              <a:off x="3265555" y="2432482"/>
              <a:ext cx="2164423" cy="3640493"/>
            </a:xfrm>
            <a:prstGeom prst="rect">
              <a:avLst/>
            </a:prstGeom>
            <a:ln w="57150">
              <a:solidFill>
                <a:schemeClr val="tx1"/>
              </a:solidFill>
            </a:ln>
          </p:spPr>
        </p:pic>
        <p:sp>
          <p:nvSpPr>
            <p:cNvPr id="15" name="二等辺三角形 14">
              <a:extLst>
                <a:ext uri="{FF2B5EF4-FFF2-40B4-BE49-F238E27FC236}">
                  <a16:creationId xmlns:a16="http://schemas.microsoft.com/office/drawing/2014/main" id="{933F80CD-5BC4-5AFE-4602-04C9AEE94CA2}"/>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6" name="正方形/長方形 15">
            <a:extLst>
              <a:ext uri="{FF2B5EF4-FFF2-40B4-BE49-F238E27FC236}">
                <a16:creationId xmlns:a16="http://schemas.microsoft.com/office/drawing/2014/main" id="{717ED08D-77F2-C5BC-04F3-A9EE17D866C6}"/>
              </a:ext>
            </a:extLst>
          </p:cNvPr>
          <p:cNvSpPr/>
          <p:nvPr/>
        </p:nvSpPr>
        <p:spPr>
          <a:xfrm>
            <a:off x="6540739" y="3924920"/>
            <a:ext cx="1320671" cy="23504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8647EB37-B373-3DCA-CB30-444FADFF104F}"/>
              </a:ext>
            </a:extLst>
          </p:cNvPr>
          <p:cNvPicPr>
            <a:picLocks noChangeAspect="1"/>
          </p:cNvPicPr>
          <p:nvPr/>
        </p:nvPicPr>
        <p:blipFill rotWithShape="1">
          <a:blip r:embed="rId6"/>
          <a:srcRect l="25918" t="19371" r="11756" b="17037"/>
          <a:stretch/>
        </p:blipFill>
        <p:spPr>
          <a:xfrm>
            <a:off x="6105780" y="4974831"/>
            <a:ext cx="2848871" cy="1635020"/>
          </a:xfrm>
          <a:prstGeom prst="rect">
            <a:avLst/>
          </a:prstGeom>
          <a:ln>
            <a:solidFill>
              <a:schemeClr val="tx1"/>
            </a:solidFill>
          </a:ln>
        </p:spPr>
      </p:pic>
      <p:pic>
        <p:nvPicPr>
          <p:cNvPr id="25" name="図 24">
            <a:extLst>
              <a:ext uri="{FF2B5EF4-FFF2-40B4-BE49-F238E27FC236}">
                <a16:creationId xmlns:a16="http://schemas.microsoft.com/office/drawing/2014/main" id="{D4ED8CDD-87F1-3AA8-2E9E-FADB3F3AA44E}"/>
              </a:ext>
            </a:extLst>
          </p:cNvPr>
          <p:cNvPicPr>
            <a:picLocks noChangeAspect="1"/>
          </p:cNvPicPr>
          <p:nvPr/>
        </p:nvPicPr>
        <p:blipFill rotWithShape="1">
          <a:blip r:embed="rId7">
            <a:extLst>
              <a:ext uri="{28A0092B-C50C-407E-A947-70E740481C1C}">
                <a14:useLocalDpi xmlns:a14="http://schemas.microsoft.com/office/drawing/2010/main" val="0"/>
              </a:ext>
            </a:extLst>
          </a:blip>
          <a:srcRect l="9436" t="18556" r="8870" b="17991"/>
          <a:stretch/>
        </p:blipFill>
        <p:spPr>
          <a:xfrm>
            <a:off x="9204635" y="2468538"/>
            <a:ext cx="2164423" cy="3640493"/>
          </a:xfrm>
          <a:prstGeom prst="rect">
            <a:avLst/>
          </a:prstGeom>
          <a:ln w="57150">
            <a:solidFill>
              <a:schemeClr val="tx1"/>
            </a:solidFill>
          </a:ln>
        </p:spPr>
      </p:pic>
      <p:sp>
        <p:nvSpPr>
          <p:cNvPr id="27" name="正方形/長方形 26">
            <a:extLst>
              <a:ext uri="{FF2B5EF4-FFF2-40B4-BE49-F238E27FC236}">
                <a16:creationId xmlns:a16="http://schemas.microsoft.com/office/drawing/2014/main" id="{64F19301-AD21-2F4D-2CB6-90F9A4B13E51}"/>
              </a:ext>
            </a:extLst>
          </p:cNvPr>
          <p:cNvSpPr/>
          <p:nvPr/>
        </p:nvSpPr>
        <p:spPr>
          <a:xfrm>
            <a:off x="9283939" y="2526984"/>
            <a:ext cx="2024141" cy="349358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店舗ごとの</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避難先</a:t>
            </a:r>
          </a:p>
        </p:txBody>
      </p:sp>
    </p:spTree>
    <p:extLst>
      <p:ext uri="{BB962C8B-B14F-4D97-AF65-F5344CB8AC3E}">
        <p14:creationId xmlns:p14="http://schemas.microsoft.com/office/powerpoint/2010/main" val="33181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16" grpId="0" animBg="1"/>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D8E2556D-8DA9-0553-5B85-A350A2A9A6E5}"/>
              </a:ext>
            </a:extLst>
          </p:cNvPr>
          <p:cNvGrpSpPr/>
          <p:nvPr/>
        </p:nvGrpSpPr>
        <p:grpSpPr>
          <a:xfrm>
            <a:off x="482232" y="2652778"/>
            <a:ext cx="2544510" cy="3640493"/>
            <a:chOff x="565941" y="2432481"/>
            <a:chExt cx="2544510" cy="3640493"/>
          </a:xfrm>
        </p:grpSpPr>
        <p:pic>
          <p:nvPicPr>
            <p:cNvPr id="12" name="図 11">
              <a:extLst>
                <a:ext uri="{FF2B5EF4-FFF2-40B4-BE49-F238E27FC236}">
                  <a16:creationId xmlns:a16="http://schemas.microsoft.com/office/drawing/2014/main" id="{AEDB286C-7C3A-3412-6953-CD185BB8DD77}"/>
                </a:ext>
              </a:extLst>
            </p:cNvPr>
            <p:cNvPicPr>
              <a:picLocks noChangeAspect="1"/>
            </p:cNvPicPr>
            <p:nvPr/>
          </p:nvPicPr>
          <p:blipFill rotWithShape="1">
            <a:blip r:embed="rId3">
              <a:extLst>
                <a:ext uri="{28A0092B-C50C-407E-A947-70E740481C1C}">
                  <a14:useLocalDpi xmlns:a14="http://schemas.microsoft.com/office/drawing/2010/main" val="0"/>
                </a:ext>
              </a:extLst>
            </a:blip>
            <a:srcRect t="17031" b="5298"/>
            <a:stretch/>
          </p:blipFill>
          <p:spPr>
            <a:xfrm>
              <a:off x="565941" y="2432481"/>
              <a:ext cx="2164423" cy="3640493"/>
            </a:xfrm>
            <a:prstGeom prst="rect">
              <a:avLst/>
            </a:prstGeom>
            <a:ln w="57150">
              <a:solidFill>
                <a:schemeClr val="tx1"/>
              </a:solidFill>
            </a:ln>
          </p:spPr>
        </p:pic>
        <p:sp>
          <p:nvSpPr>
            <p:cNvPr id="13" name="二等辺三角形 12">
              <a:extLst>
                <a:ext uri="{FF2B5EF4-FFF2-40B4-BE49-F238E27FC236}">
                  <a16:creationId xmlns:a16="http://schemas.microsoft.com/office/drawing/2014/main" id="{6A935F3C-3946-EA5B-27F1-7A6135A25C4A}"/>
                </a:ext>
              </a:extLst>
            </p:cNvPr>
            <p:cNvSpPr/>
            <p:nvPr/>
          </p:nvSpPr>
          <p:spPr>
            <a:xfrm rot="5400000">
              <a:off x="2414797"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9" name="グループ化 18">
            <a:extLst>
              <a:ext uri="{FF2B5EF4-FFF2-40B4-BE49-F238E27FC236}">
                <a16:creationId xmlns:a16="http://schemas.microsoft.com/office/drawing/2014/main" id="{45447C48-87C7-4C2A-A6F9-878EC4F1A0F8}"/>
              </a:ext>
            </a:extLst>
          </p:cNvPr>
          <p:cNvGrpSpPr/>
          <p:nvPr/>
        </p:nvGrpSpPr>
        <p:grpSpPr>
          <a:xfrm>
            <a:off x="3257241" y="2652778"/>
            <a:ext cx="2544052" cy="3640493"/>
            <a:chOff x="3265555" y="2432482"/>
            <a:chExt cx="2544052" cy="3640493"/>
          </a:xfrm>
        </p:grpSpPr>
        <p:pic>
          <p:nvPicPr>
            <p:cNvPr id="8" name="図 7">
              <a:extLst>
                <a:ext uri="{FF2B5EF4-FFF2-40B4-BE49-F238E27FC236}">
                  <a16:creationId xmlns:a16="http://schemas.microsoft.com/office/drawing/2014/main" id="{BFCB9A26-67E5-1209-9816-9C9ADA4A5A57}"/>
                </a:ext>
              </a:extLst>
            </p:cNvPr>
            <p:cNvPicPr>
              <a:picLocks noChangeAspect="1"/>
            </p:cNvPicPr>
            <p:nvPr/>
          </p:nvPicPr>
          <p:blipFill rotWithShape="1">
            <a:blip r:embed="rId4">
              <a:extLst>
                <a:ext uri="{28A0092B-C50C-407E-A947-70E740481C1C}">
                  <a14:useLocalDpi xmlns:a14="http://schemas.microsoft.com/office/drawing/2010/main" val="0"/>
                </a:ext>
              </a:extLst>
            </a:blip>
            <a:srcRect t="11827" b="10502"/>
            <a:stretch/>
          </p:blipFill>
          <p:spPr>
            <a:xfrm>
              <a:off x="3265555" y="2432482"/>
              <a:ext cx="2164423" cy="3640493"/>
            </a:xfrm>
            <a:prstGeom prst="rect">
              <a:avLst/>
            </a:prstGeom>
            <a:ln w="57150">
              <a:solidFill>
                <a:schemeClr val="tx1"/>
              </a:solidFill>
            </a:ln>
          </p:spPr>
        </p:pic>
        <p:sp>
          <p:nvSpPr>
            <p:cNvPr id="14" name="二等辺三角形 13">
              <a:extLst>
                <a:ext uri="{FF2B5EF4-FFF2-40B4-BE49-F238E27FC236}">
                  <a16:creationId xmlns:a16="http://schemas.microsoft.com/office/drawing/2014/main" id="{4333D968-EEC8-2065-5C60-FCF5CEB6DF59}"/>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0" name="正方形/長方形 19">
            <a:extLst>
              <a:ext uri="{FF2B5EF4-FFF2-40B4-BE49-F238E27FC236}">
                <a16:creationId xmlns:a16="http://schemas.microsoft.com/office/drawing/2014/main" id="{842333EC-0869-4ACD-1B33-4CB5446B5662}"/>
              </a:ext>
            </a:extLst>
          </p:cNvPr>
          <p:cNvSpPr/>
          <p:nvPr/>
        </p:nvSpPr>
        <p:spPr>
          <a:xfrm>
            <a:off x="472707" y="4223677"/>
            <a:ext cx="2164423" cy="70760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3BEC3E8F-3C7D-02C2-5BD1-4C44F7540EB5}"/>
              </a:ext>
            </a:extLst>
          </p:cNvPr>
          <p:cNvSpPr/>
          <p:nvPr/>
        </p:nvSpPr>
        <p:spPr>
          <a:xfrm>
            <a:off x="3904940" y="5014353"/>
            <a:ext cx="869023" cy="229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B85712EE-9A51-9E55-EF17-5786E7275C97}"/>
              </a:ext>
            </a:extLst>
          </p:cNvPr>
          <p:cNvSpPr/>
          <p:nvPr/>
        </p:nvSpPr>
        <p:spPr>
          <a:xfrm>
            <a:off x="1138970" y="927650"/>
            <a:ext cx="9914059"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火災マニュアルもあるので、目を通しておいてください！</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038273E1-B2F3-3657-8F4C-A34B7C868C35}"/>
              </a:ext>
            </a:extLst>
          </p:cNvPr>
          <p:cNvGrpSpPr/>
          <p:nvPr/>
        </p:nvGrpSpPr>
        <p:grpSpPr>
          <a:xfrm>
            <a:off x="6062730" y="2652777"/>
            <a:ext cx="2544052" cy="3640493"/>
            <a:chOff x="3265555" y="2432482"/>
            <a:chExt cx="2544052" cy="3640493"/>
          </a:xfrm>
        </p:grpSpPr>
        <p:pic>
          <p:nvPicPr>
            <p:cNvPr id="7" name="図 6">
              <a:extLst>
                <a:ext uri="{FF2B5EF4-FFF2-40B4-BE49-F238E27FC236}">
                  <a16:creationId xmlns:a16="http://schemas.microsoft.com/office/drawing/2014/main" id="{0548A24C-A828-1311-4C4C-F16236D5BC40}"/>
                </a:ext>
              </a:extLst>
            </p:cNvPr>
            <p:cNvPicPr>
              <a:picLocks noChangeAspect="1"/>
            </p:cNvPicPr>
            <p:nvPr/>
          </p:nvPicPr>
          <p:blipFill>
            <a:blip r:embed="rId5">
              <a:extLst>
                <a:ext uri="{28A0092B-C50C-407E-A947-70E740481C1C}">
                  <a14:useLocalDpi xmlns:a14="http://schemas.microsoft.com/office/drawing/2010/main" val="0"/>
                </a:ext>
              </a:extLst>
            </a:blip>
            <a:srcRect t="11165" b="11165"/>
            <a:stretch/>
          </p:blipFill>
          <p:spPr>
            <a:xfrm>
              <a:off x="3265555" y="2432482"/>
              <a:ext cx="2164423" cy="3640493"/>
            </a:xfrm>
            <a:prstGeom prst="rect">
              <a:avLst/>
            </a:prstGeom>
            <a:ln w="57150">
              <a:solidFill>
                <a:schemeClr val="tx1"/>
              </a:solidFill>
            </a:ln>
          </p:spPr>
        </p:pic>
        <p:sp>
          <p:nvSpPr>
            <p:cNvPr id="15" name="二等辺三角形 14">
              <a:extLst>
                <a:ext uri="{FF2B5EF4-FFF2-40B4-BE49-F238E27FC236}">
                  <a16:creationId xmlns:a16="http://schemas.microsoft.com/office/drawing/2014/main" id="{933F80CD-5BC4-5AFE-4602-04C9AEE94CA2}"/>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6" name="正方形/長方形 15">
            <a:extLst>
              <a:ext uri="{FF2B5EF4-FFF2-40B4-BE49-F238E27FC236}">
                <a16:creationId xmlns:a16="http://schemas.microsoft.com/office/drawing/2014/main" id="{717ED08D-77F2-C5BC-04F3-A9EE17D866C6}"/>
              </a:ext>
            </a:extLst>
          </p:cNvPr>
          <p:cNvSpPr/>
          <p:nvPr/>
        </p:nvSpPr>
        <p:spPr>
          <a:xfrm>
            <a:off x="6167623" y="4333094"/>
            <a:ext cx="1320671" cy="23504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387F8335-62C1-B80D-3084-D9D119AAEBDA}"/>
              </a:ext>
            </a:extLst>
          </p:cNvPr>
          <p:cNvPicPr>
            <a:picLocks noChangeAspect="1"/>
          </p:cNvPicPr>
          <p:nvPr/>
        </p:nvPicPr>
        <p:blipFill rotWithShape="1">
          <a:blip r:embed="rId6"/>
          <a:srcRect l="15570" t="19856" r="21250" b="17681"/>
          <a:stretch/>
        </p:blipFill>
        <p:spPr>
          <a:xfrm>
            <a:off x="8800124" y="3780721"/>
            <a:ext cx="2631462" cy="1463432"/>
          </a:xfrm>
          <a:prstGeom prst="rect">
            <a:avLst/>
          </a:prstGeom>
          <a:ln>
            <a:solidFill>
              <a:schemeClr val="tx1"/>
            </a:solidFill>
          </a:ln>
        </p:spPr>
      </p:pic>
    </p:spTree>
    <p:extLst>
      <p:ext uri="{BB962C8B-B14F-4D97-AF65-F5344CB8AC3E}">
        <p14:creationId xmlns:p14="http://schemas.microsoft.com/office/powerpoint/2010/main" val="28656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2117378" y="2877473"/>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2119166" y="3750147"/>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❸管理業務に関して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2117378" y="1998138"/>
            <a:ext cx="7947038"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直近の対応案件に関して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2122481" y="4625843"/>
            <a:ext cx="7947038"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30E9946D-62EE-5D19-7EA2-AB7DD9457A94}"/>
              </a:ext>
            </a:extLst>
          </p:cNvPr>
          <p:cNvSpPr/>
          <p:nvPr/>
        </p:nvSpPr>
        <p:spPr>
          <a:xfrm>
            <a:off x="2117378" y="4629482"/>
            <a:ext cx="7947038" cy="716608"/>
          </a:xfrm>
          <a:prstGeom prst="rect">
            <a:avLst/>
          </a:prstGeom>
          <a:solidFill>
            <a:srgbClr val="38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bg1"/>
                </a:solidFill>
                <a:latin typeface="+mn-ea"/>
              </a:rPr>
              <a:t>　</a:t>
            </a:r>
            <a:r>
              <a:rPr lang="ja-JP" altLang="en-US" sz="2800" b="1" dirty="0">
                <a:solidFill>
                  <a:schemeClr val="bg1"/>
                </a:solidFill>
                <a:latin typeface="+mn-ea"/>
              </a:rPr>
              <a:t>❹トラブル対応に関して</a:t>
            </a:r>
            <a:r>
              <a:rPr lang="ja-JP" altLang="en-US" sz="2000" b="1" dirty="0">
                <a:solidFill>
                  <a:schemeClr val="bg1"/>
                </a:solidFill>
                <a:latin typeface="+mn-ea"/>
              </a:rPr>
              <a:t>（営業部）</a:t>
            </a:r>
            <a:endParaRPr kumimoji="1" lang="ja-JP" altLang="en-US" sz="2800" b="1" dirty="0">
              <a:solidFill>
                <a:schemeClr val="bg1"/>
              </a:solidFill>
              <a:latin typeface="+mn-ea"/>
            </a:endParaRPr>
          </a:p>
        </p:txBody>
      </p:sp>
    </p:spTree>
    <p:extLst>
      <p:ext uri="{BB962C8B-B14F-4D97-AF65-F5344CB8AC3E}">
        <p14:creationId xmlns:p14="http://schemas.microsoft.com/office/powerpoint/2010/main" val="31791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1537009" y="2797202"/>
            <a:ext cx="8972328" cy="769441"/>
          </a:xfrm>
          <a:prstGeom prst="rect">
            <a:avLst/>
          </a:prstGeom>
          <a:noFill/>
        </p:spPr>
        <p:txBody>
          <a:bodyPr wrap="none" rtlCol="0">
            <a:spAutoFit/>
          </a:bodyPr>
          <a:lstStyle/>
          <a:p>
            <a:r>
              <a:rPr lang="en-US" altLang="ja-JP" sz="4400" b="1" dirty="0">
                <a:solidFill>
                  <a:schemeClr val="accent4">
                    <a:lumMod val="75000"/>
                  </a:schemeClr>
                </a:solidFill>
              </a:rPr>
              <a:t>1</a:t>
            </a:r>
            <a:r>
              <a:rPr lang="ja-JP" altLang="en-US" sz="4400" b="1">
                <a:solidFill>
                  <a:schemeClr val="accent4">
                    <a:lumMod val="75000"/>
                  </a:schemeClr>
                </a:solidFill>
              </a:rPr>
              <a:t>　危機</a:t>
            </a:r>
            <a:r>
              <a:rPr lang="ja-JP" altLang="en-US" sz="4400" b="1" dirty="0">
                <a:solidFill>
                  <a:schemeClr val="accent4">
                    <a:lumMod val="75000"/>
                  </a:schemeClr>
                </a:solidFill>
              </a:rPr>
              <a:t>管理ガイドラインについて</a:t>
            </a:r>
            <a:endParaRPr lang="en-US" altLang="ja-JP" sz="4400" b="1" dirty="0">
              <a:solidFill>
                <a:schemeClr val="accent4">
                  <a:lumMod val="75000"/>
                </a:schemeClr>
              </a:solidFill>
            </a:endParaRPr>
          </a:p>
        </p:txBody>
      </p:sp>
      <p:sp>
        <p:nvSpPr>
          <p:cNvPr id="4" name="テキスト ボックス 3">
            <a:extLst>
              <a:ext uri="{FF2B5EF4-FFF2-40B4-BE49-F238E27FC236}">
                <a16:creationId xmlns:a16="http://schemas.microsoft.com/office/drawing/2014/main" id="{BFEBAD70-30F3-9BF7-59C2-518FA3BC1F69}"/>
              </a:ext>
            </a:extLst>
          </p:cNvPr>
          <p:cNvSpPr txBox="1"/>
          <p:nvPr/>
        </p:nvSpPr>
        <p:spPr>
          <a:xfrm>
            <a:off x="1537009" y="4153614"/>
            <a:ext cx="5586786" cy="769441"/>
          </a:xfrm>
          <a:prstGeom prst="rect">
            <a:avLst/>
          </a:prstGeom>
          <a:noFill/>
        </p:spPr>
        <p:txBody>
          <a:bodyPr wrap="none" rtlCol="0">
            <a:spAutoFit/>
          </a:bodyPr>
          <a:lstStyle/>
          <a:p>
            <a:r>
              <a:rPr lang="en-US" altLang="ja-JP" sz="4400" b="1" dirty="0">
                <a:solidFill>
                  <a:schemeClr val="accent4">
                    <a:lumMod val="75000"/>
                  </a:schemeClr>
                </a:solidFill>
              </a:rPr>
              <a:t>2</a:t>
            </a:r>
            <a:r>
              <a:rPr lang="ja-JP" altLang="en-US" sz="4400" b="1" dirty="0">
                <a:solidFill>
                  <a:schemeClr val="accent4">
                    <a:lumMod val="75000"/>
                  </a:schemeClr>
                </a:solidFill>
              </a:rPr>
              <a:t>　情報漏洩について</a:t>
            </a:r>
            <a:endParaRPr lang="en-US" altLang="ja-JP" sz="4400" b="1" dirty="0">
              <a:solidFill>
                <a:schemeClr val="accent4">
                  <a:lumMod val="75000"/>
                </a:schemeClr>
              </a:solidFill>
            </a:endParaRPr>
          </a:p>
        </p:txBody>
      </p:sp>
      <p:sp>
        <p:nvSpPr>
          <p:cNvPr id="6" name="テキスト ボックス 5">
            <a:extLst>
              <a:ext uri="{FF2B5EF4-FFF2-40B4-BE49-F238E27FC236}">
                <a16:creationId xmlns:a16="http://schemas.microsoft.com/office/drawing/2014/main" id="{B5E9FA2B-31D5-6696-969B-BCFD9AF80A26}"/>
              </a:ext>
            </a:extLst>
          </p:cNvPr>
          <p:cNvSpPr txBox="1"/>
          <p:nvPr/>
        </p:nvSpPr>
        <p:spPr>
          <a:xfrm>
            <a:off x="375659" y="428854"/>
            <a:ext cx="2646878" cy="830997"/>
          </a:xfrm>
          <a:prstGeom prst="rect">
            <a:avLst/>
          </a:prstGeom>
          <a:noFill/>
        </p:spPr>
        <p:txBody>
          <a:bodyPr wrap="none" rtlCol="0">
            <a:spAutoFit/>
          </a:bodyPr>
          <a:lstStyle/>
          <a:p>
            <a:r>
              <a:rPr lang="ja-JP" altLang="en-US" sz="4800" b="1" dirty="0"/>
              <a:t>営業本部</a:t>
            </a:r>
            <a:endParaRPr lang="en-US" altLang="ja-JP" sz="4000" b="1" dirty="0">
              <a:solidFill>
                <a:schemeClr val="bg1">
                  <a:lumMod val="50000"/>
                </a:schemeClr>
              </a:solidFill>
            </a:endParaRPr>
          </a:p>
        </p:txBody>
      </p:sp>
      <p:cxnSp>
        <p:nvCxnSpPr>
          <p:cNvPr id="7" name="直線コネクタ 6">
            <a:extLst>
              <a:ext uri="{FF2B5EF4-FFF2-40B4-BE49-F238E27FC236}">
                <a16:creationId xmlns:a16="http://schemas.microsoft.com/office/drawing/2014/main" id="{7894FE74-ABCC-5B2A-DCCB-79ACF9B720E5}"/>
              </a:ext>
            </a:extLst>
          </p:cNvPr>
          <p:cNvCxnSpPr/>
          <p:nvPr/>
        </p:nvCxnSpPr>
        <p:spPr>
          <a:xfrm>
            <a:off x="346533" y="1431636"/>
            <a:ext cx="651753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2856873"/>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5B459D-97BF-4BF3-8C21-AFEC604B56EB}"/>
              </a:ext>
            </a:extLst>
          </p:cNvPr>
          <p:cNvPicPr>
            <a:picLocks noChangeAspect="1"/>
          </p:cNvPicPr>
          <p:nvPr/>
        </p:nvPicPr>
        <p:blipFill rotWithShape="1">
          <a:blip r:embed="rId3"/>
          <a:srcRect t="6267" b="27333"/>
          <a:stretch/>
        </p:blipFill>
        <p:spPr>
          <a:xfrm>
            <a:off x="1060704" y="300813"/>
            <a:ext cx="4351039" cy="625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a:extLst>
              <a:ext uri="{FF2B5EF4-FFF2-40B4-BE49-F238E27FC236}">
                <a16:creationId xmlns:a16="http://schemas.microsoft.com/office/drawing/2014/main" id="{5A4B95FC-78FD-48B5-A73F-8901C66ED401}"/>
              </a:ext>
            </a:extLst>
          </p:cNvPr>
          <p:cNvSpPr/>
          <p:nvPr/>
        </p:nvSpPr>
        <p:spPr>
          <a:xfrm>
            <a:off x="1162966" y="2354034"/>
            <a:ext cx="2019145" cy="1934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FE10163-3753-41C2-AC90-3AE6DA6506A0}"/>
              </a:ext>
            </a:extLst>
          </p:cNvPr>
          <p:cNvSpPr/>
          <p:nvPr/>
        </p:nvSpPr>
        <p:spPr>
          <a:xfrm>
            <a:off x="3284373" y="2354034"/>
            <a:ext cx="2019145" cy="1934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99F5A4D-8357-44EA-ACD4-39CD85CDA0DF}"/>
              </a:ext>
            </a:extLst>
          </p:cNvPr>
          <p:cNvSpPr/>
          <p:nvPr/>
        </p:nvSpPr>
        <p:spPr>
          <a:xfrm>
            <a:off x="3284373" y="4437322"/>
            <a:ext cx="2019145" cy="1934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0E77C73-23A3-4E50-B03D-5CF70EABABBA}"/>
              </a:ext>
            </a:extLst>
          </p:cNvPr>
          <p:cNvSpPr txBox="1"/>
          <p:nvPr/>
        </p:nvSpPr>
        <p:spPr>
          <a:xfrm>
            <a:off x="8775684" y="2850689"/>
            <a:ext cx="2262158" cy="1754326"/>
          </a:xfrm>
          <a:prstGeom prst="rect">
            <a:avLst/>
          </a:prstGeom>
          <a:noFill/>
        </p:spPr>
        <p:txBody>
          <a:bodyPr wrap="none" rtlCol="0">
            <a:spAutoFit/>
          </a:bodyPr>
          <a:lstStyle/>
          <a:p>
            <a:pPr algn="ctr"/>
            <a:r>
              <a:rPr lang="ja-JP" altLang="en-US" sz="5400" b="1"/>
              <a:t>営業部</a:t>
            </a:r>
            <a:endParaRPr lang="en-US" altLang="ja-JP" sz="5400" b="1" dirty="0"/>
          </a:p>
          <a:p>
            <a:pPr algn="ctr"/>
            <a:r>
              <a:rPr lang="ja-JP" altLang="en-US" sz="5400" b="1" dirty="0"/>
              <a:t>管轄</a:t>
            </a:r>
            <a:endParaRPr lang="en-US" altLang="ja-JP" sz="5400" b="1" dirty="0"/>
          </a:p>
        </p:txBody>
      </p:sp>
      <p:sp>
        <p:nvSpPr>
          <p:cNvPr id="6" name="矢印: 右 5">
            <a:extLst>
              <a:ext uri="{FF2B5EF4-FFF2-40B4-BE49-F238E27FC236}">
                <a16:creationId xmlns:a16="http://schemas.microsoft.com/office/drawing/2014/main" id="{4E7CCAC9-1033-492B-AF1B-8C2027832620}"/>
              </a:ext>
            </a:extLst>
          </p:cNvPr>
          <p:cNvSpPr/>
          <p:nvPr/>
        </p:nvSpPr>
        <p:spPr>
          <a:xfrm>
            <a:off x="6455647" y="2776215"/>
            <a:ext cx="1380744" cy="1828800"/>
          </a:xfrm>
          <a:prstGeom prst="rightArrow">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466955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1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11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11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10;&#10;自動的に生成された説明">
            <a:extLst>
              <a:ext uri="{FF2B5EF4-FFF2-40B4-BE49-F238E27FC236}">
                <a16:creationId xmlns:a16="http://schemas.microsoft.com/office/drawing/2014/main" id="{F29937FE-5ABA-E347-BE0B-E22C40968ED8}"/>
              </a:ext>
            </a:extLst>
          </p:cNvPr>
          <p:cNvPicPr>
            <a:picLocks noChangeAspect="1"/>
          </p:cNvPicPr>
          <p:nvPr/>
        </p:nvPicPr>
        <p:blipFill rotWithShape="1">
          <a:blip r:embed="rId3">
            <a:extLst>
              <a:ext uri="{28A0092B-C50C-407E-A947-70E740481C1C}">
                <a14:useLocalDpi xmlns:a14="http://schemas.microsoft.com/office/drawing/2010/main" val="0"/>
              </a:ext>
            </a:extLst>
          </a:blip>
          <a:srcRect l="8964" r="6325"/>
          <a:stretch/>
        </p:blipFill>
        <p:spPr>
          <a:xfrm>
            <a:off x="5136735" y="327170"/>
            <a:ext cx="3157766" cy="6350000"/>
          </a:xfrm>
          <a:prstGeom prst="rect">
            <a:avLst/>
          </a:prstGeom>
        </p:spPr>
      </p:pic>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1F3ECCDA-9F3A-1D47-B37A-D0432715E5B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585220" y="327170"/>
            <a:ext cx="3247472" cy="6318537"/>
          </a:xfrm>
          <a:prstGeom prst="rect">
            <a:avLst/>
          </a:prstGeom>
        </p:spPr>
      </p:pic>
      <p:pic>
        <p:nvPicPr>
          <p:cNvPr id="5" name="図 4">
            <a:extLst>
              <a:ext uri="{FF2B5EF4-FFF2-40B4-BE49-F238E27FC236}">
                <a16:creationId xmlns:a16="http://schemas.microsoft.com/office/drawing/2014/main" id="{AFBFCD02-F43F-4417-9073-F2D1CFB1CD8A}"/>
              </a:ext>
            </a:extLst>
          </p:cNvPr>
          <p:cNvPicPr>
            <a:picLocks noChangeAspect="1"/>
          </p:cNvPicPr>
          <p:nvPr/>
        </p:nvPicPr>
        <p:blipFill rotWithShape="1">
          <a:blip r:embed="rId5"/>
          <a:srcRect l="4694" t="8899" r="2692" b="48899"/>
          <a:stretch/>
        </p:blipFill>
        <p:spPr>
          <a:xfrm>
            <a:off x="588561" y="837527"/>
            <a:ext cx="3749879" cy="2894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テキスト ボックス 7">
            <a:extLst>
              <a:ext uri="{FF2B5EF4-FFF2-40B4-BE49-F238E27FC236}">
                <a16:creationId xmlns:a16="http://schemas.microsoft.com/office/drawing/2014/main" id="{91ADA274-610E-4128-8FF9-968B6B56F0AD}"/>
              </a:ext>
            </a:extLst>
          </p:cNvPr>
          <p:cNvSpPr txBox="1"/>
          <p:nvPr/>
        </p:nvSpPr>
        <p:spPr>
          <a:xfrm>
            <a:off x="64514" y="4110861"/>
            <a:ext cx="5072221" cy="1138773"/>
          </a:xfrm>
          <a:prstGeom prst="rect">
            <a:avLst/>
          </a:prstGeom>
          <a:noFill/>
        </p:spPr>
        <p:txBody>
          <a:bodyPr wrap="none" rtlCol="0">
            <a:spAutoFit/>
          </a:bodyPr>
          <a:lstStyle/>
          <a:p>
            <a:pPr algn="ctr"/>
            <a:r>
              <a:rPr lang="en-US" altLang="ja-JP" sz="2800" b="1" dirty="0"/>
              <a:t>KWG</a:t>
            </a:r>
            <a:r>
              <a:rPr lang="ja-JP" altLang="en-US" sz="2800" b="1"/>
              <a:t>社内</a:t>
            </a:r>
            <a:r>
              <a:rPr lang="en-US" altLang="ja-JP" sz="2800" b="1" dirty="0"/>
              <a:t>HP</a:t>
            </a:r>
          </a:p>
          <a:p>
            <a:pPr algn="ctr"/>
            <a:endParaRPr lang="en-US" altLang="ja-JP" sz="2000" dirty="0"/>
          </a:p>
          <a:p>
            <a:pPr algn="ctr"/>
            <a:r>
              <a:rPr lang="en-US" altLang="ja-JP" sz="2000" dirty="0"/>
              <a:t>https://</a:t>
            </a:r>
            <a:r>
              <a:rPr lang="en-US" altLang="ja-JP" sz="2000" dirty="0" err="1"/>
              <a:t>www.kwgstaff.com</a:t>
            </a:r>
            <a:r>
              <a:rPr lang="en-US" altLang="ja-JP" sz="2000" dirty="0"/>
              <a:t>/</a:t>
            </a:r>
            <a:r>
              <a:rPr lang="en-US" altLang="ja-JP" sz="2000" dirty="0" err="1"/>
              <a:t>keepstaffonly</a:t>
            </a:r>
            <a:endParaRPr lang="en-US" altLang="ja-JP" sz="2000" dirty="0"/>
          </a:p>
        </p:txBody>
      </p:sp>
      <p:sp>
        <p:nvSpPr>
          <p:cNvPr id="20" name="正方形/長方形 19">
            <a:extLst>
              <a:ext uri="{FF2B5EF4-FFF2-40B4-BE49-F238E27FC236}">
                <a16:creationId xmlns:a16="http://schemas.microsoft.com/office/drawing/2014/main" id="{DB52A1FB-0E89-45AA-ACF6-209CF1DE3CAF}"/>
              </a:ext>
            </a:extLst>
          </p:cNvPr>
          <p:cNvSpPr/>
          <p:nvPr/>
        </p:nvSpPr>
        <p:spPr>
          <a:xfrm>
            <a:off x="8647954" y="1400122"/>
            <a:ext cx="3092490" cy="10048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3062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5B459D-97BF-4BF3-8C21-AFEC604B56EB}"/>
              </a:ext>
            </a:extLst>
          </p:cNvPr>
          <p:cNvPicPr>
            <a:picLocks noChangeAspect="1"/>
          </p:cNvPicPr>
          <p:nvPr/>
        </p:nvPicPr>
        <p:blipFill rotWithShape="1">
          <a:blip r:embed="rId3"/>
          <a:srcRect t="6267" b="27333"/>
          <a:stretch/>
        </p:blipFill>
        <p:spPr>
          <a:xfrm>
            <a:off x="899803" y="300813"/>
            <a:ext cx="4351039" cy="625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a:extLst>
              <a:ext uri="{FF2B5EF4-FFF2-40B4-BE49-F238E27FC236}">
                <a16:creationId xmlns:a16="http://schemas.microsoft.com/office/drawing/2014/main" id="{5A4B95FC-78FD-48B5-A73F-8901C66ED401}"/>
              </a:ext>
            </a:extLst>
          </p:cNvPr>
          <p:cNvSpPr/>
          <p:nvPr/>
        </p:nvSpPr>
        <p:spPr>
          <a:xfrm>
            <a:off x="1164980" y="3280767"/>
            <a:ext cx="1746504" cy="457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6FC96B6-1893-4E87-9276-CCCD234F2809}"/>
              </a:ext>
            </a:extLst>
          </p:cNvPr>
          <p:cNvSpPr/>
          <p:nvPr/>
        </p:nvSpPr>
        <p:spPr>
          <a:xfrm>
            <a:off x="3246764" y="5834264"/>
            <a:ext cx="1746504" cy="457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25C2EF73-6AC8-4465-A9D9-FA0DB8B3A787}"/>
              </a:ext>
            </a:extLst>
          </p:cNvPr>
          <p:cNvGrpSpPr/>
          <p:nvPr/>
        </p:nvGrpSpPr>
        <p:grpSpPr>
          <a:xfrm>
            <a:off x="6004560" y="2432149"/>
            <a:ext cx="6294483" cy="2154436"/>
            <a:chOff x="6004560" y="2432149"/>
            <a:chExt cx="6294483" cy="2154436"/>
          </a:xfrm>
        </p:grpSpPr>
        <p:sp>
          <p:nvSpPr>
            <p:cNvPr id="5" name="テキスト ボックス 4">
              <a:extLst>
                <a:ext uri="{FF2B5EF4-FFF2-40B4-BE49-F238E27FC236}">
                  <a16:creationId xmlns:a16="http://schemas.microsoft.com/office/drawing/2014/main" id="{3C20F61E-E006-4EEC-BE00-9A8C22FE54EB}"/>
                </a:ext>
              </a:extLst>
            </p:cNvPr>
            <p:cNvSpPr txBox="1"/>
            <p:nvPr/>
          </p:nvSpPr>
          <p:spPr>
            <a:xfrm>
              <a:off x="6444037" y="2432149"/>
              <a:ext cx="5855006" cy="2154436"/>
            </a:xfrm>
            <a:prstGeom prst="rect">
              <a:avLst/>
            </a:prstGeom>
            <a:noFill/>
          </p:spPr>
          <p:txBody>
            <a:bodyPr wrap="square" rtlCol="0">
              <a:spAutoFit/>
            </a:bodyPr>
            <a:lstStyle/>
            <a:p>
              <a:pPr algn="ctr"/>
              <a:r>
                <a:rPr lang="ja-JP" altLang="en-US" sz="2800" b="1" dirty="0"/>
                <a:t>「危機管理ガイドライン」</a:t>
              </a:r>
              <a:endParaRPr lang="en-US" altLang="ja-JP" sz="2800" b="1" dirty="0"/>
            </a:p>
            <a:p>
              <a:pPr algn="ctr"/>
              <a:r>
                <a:rPr lang="ja-JP" altLang="en-US" sz="2800" b="1" dirty="0"/>
                <a:t>は起きてしまった際の</a:t>
              </a:r>
              <a:endParaRPr lang="en-US" altLang="ja-JP" sz="2800" b="1" dirty="0"/>
            </a:p>
            <a:p>
              <a:pPr algn="ctr"/>
              <a:endParaRPr lang="en-US" altLang="ja-JP" sz="1200" b="1" dirty="0"/>
            </a:p>
            <a:p>
              <a:pPr algn="ctr"/>
              <a:r>
                <a:rPr lang="ja-JP" altLang="en-US" sz="6600" b="1" dirty="0">
                  <a:solidFill>
                    <a:schemeClr val="accent4">
                      <a:lumMod val="75000"/>
                    </a:schemeClr>
                  </a:solidFill>
                </a:rPr>
                <a:t>対応手順</a:t>
              </a:r>
              <a:endParaRPr lang="en-US" altLang="ja-JP" sz="6600" b="1" dirty="0">
                <a:solidFill>
                  <a:schemeClr val="accent4">
                    <a:lumMod val="75000"/>
                  </a:schemeClr>
                </a:solidFill>
              </a:endParaRPr>
            </a:p>
          </p:txBody>
        </p:sp>
        <p:sp>
          <p:nvSpPr>
            <p:cNvPr id="2" name="矢印: 下 1">
              <a:extLst>
                <a:ext uri="{FF2B5EF4-FFF2-40B4-BE49-F238E27FC236}">
                  <a16:creationId xmlns:a16="http://schemas.microsoft.com/office/drawing/2014/main" id="{6CD3E04E-5E14-47F1-9F93-7CEF394CB07B}"/>
                </a:ext>
              </a:extLst>
            </p:cNvPr>
            <p:cNvSpPr/>
            <p:nvPr/>
          </p:nvSpPr>
          <p:spPr>
            <a:xfrm rot="5400000">
              <a:off x="5820126" y="2985267"/>
              <a:ext cx="1256333" cy="887465"/>
            </a:xfrm>
            <a:prstGeom prst="downArrow">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534448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二等辺三角形 12">
            <a:extLst>
              <a:ext uri="{FF2B5EF4-FFF2-40B4-BE49-F238E27FC236}">
                <a16:creationId xmlns:a16="http://schemas.microsoft.com/office/drawing/2014/main" id="{8BE71B36-439F-4FC6-9B90-FC2D38E28A12}"/>
              </a:ext>
            </a:extLst>
          </p:cNvPr>
          <p:cNvSpPr/>
          <p:nvPr/>
        </p:nvSpPr>
        <p:spPr>
          <a:xfrm rot="5400000">
            <a:off x="7603970" y="3802800"/>
            <a:ext cx="1408176" cy="43891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AF272D1C-96B8-4E32-8CFE-E45AD6A2298A}"/>
              </a:ext>
            </a:extLst>
          </p:cNvPr>
          <p:cNvPicPr>
            <a:picLocks noChangeAspect="1"/>
          </p:cNvPicPr>
          <p:nvPr/>
        </p:nvPicPr>
        <p:blipFill rotWithShape="1">
          <a:blip r:embed="rId3"/>
          <a:srcRect t="6704" b="9969"/>
          <a:stretch/>
        </p:blipFill>
        <p:spPr>
          <a:xfrm>
            <a:off x="676428" y="516515"/>
            <a:ext cx="3166911" cy="5714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図 25">
            <a:extLst>
              <a:ext uri="{FF2B5EF4-FFF2-40B4-BE49-F238E27FC236}">
                <a16:creationId xmlns:a16="http://schemas.microsoft.com/office/drawing/2014/main" id="{E46AA603-707F-4952-879B-442B865BFB30}"/>
              </a:ext>
            </a:extLst>
          </p:cNvPr>
          <p:cNvPicPr>
            <a:picLocks noChangeAspect="1"/>
          </p:cNvPicPr>
          <p:nvPr/>
        </p:nvPicPr>
        <p:blipFill rotWithShape="1">
          <a:blip r:embed="rId4"/>
          <a:srcRect t="5750" b="10924"/>
          <a:stretch/>
        </p:blipFill>
        <p:spPr>
          <a:xfrm>
            <a:off x="4512544" y="516514"/>
            <a:ext cx="3166911" cy="5714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図 27">
            <a:extLst>
              <a:ext uri="{FF2B5EF4-FFF2-40B4-BE49-F238E27FC236}">
                <a16:creationId xmlns:a16="http://schemas.microsoft.com/office/drawing/2014/main" id="{492ABF7C-9C4E-4585-B08B-16B96B3062E8}"/>
              </a:ext>
            </a:extLst>
          </p:cNvPr>
          <p:cNvPicPr>
            <a:picLocks noChangeAspect="1"/>
          </p:cNvPicPr>
          <p:nvPr/>
        </p:nvPicPr>
        <p:blipFill rotWithShape="1">
          <a:blip r:embed="rId5"/>
          <a:srcRect t="12966" b="46545"/>
          <a:stretch/>
        </p:blipFill>
        <p:spPr>
          <a:xfrm>
            <a:off x="8724296" y="2633878"/>
            <a:ext cx="3166911" cy="2776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正方形/長方形 29">
            <a:extLst>
              <a:ext uri="{FF2B5EF4-FFF2-40B4-BE49-F238E27FC236}">
                <a16:creationId xmlns:a16="http://schemas.microsoft.com/office/drawing/2014/main" id="{B607F039-81FB-4DF2-B68C-95994DFD6B64}"/>
              </a:ext>
            </a:extLst>
          </p:cNvPr>
          <p:cNvSpPr/>
          <p:nvPr/>
        </p:nvSpPr>
        <p:spPr>
          <a:xfrm>
            <a:off x="8936661" y="3145535"/>
            <a:ext cx="2650917" cy="1336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D5544AA7-2FB3-4B75-9C07-04CD7A25177F}"/>
              </a:ext>
            </a:extLst>
          </p:cNvPr>
          <p:cNvSpPr/>
          <p:nvPr/>
        </p:nvSpPr>
        <p:spPr>
          <a:xfrm>
            <a:off x="889468" y="3493697"/>
            <a:ext cx="2740825" cy="2277373"/>
          </a:xfrm>
          <a:prstGeom prst="roundRect">
            <a:avLst/>
          </a:prstGeom>
          <a:solidFill>
            <a:srgbClr val="0070C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2800" b="1" dirty="0"/>
              <a:t>対策本部</a:t>
            </a:r>
            <a:endParaRPr kumimoji="1" lang="en-US" altLang="ja-JP" sz="2800" b="1" dirty="0"/>
          </a:p>
          <a:p>
            <a:pPr algn="ctr"/>
            <a:r>
              <a:rPr lang="ja-JP" altLang="en-US" sz="1600" b="1" dirty="0"/>
              <a:t>（幹部）</a:t>
            </a:r>
            <a:endParaRPr kumimoji="1" lang="ja-JP" altLang="en-US" sz="1600" b="1" dirty="0"/>
          </a:p>
        </p:txBody>
      </p:sp>
      <p:sp>
        <p:nvSpPr>
          <p:cNvPr id="24" name="四角形: 角を丸くする 23">
            <a:extLst>
              <a:ext uri="{FF2B5EF4-FFF2-40B4-BE49-F238E27FC236}">
                <a16:creationId xmlns:a16="http://schemas.microsoft.com/office/drawing/2014/main" id="{C1AE31F2-A0F0-4701-B700-2A6EF849FB05}"/>
              </a:ext>
            </a:extLst>
          </p:cNvPr>
          <p:cNvSpPr/>
          <p:nvPr/>
        </p:nvSpPr>
        <p:spPr>
          <a:xfrm>
            <a:off x="889469" y="2447145"/>
            <a:ext cx="2740825" cy="586596"/>
          </a:xfrm>
          <a:prstGeom prst="roundRect">
            <a:avLst/>
          </a:prstGeom>
          <a:solidFill>
            <a:srgbClr val="FF330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t>避難訓練どおりの行動</a:t>
            </a:r>
          </a:p>
        </p:txBody>
      </p:sp>
      <p:sp>
        <p:nvSpPr>
          <p:cNvPr id="31" name="四角形: 角を丸くする 30">
            <a:extLst>
              <a:ext uri="{FF2B5EF4-FFF2-40B4-BE49-F238E27FC236}">
                <a16:creationId xmlns:a16="http://schemas.microsoft.com/office/drawing/2014/main" id="{59E18651-50AA-4062-80B1-3B1AD8BA2717}"/>
              </a:ext>
            </a:extLst>
          </p:cNvPr>
          <p:cNvSpPr/>
          <p:nvPr/>
        </p:nvSpPr>
        <p:spPr>
          <a:xfrm>
            <a:off x="4675134" y="927848"/>
            <a:ext cx="2758773" cy="5002303"/>
          </a:xfrm>
          <a:prstGeom prst="roundRect">
            <a:avLst/>
          </a:prstGeom>
          <a:solidFill>
            <a:schemeClr val="accent4">
              <a:lumMod val="75000"/>
              <a:alpha val="69804"/>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3600" b="1" dirty="0"/>
              <a:t>店舗別</a:t>
            </a:r>
            <a:endParaRPr lang="en-US" altLang="ja-JP" sz="3600" b="1" dirty="0"/>
          </a:p>
          <a:p>
            <a:pPr algn="ctr"/>
            <a:r>
              <a:rPr lang="ja-JP" altLang="en-US" sz="3600" b="1" dirty="0"/>
              <a:t>ジャッジ</a:t>
            </a:r>
            <a:endParaRPr kumimoji="1" lang="ja-JP" altLang="en-US" sz="3600" b="1" dirty="0"/>
          </a:p>
        </p:txBody>
      </p:sp>
      <p:sp>
        <p:nvSpPr>
          <p:cNvPr id="32" name="四角形: 角を丸くする 31">
            <a:extLst>
              <a:ext uri="{FF2B5EF4-FFF2-40B4-BE49-F238E27FC236}">
                <a16:creationId xmlns:a16="http://schemas.microsoft.com/office/drawing/2014/main" id="{1A675E6E-1895-4C20-BCAF-3B289CF11D2D}"/>
              </a:ext>
            </a:extLst>
          </p:cNvPr>
          <p:cNvSpPr/>
          <p:nvPr/>
        </p:nvSpPr>
        <p:spPr>
          <a:xfrm>
            <a:off x="8756799" y="768769"/>
            <a:ext cx="3070016" cy="1568989"/>
          </a:xfrm>
          <a:prstGeom prst="roundRect">
            <a:avLst/>
          </a:prstGeom>
          <a:solidFill>
            <a:schemeClr val="accent4">
              <a:lumMod val="75000"/>
              <a:alpha val="69804"/>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3600" b="1" dirty="0"/>
              <a:t>例）</a:t>
            </a:r>
            <a:r>
              <a:rPr lang="en-US" altLang="ja-JP" sz="3600" b="1" dirty="0"/>
              <a:t>CK</a:t>
            </a:r>
            <a:endParaRPr kumimoji="1" lang="en-US" altLang="ja-JP" sz="3600" b="1" dirty="0"/>
          </a:p>
        </p:txBody>
      </p:sp>
    </p:spTree>
    <p:extLst>
      <p:ext uri="{BB962C8B-B14F-4D97-AF65-F5344CB8AC3E}">
        <p14:creationId xmlns:p14="http://schemas.microsoft.com/office/powerpoint/2010/main" val="2790907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23" grpId="0" animBg="1"/>
      <p:bldP spid="24" grpId="0" animBg="1"/>
      <p:bldP spid="31" grpId="0" animBg="1"/>
      <p:bldP spid="3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5B459D-97BF-4BF3-8C21-AFEC604B56EB}"/>
              </a:ext>
            </a:extLst>
          </p:cNvPr>
          <p:cNvPicPr>
            <a:picLocks noChangeAspect="1"/>
          </p:cNvPicPr>
          <p:nvPr/>
        </p:nvPicPr>
        <p:blipFill rotWithShape="1">
          <a:blip r:embed="rId3"/>
          <a:srcRect t="6267" b="27333"/>
          <a:stretch/>
        </p:blipFill>
        <p:spPr>
          <a:xfrm>
            <a:off x="3785616" y="300813"/>
            <a:ext cx="4351039" cy="625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a:extLst>
              <a:ext uri="{FF2B5EF4-FFF2-40B4-BE49-F238E27FC236}">
                <a16:creationId xmlns:a16="http://schemas.microsoft.com/office/drawing/2014/main" id="{5A4B95FC-78FD-48B5-A73F-8901C66ED401}"/>
              </a:ext>
            </a:extLst>
          </p:cNvPr>
          <p:cNvSpPr/>
          <p:nvPr/>
        </p:nvSpPr>
        <p:spPr>
          <a:xfrm>
            <a:off x="4031338" y="3278220"/>
            <a:ext cx="1746504" cy="457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6FC96B6-1893-4E87-9276-CCCD234F2809}"/>
              </a:ext>
            </a:extLst>
          </p:cNvPr>
          <p:cNvSpPr/>
          <p:nvPr/>
        </p:nvSpPr>
        <p:spPr>
          <a:xfrm>
            <a:off x="6177732" y="5849903"/>
            <a:ext cx="1769645" cy="457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33429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1929F-D4F8-4668-AEA7-EF9CE5ECF8DF}"/>
              </a:ext>
            </a:extLst>
          </p:cNvPr>
          <p:cNvSpPr txBox="1"/>
          <p:nvPr/>
        </p:nvSpPr>
        <p:spPr>
          <a:xfrm>
            <a:off x="0" y="3053318"/>
            <a:ext cx="12192000" cy="707886"/>
          </a:xfrm>
          <a:prstGeom prst="rect">
            <a:avLst/>
          </a:prstGeom>
          <a:noFill/>
        </p:spPr>
        <p:txBody>
          <a:bodyPr wrap="square" rtlCol="0">
            <a:spAutoFit/>
          </a:bodyPr>
          <a:lstStyle/>
          <a:p>
            <a:pPr algn="ctr"/>
            <a:r>
              <a:rPr lang="ja-JP" altLang="en-US"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どの様な活動をしているのか？</a:t>
            </a:r>
            <a:endParaRPr lang="en-US" altLang="ja-JP"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p:txBody>
      </p:sp>
    </p:spTree>
    <p:extLst>
      <p:ext uri="{BB962C8B-B14F-4D97-AF65-F5344CB8AC3E}">
        <p14:creationId xmlns:p14="http://schemas.microsoft.com/office/powerpoint/2010/main" val="42804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9456389-9262-3043-AE66-F4164504C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519" y="271802"/>
            <a:ext cx="3175729" cy="6400771"/>
          </a:xfrm>
          <a:prstGeom prst="rect">
            <a:avLst/>
          </a:prstGeom>
        </p:spPr>
      </p:pic>
      <p:pic>
        <p:nvPicPr>
          <p:cNvPr id="17" name="図 16">
            <a:extLst>
              <a:ext uri="{FF2B5EF4-FFF2-40B4-BE49-F238E27FC236}">
                <a16:creationId xmlns:a16="http://schemas.microsoft.com/office/drawing/2014/main" id="{1A074DC5-CDD1-4C1B-8396-28F55E5FFE79}"/>
              </a:ext>
            </a:extLst>
          </p:cNvPr>
          <p:cNvPicPr>
            <a:picLocks noChangeAspect="1"/>
          </p:cNvPicPr>
          <p:nvPr/>
        </p:nvPicPr>
        <p:blipFill rotWithShape="1">
          <a:blip r:embed="rId4"/>
          <a:srcRect t="5908" b="10400"/>
          <a:stretch/>
        </p:blipFill>
        <p:spPr>
          <a:xfrm>
            <a:off x="1675066" y="671660"/>
            <a:ext cx="3166911" cy="5966884"/>
          </a:xfrm>
          <a:prstGeom prst="rect">
            <a:avLst/>
          </a:prstGeom>
        </p:spPr>
      </p:pic>
      <p:sp>
        <p:nvSpPr>
          <p:cNvPr id="11" name="二等辺三角形 10">
            <a:extLst>
              <a:ext uri="{FF2B5EF4-FFF2-40B4-BE49-F238E27FC236}">
                <a16:creationId xmlns:a16="http://schemas.microsoft.com/office/drawing/2014/main" id="{0B19592D-5997-404C-B4C4-C6382ED7263F}"/>
              </a:ext>
            </a:extLst>
          </p:cNvPr>
          <p:cNvSpPr/>
          <p:nvPr/>
        </p:nvSpPr>
        <p:spPr>
          <a:xfrm rot="5400000">
            <a:off x="5751160" y="3776288"/>
            <a:ext cx="1408176" cy="43891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4C4C35BB-6C97-444C-BC55-4C6CBA6485CF}"/>
              </a:ext>
            </a:extLst>
          </p:cNvPr>
          <p:cNvSpPr/>
          <p:nvPr/>
        </p:nvSpPr>
        <p:spPr>
          <a:xfrm>
            <a:off x="1805814" y="2752345"/>
            <a:ext cx="2912490" cy="134416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62FE9351-5EA7-47F8-9D00-5102B967254F}"/>
              </a:ext>
            </a:extLst>
          </p:cNvPr>
          <p:cNvSpPr/>
          <p:nvPr/>
        </p:nvSpPr>
        <p:spPr>
          <a:xfrm>
            <a:off x="1805814" y="4234969"/>
            <a:ext cx="2912490" cy="21292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830037DC-FCDB-45EB-8D5B-B21FD546C67F}"/>
              </a:ext>
            </a:extLst>
          </p:cNvPr>
          <p:cNvSpPr/>
          <p:nvPr/>
        </p:nvSpPr>
        <p:spPr>
          <a:xfrm>
            <a:off x="8238727" y="2272249"/>
            <a:ext cx="2909340" cy="21120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BBD72F8D-1A8C-4853-AC1B-5F4839D7FEFE}"/>
              </a:ext>
            </a:extLst>
          </p:cNvPr>
          <p:cNvSpPr/>
          <p:nvPr/>
        </p:nvSpPr>
        <p:spPr>
          <a:xfrm>
            <a:off x="8227439" y="4477299"/>
            <a:ext cx="2920628" cy="2161245"/>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11B8356D-7A3F-4B61-9D76-9066C595E0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889" b="97111" l="3318" r="89100">
                        <a14:foregroundMark x1="20853" y1="45333" x2="4739" y2="73111"/>
                        <a14:foregroundMark x1="30332" y1="88222" x2="38389" y2="90000"/>
                        <a14:foregroundMark x1="42654" y1="65778" x2="42654" y2="72222"/>
                        <a14:foregroundMark x1="48815" y1="31778" x2="51659" y2="42000"/>
                        <a14:foregroundMark x1="67773" y1="28000" x2="63981" y2="31333"/>
                        <a14:foregroundMark x1="52607" y1="14667" x2="73934" y2="8444"/>
                        <a14:foregroundMark x1="73934" y1="8444" x2="80569" y2="10000"/>
                        <a14:foregroundMark x1="63981" y1="2889" x2="63981" y2="2889"/>
                        <a14:foregroundMark x1="34123" y1="97111" x2="26540" y2="91778"/>
                        <a14:foregroundMark x1="87678" y1="32889" x2="87678" y2="32889"/>
                        <a14:foregroundMark x1="88626" y1="14444" x2="88626" y2="14444"/>
                      </a14:backgroundRemoval>
                    </a14:imgEffect>
                    <a14:imgEffect>
                      <a14:brightnessContrast bright="20000" contrast="-40000"/>
                    </a14:imgEffect>
                  </a14:imgLayer>
                </a14:imgProps>
              </a:ext>
            </a:extLst>
          </a:blip>
          <a:stretch>
            <a:fillRect/>
          </a:stretch>
        </p:blipFill>
        <p:spPr>
          <a:xfrm>
            <a:off x="764350" y="405187"/>
            <a:ext cx="1006231" cy="2145990"/>
          </a:xfrm>
          <a:prstGeom prst="rect">
            <a:avLst/>
          </a:prstGeom>
        </p:spPr>
      </p:pic>
      <p:pic>
        <p:nvPicPr>
          <p:cNvPr id="8" name="図 7">
            <a:extLst>
              <a:ext uri="{FF2B5EF4-FFF2-40B4-BE49-F238E27FC236}">
                <a16:creationId xmlns:a16="http://schemas.microsoft.com/office/drawing/2014/main" id="{818075C8-74EE-4B43-931A-BA028A98DF3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r="7385"/>
          <a:stretch/>
        </p:blipFill>
        <p:spPr>
          <a:xfrm>
            <a:off x="6961097" y="648201"/>
            <a:ext cx="960428" cy="2243525"/>
          </a:xfrm>
          <a:prstGeom prst="rect">
            <a:avLst/>
          </a:prstGeom>
        </p:spPr>
      </p:pic>
      <p:pic>
        <p:nvPicPr>
          <p:cNvPr id="10" name="図 9">
            <a:extLst>
              <a:ext uri="{FF2B5EF4-FFF2-40B4-BE49-F238E27FC236}">
                <a16:creationId xmlns:a16="http://schemas.microsoft.com/office/drawing/2014/main" id="{3C94CE46-1162-41DA-935E-750EEAD3E6B0}"/>
              </a:ext>
            </a:extLst>
          </p:cNvPr>
          <p:cNvPicPr>
            <a:picLocks noChangeAspect="1"/>
          </p:cNvPicPr>
          <p:nvPr/>
        </p:nvPicPr>
        <p:blipFill>
          <a:blip r:embed="rId9">
            <a:extLst>
              <a:ext uri="{BEBA8EAE-BF5A-486C-A8C5-ECC9F3942E4B}">
                <a14:imgProps xmlns:a14="http://schemas.microsoft.com/office/drawing/2010/main">
                  <a14:imgLayer r:embed="rId6">
                    <a14:imgEffect>
                      <a14:backgroundRemoval t="2889" b="97111" l="3318" r="89100">
                        <a14:foregroundMark x1="20853" y1="45333" x2="4739" y2="73111"/>
                        <a14:foregroundMark x1="30332" y1="88222" x2="38389" y2="90000"/>
                        <a14:foregroundMark x1="42654" y1="65778" x2="42654" y2="72222"/>
                        <a14:foregroundMark x1="48815" y1="31778" x2="51659" y2="42000"/>
                        <a14:foregroundMark x1="67773" y1="28000" x2="63981" y2="31333"/>
                        <a14:foregroundMark x1="52607" y1="14667" x2="73934" y2="8444"/>
                        <a14:foregroundMark x1="73934" y1="8444" x2="80569" y2="10000"/>
                        <a14:foregroundMark x1="63981" y1="2889" x2="63981" y2="2889"/>
                        <a14:foregroundMark x1="34123" y1="97111" x2="26540" y2="91778"/>
                        <a14:foregroundMark x1="87678" y1="32889" x2="87678" y2="32889"/>
                        <a14:foregroundMark x1="88626" y1="14444" x2="88626" y2="14444"/>
                      </a14:backgroundRemoval>
                    </a14:imgEffect>
                    <a14:imgEffect>
                      <a14:brightnessContrast bright="20000" contrast="-40000"/>
                    </a14:imgEffect>
                  </a14:imgLayer>
                </a14:imgProps>
              </a:ext>
            </a:extLst>
          </a:blip>
          <a:stretch>
            <a:fillRect/>
          </a:stretch>
        </p:blipFill>
        <p:spPr>
          <a:xfrm>
            <a:off x="6171589" y="307945"/>
            <a:ext cx="1006231" cy="2145990"/>
          </a:xfrm>
          <a:prstGeom prst="rect">
            <a:avLst/>
          </a:prstGeom>
        </p:spPr>
      </p:pic>
      <p:sp>
        <p:nvSpPr>
          <p:cNvPr id="13" name="四角形: 角を丸くする 12">
            <a:extLst>
              <a:ext uri="{FF2B5EF4-FFF2-40B4-BE49-F238E27FC236}">
                <a16:creationId xmlns:a16="http://schemas.microsoft.com/office/drawing/2014/main" id="{CB3A2813-547B-45DC-9B86-A98AE0FB141A}"/>
              </a:ext>
            </a:extLst>
          </p:cNvPr>
          <p:cNvSpPr/>
          <p:nvPr/>
        </p:nvSpPr>
        <p:spPr>
          <a:xfrm>
            <a:off x="1888110" y="4625839"/>
            <a:ext cx="2740825" cy="1609344"/>
          </a:xfrm>
          <a:prstGeom prst="roundRect">
            <a:avLst/>
          </a:prstGeom>
          <a:solidFill>
            <a:srgbClr val="FF000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3600" b="1" dirty="0"/>
              <a:t>店長</a:t>
            </a:r>
            <a:endParaRPr kumimoji="1" lang="ja-JP" altLang="en-US" sz="3600" b="1" dirty="0"/>
          </a:p>
        </p:txBody>
      </p:sp>
      <p:sp>
        <p:nvSpPr>
          <p:cNvPr id="14" name="四角形: 角を丸くする 13">
            <a:extLst>
              <a:ext uri="{FF2B5EF4-FFF2-40B4-BE49-F238E27FC236}">
                <a16:creationId xmlns:a16="http://schemas.microsoft.com/office/drawing/2014/main" id="{B643E96A-94BB-457D-B817-B936C1B63704}"/>
              </a:ext>
            </a:extLst>
          </p:cNvPr>
          <p:cNvSpPr/>
          <p:nvPr/>
        </p:nvSpPr>
        <p:spPr>
          <a:xfrm>
            <a:off x="1888110" y="3081529"/>
            <a:ext cx="2740825" cy="886967"/>
          </a:xfrm>
          <a:prstGeom prst="roundRect">
            <a:avLst/>
          </a:prstGeom>
          <a:solidFill>
            <a:srgbClr val="0070C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400" b="1" dirty="0"/>
              <a:t>現場スタッフ</a:t>
            </a:r>
            <a:endParaRPr kumimoji="1" lang="ja-JP" altLang="en-US" sz="2400" b="1" dirty="0"/>
          </a:p>
        </p:txBody>
      </p:sp>
      <p:sp>
        <p:nvSpPr>
          <p:cNvPr id="15" name="四角形: 角を丸くする 14">
            <a:extLst>
              <a:ext uri="{FF2B5EF4-FFF2-40B4-BE49-F238E27FC236}">
                <a16:creationId xmlns:a16="http://schemas.microsoft.com/office/drawing/2014/main" id="{B14CF711-1F09-4DBF-B47B-53172E5F7BE9}"/>
              </a:ext>
            </a:extLst>
          </p:cNvPr>
          <p:cNvSpPr/>
          <p:nvPr/>
        </p:nvSpPr>
        <p:spPr>
          <a:xfrm>
            <a:off x="8313471" y="2695731"/>
            <a:ext cx="2749639" cy="1524647"/>
          </a:xfrm>
          <a:prstGeom prst="roundRect">
            <a:avLst/>
          </a:prstGeom>
          <a:solidFill>
            <a:srgbClr val="FF000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3600" b="1" dirty="0"/>
              <a:t>店長</a:t>
            </a:r>
            <a:endParaRPr kumimoji="1" lang="ja-JP" altLang="en-US" sz="3600" b="1" dirty="0"/>
          </a:p>
        </p:txBody>
      </p:sp>
      <p:sp>
        <p:nvSpPr>
          <p:cNvPr id="16" name="四角形: 角を丸くする 15">
            <a:extLst>
              <a:ext uri="{FF2B5EF4-FFF2-40B4-BE49-F238E27FC236}">
                <a16:creationId xmlns:a16="http://schemas.microsoft.com/office/drawing/2014/main" id="{289457FF-6736-416E-9E1E-51F817FAD16B}"/>
              </a:ext>
            </a:extLst>
          </p:cNvPr>
          <p:cNvSpPr/>
          <p:nvPr/>
        </p:nvSpPr>
        <p:spPr>
          <a:xfrm>
            <a:off x="8297904" y="4748871"/>
            <a:ext cx="2765206" cy="1523729"/>
          </a:xfrm>
          <a:prstGeom prst="roundRect">
            <a:avLst/>
          </a:prstGeom>
          <a:solidFill>
            <a:schemeClr val="accent4">
              <a:lumMod val="75000"/>
              <a:alpha val="69804"/>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3600" b="1" dirty="0"/>
              <a:t>GM</a:t>
            </a:r>
            <a:endParaRPr kumimoji="1" lang="ja-JP" altLang="en-US" sz="3600" b="1" dirty="0"/>
          </a:p>
        </p:txBody>
      </p:sp>
    </p:spTree>
    <p:extLst>
      <p:ext uri="{BB962C8B-B14F-4D97-AF65-F5344CB8AC3E}">
        <p14:creationId xmlns:p14="http://schemas.microsoft.com/office/powerpoint/2010/main" val="32690534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4" grpId="0" animBg="1"/>
      <p:bldP spid="5" grpId="0" animBg="1"/>
      <p:bldP spid="9" grpId="0" animBg="1"/>
      <p:bldP spid="13" grpId="0" animBg="1"/>
      <p:bldP spid="14" grpId="0"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E643F1-4E68-EC9C-7A3B-5E6D0E08A979}"/>
              </a:ext>
            </a:extLst>
          </p:cNvPr>
          <p:cNvPicPr>
            <a:picLocks noChangeAspect="1"/>
          </p:cNvPicPr>
          <p:nvPr/>
        </p:nvPicPr>
        <p:blipFill>
          <a:blip r:embed="rId3"/>
          <a:stretch>
            <a:fillRect/>
          </a:stretch>
        </p:blipFill>
        <p:spPr>
          <a:xfrm>
            <a:off x="664721" y="1172852"/>
            <a:ext cx="10693235" cy="4512295"/>
          </a:xfrm>
          <a:prstGeom prst="rect">
            <a:avLst/>
          </a:prstGeom>
        </p:spPr>
      </p:pic>
      <p:sp>
        <p:nvSpPr>
          <p:cNvPr id="5" name="正方形/長方形 4">
            <a:extLst>
              <a:ext uri="{FF2B5EF4-FFF2-40B4-BE49-F238E27FC236}">
                <a16:creationId xmlns:a16="http://schemas.microsoft.com/office/drawing/2014/main" id="{9CFC8C8F-5387-C64B-A18F-8D0B1DE353FD}"/>
              </a:ext>
            </a:extLst>
          </p:cNvPr>
          <p:cNvSpPr/>
          <p:nvPr/>
        </p:nvSpPr>
        <p:spPr>
          <a:xfrm>
            <a:off x="664721" y="5332837"/>
            <a:ext cx="4921070" cy="44209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2349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CB8C43A-9EA5-574A-94AA-89979BDF3258}"/>
              </a:ext>
            </a:extLst>
          </p:cNvPr>
          <p:cNvPicPr>
            <a:picLocks noChangeAspect="1"/>
          </p:cNvPicPr>
          <p:nvPr/>
        </p:nvPicPr>
        <p:blipFill rotWithShape="1">
          <a:blip r:embed="rId3"/>
          <a:srcRect l="4694" t="8899" r="2692" b="48899"/>
          <a:stretch/>
        </p:blipFill>
        <p:spPr>
          <a:xfrm>
            <a:off x="1638428" y="1311660"/>
            <a:ext cx="3749879" cy="2894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テキスト ボックス 10">
            <a:extLst>
              <a:ext uri="{FF2B5EF4-FFF2-40B4-BE49-F238E27FC236}">
                <a16:creationId xmlns:a16="http://schemas.microsoft.com/office/drawing/2014/main" id="{6E22E5BF-D28E-F04C-AC00-706FE852929D}"/>
              </a:ext>
            </a:extLst>
          </p:cNvPr>
          <p:cNvSpPr txBox="1"/>
          <p:nvPr/>
        </p:nvSpPr>
        <p:spPr>
          <a:xfrm>
            <a:off x="1912676" y="4584994"/>
            <a:ext cx="3475631" cy="1138773"/>
          </a:xfrm>
          <a:prstGeom prst="rect">
            <a:avLst/>
          </a:prstGeom>
          <a:noFill/>
        </p:spPr>
        <p:txBody>
          <a:bodyPr wrap="none" rtlCol="0">
            <a:spAutoFit/>
          </a:bodyPr>
          <a:lstStyle/>
          <a:p>
            <a:pPr algn="ctr"/>
            <a:r>
              <a:rPr lang="en-US" altLang="ja-JP" sz="2800" b="1" dirty="0"/>
              <a:t>KWG</a:t>
            </a:r>
            <a:r>
              <a:rPr lang="ja-JP" altLang="en-US" sz="2800" b="1"/>
              <a:t>社内</a:t>
            </a:r>
            <a:r>
              <a:rPr lang="en-US" altLang="ja-JP" sz="2800" b="1" dirty="0"/>
              <a:t>HP</a:t>
            </a:r>
          </a:p>
          <a:p>
            <a:pPr algn="ctr"/>
            <a:endParaRPr lang="en-US" altLang="ja-JP" sz="2000" dirty="0"/>
          </a:p>
          <a:p>
            <a:pPr algn="ctr"/>
            <a:r>
              <a:rPr lang="en-US" altLang="ja-JP" sz="2000" dirty="0"/>
              <a:t>https://</a:t>
            </a:r>
            <a:r>
              <a:rPr lang="en-US" altLang="ja-JP" sz="2000" dirty="0" err="1"/>
              <a:t>www.kwgstaff.com</a:t>
            </a:r>
            <a:r>
              <a:rPr lang="en-US" altLang="ja-JP" sz="2000" dirty="0"/>
              <a:t>/</a:t>
            </a:r>
          </a:p>
        </p:txBody>
      </p:sp>
      <p:sp>
        <p:nvSpPr>
          <p:cNvPr id="3" name="テキスト ボックス 2">
            <a:extLst>
              <a:ext uri="{FF2B5EF4-FFF2-40B4-BE49-F238E27FC236}">
                <a16:creationId xmlns:a16="http://schemas.microsoft.com/office/drawing/2014/main" id="{501C59E1-6F89-494D-A1FB-A354865F673A}"/>
              </a:ext>
            </a:extLst>
          </p:cNvPr>
          <p:cNvSpPr txBox="1"/>
          <p:nvPr/>
        </p:nvSpPr>
        <p:spPr>
          <a:xfrm>
            <a:off x="7262835" y="5214340"/>
            <a:ext cx="3518912" cy="400110"/>
          </a:xfrm>
          <a:prstGeom prst="rect">
            <a:avLst/>
          </a:prstGeom>
          <a:noFill/>
        </p:spPr>
        <p:txBody>
          <a:bodyPr wrap="none" rtlCol="0">
            <a:spAutoFit/>
          </a:bodyPr>
          <a:lstStyle/>
          <a:p>
            <a:pPr algn="ctr"/>
            <a:r>
              <a:rPr kumimoji="1" lang="ja-JP" altLang="en-US" sz="2000" b="1"/>
              <a:t>持ってない人はこちらから！</a:t>
            </a:r>
          </a:p>
        </p:txBody>
      </p:sp>
      <p:pic>
        <p:nvPicPr>
          <p:cNvPr id="13" name="図 12" descr="QR コード&#10;&#10;自動的に生成された説明">
            <a:extLst>
              <a:ext uri="{FF2B5EF4-FFF2-40B4-BE49-F238E27FC236}">
                <a16:creationId xmlns:a16="http://schemas.microsoft.com/office/drawing/2014/main" id="{951E0A82-09FC-3F42-A917-8560F8A7B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010" y="1443605"/>
            <a:ext cx="3062562" cy="3032240"/>
          </a:xfrm>
          <a:prstGeom prst="rect">
            <a:avLst/>
          </a:prstGeom>
        </p:spPr>
      </p:pic>
      <p:sp>
        <p:nvSpPr>
          <p:cNvPr id="4" name="正方形/長方形 3">
            <a:extLst>
              <a:ext uri="{FF2B5EF4-FFF2-40B4-BE49-F238E27FC236}">
                <a16:creationId xmlns:a16="http://schemas.microsoft.com/office/drawing/2014/main" id="{E6835A7D-4595-EC99-AE01-595CDD985DE4}"/>
              </a:ext>
            </a:extLst>
          </p:cNvPr>
          <p:cNvSpPr/>
          <p:nvPr/>
        </p:nvSpPr>
        <p:spPr>
          <a:xfrm>
            <a:off x="470452" y="1758194"/>
            <a:ext cx="11251096" cy="3341612"/>
          </a:xfrm>
          <a:prstGeom prst="rect">
            <a:avLst/>
          </a:prstGeom>
          <a:solidFill>
            <a:srgbClr val="FF7B9B">
              <a:alpha val="898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t>イントラの</a:t>
            </a:r>
            <a:r>
              <a:rPr kumimoji="1" lang="en-US" altLang="ja-JP" sz="4000" b="1" dirty="0"/>
              <a:t>DL</a:t>
            </a:r>
            <a:r>
              <a:rPr lang="ja-JP" altLang="en-US" sz="4000" b="1" dirty="0"/>
              <a:t>確認</a:t>
            </a:r>
            <a:r>
              <a:rPr lang="en-US" altLang="ja-JP" sz="4000" b="1" dirty="0"/>
              <a:t> / </a:t>
            </a:r>
            <a:r>
              <a:rPr lang="ja-JP" altLang="en-US" sz="4000" b="1" dirty="0"/>
              <a:t>最新の緊急連絡先</a:t>
            </a:r>
            <a:r>
              <a:rPr lang="en-US" altLang="ja-JP" sz="4000" b="1" dirty="0"/>
              <a:t> </a:t>
            </a:r>
            <a:r>
              <a:rPr lang="ja-JP" altLang="en-US" sz="4000" b="1" dirty="0"/>
              <a:t>共有</a:t>
            </a:r>
            <a:endParaRPr lang="en-US" altLang="ja-JP" sz="4000" b="1" dirty="0"/>
          </a:p>
          <a:p>
            <a:pPr algn="ctr"/>
            <a:endParaRPr lang="en-US" altLang="ja-JP" sz="3200" b="1" dirty="0"/>
          </a:p>
          <a:p>
            <a:pPr algn="ctr"/>
            <a:r>
              <a:rPr lang="ja-JP" altLang="en-US" sz="3200" b="1" dirty="0"/>
              <a:t>次回の主力</a:t>
            </a:r>
            <a:r>
              <a:rPr lang="en-US" altLang="ja-JP" sz="3200" b="1" dirty="0"/>
              <a:t>mtg</a:t>
            </a:r>
            <a:r>
              <a:rPr lang="ja-JP" altLang="en-US" sz="3200" b="1" dirty="0"/>
              <a:t>で必ず共有をお願いします</a:t>
            </a:r>
            <a:r>
              <a:rPr lang="en-US" altLang="ja-JP" sz="3200" b="1" dirty="0"/>
              <a:t> </a:t>
            </a:r>
          </a:p>
        </p:txBody>
      </p:sp>
    </p:spTree>
    <p:extLst>
      <p:ext uri="{BB962C8B-B14F-4D97-AF65-F5344CB8AC3E}">
        <p14:creationId xmlns:p14="http://schemas.microsoft.com/office/powerpoint/2010/main" val="7729787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64546F1-80ED-4910-87B6-1BB9BEFAA4A4}"/>
              </a:ext>
            </a:extLst>
          </p:cNvPr>
          <p:cNvPicPr>
            <a:picLocks noChangeAspect="1"/>
          </p:cNvPicPr>
          <p:nvPr/>
        </p:nvPicPr>
        <p:blipFill>
          <a:blip r:embed="rId3"/>
          <a:stretch>
            <a:fillRect/>
          </a:stretch>
        </p:blipFill>
        <p:spPr>
          <a:xfrm>
            <a:off x="374904" y="1545336"/>
            <a:ext cx="6452530" cy="5010912"/>
          </a:xfrm>
          <a:prstGeom prst="rect">
            <a:avLst/>
          </a:prstGeom>
        </p:spPr>
      </p:pic>
      <p:sp>
        <p:nvSpPr>
          <p:cNvPr id="6" name="テキスト ボックス 5">
            <a:extLst>
              <a:ext uri="{FF2B5EF4-FFF2-40B4-BE49-F238E27FC236}">
                <a16:creationId xmlns:a16="http://schemas.microsoft.com/office/drawing/2014/main" id="{D678CB1F-F7C4-4601-9964-6306FBF87F6C}"/>
              </a:ext>
            </a:extLst>
          </p:cNvPr>
          <p:cNvSpPr txBox="1"/>
          <p:nvPr/>
        </p:nvSpPr>
        <p:spPr>
          <a:xfrm>
            <a:off x="1440415" y="2694307"/>
            <a:ext cx="4493538" cy="2000548"/>
          </a:xfrm>
          <a:prstGeom prst="rect">
            <a:avLst/>
          </a:prstGeom>
          <a:noFill/>
        </p:spPr>
        <p:txBody>
          <a:bodyPr wrap="none" rtlCol="0">
            <a:spAutoFit/>
          </a:bodyPr>
          <a:lstStyle/>
          <a:p>
            <a:pPr algn="ctr"/>
            <a:r>
              <a:rPr kumimoji="1" lang="en-US" altLang="ja-JP" b="1" dirty="0">
                <a:solidFill>
                  <a:srgbClr val="FF0000"/>
                </a:solidFill>
              </a:rPr>
              <a:t>KWG </a:t>
            </a:r>
            <a:r>
              <a:rPr lang="ja-JP" altLang="en-US" b="1" dirty="0">
                <a:solidFill>
                  <a:srgbClr val="FF0000"/>
                </a:solidFill>
              </a:rPr>
              <a:t>イントラネット</a:t>
            </a:r>
            <a:endParaRPr lang="en-US" altLang="ja-JP" b="1" dirty="0">
              <a:solidFill>
                <a:srgbClr val="FF0000"/>
              </a:solidFill>
            </a:endParaRPr>
          </a:p>
          <a:p>
            <a:pPr algn="ctr"/>
            <a:r>
              <a:rPr kumimoji="1" lang="ja-JP" altLang="en-US" sz="2800" b="1" dirty="0">
                <a:solidFill>
                  <a:srgbClr val="FF0000"/>
                </a:solidFill>
              </a:rPr>
              <a:t>「危機管理ガイドライン」</a:t>
            </a:r>
            <a:endParaRPr kumimoji="1" lang="en-US" altLang="ja-JP" sz="2800" b="1" dirty="0">
              <a:solidFill>
                <a:srgbClr val="FF0000"/>
              </a:solidFill>
            </a:endParaRPr>
          </a:p>
          <a:p>
            <a:pPr algn="ctr"/>
            <a:endParaRPr kumimoji="1" lang="en-US" altLang="ja-JP" sz="1100" b="1" dirty="0">
              <a:solidFill>
                <a:srgbClr val="FF0000"/>
              </a:solidFill>
            </a:endParaRPr>
          </a:p>
          <a:p>
            <a:pPr algn="ctr"/>
            <a:r>
              <a:rPr lang="ja-JP" altLang="en-US" sz="2800" b="1" dirty="0">
                <a:solidFill>
                  <a:schemeClr val="bg1"/>
                </a:solidFill>
              </a:rPr>
              <a:t>⇩</a:t>
            </a:r>
            <a:endParaRPr lang="en-US" altLang="ja-JP" sz="2800" b="1" dirty="0">
              <a:solidFill>
                <a:schemeClr val="bg1"/>
              </a:solidFill>
            </a:endParaRPr>
          </a:p>
          <a:p>
            <a:pPr algn="ctr"/>
            <a:endParaRPr lang="en-US" altLang="ja-JP" sz="1100" b="1" dirty="0">
              <a:solidFill>
                <a:schemeClr val="bg1"/>
              </a:solidFill>
            </a:endParaRPr>
          </a:p>
          <a:p>
            <a:pPr algn="ctr"/>
            <a:r>
              <a:rPr lang="ja-JP" altLang="en-US" sz="2800" dirty="0">
                <a:solidFill>
                  <a:schemeClr val="bg1"/>
                </a:solidFill>
              </a:rPr>
              <a:t>ショートカット</a:t>
            </a:r>
            <a:endParaRPr kumimoji="1" lang="ja-JP" altLang="en-US" sz="2800" dirty="0">
              <a:solidFill>
                <a:schemeClr val="bg1"/>
              </a:solidFill>
            </a:endParaRPr>
          </a:p>
        </p:txBody>
      </p:sp>
      <p:sp>
        <p:nvSpPr>
          <p:cNvPr id="7" name="テキスト ボックス 6">
            <a:extLst>
              <a:ext uri="{FF2B5EF4-FFF2-40B4-BE49-F238E27FC236}">
                <a16:creationId xmlns:a16="http://schemas.microsoft.com/office/drawing/2014/main" id="{6E308882-5392-4E4B-A7FA-B797782179AD}"/>
              </a:ext>
            </a:extLst>
          </p:cNvPr>
          <p:cNvSpPr txBox="1"/>
          <p:nvPr/>
        </p:nvSpPr>
        <p:spPr>
          <a:xfrm>
            <a:off x="1689216" y="654293"/>
            <a:ext cx="3995936" cy="646331"/>
          </a:xfrm>
          <a:prstGeom prst="rect">
            <a:avLst/>
          </a:prstGeom>
          <a:noFill/>
        </p:spPr>
        <p:txBody>
          <a:bodyPr wrap="square" rtlCol="0">
            <a:spAutoFit/>
          </a:bodyPr>
          <a:lstStyle/>
          <a:p>
            <a:pPr algn="ctr"/>
            <a:r>
              <a:rPr lang="ja-JP" altLang="en-US" sz="3600" b="1" dirty="0"/>
              <a:t>≪店舗</a:t>
            </a:r>
            <a:r>
              <a:rPr lang="en-US" altLang="ja-JP" sz="3600" b="1" dirty="0"/>
              <a:t>PC</a:t>
            </a:r>
            <a:r>
              <a:rPr lang="ja-JP" altLang="en-US" sz="3600" b="1" dirty="0"/>
              <a:t>≫</a:t>
            </a:r>
            <a:endParaRPr lang="en-US" altLang="ja-JP" sz="2000" b="1" dirty="0">
              <a:solidFill>
                <a:schemeClr val="bg1">
                  <a:lumMod val="50000"/>
                </a:schemeClr>
              </a:solidFill>
            </a:endParaRPr>
          </a:p>
        </p:txBody>
      </p:sp>
      <p:pic>
        <p:nvPicPr>
          <p:cNvPr id="10" name="図 9">
            <a:extLst>
              <a:ext uri="{FF2B5EF4-FFF2-40B4-BE49-F238E27FC236}">
                <a16:creationId xmlns:a16="http://schemas.microsoft.com/office/drawing/2014/main" id="{1003474B-E342-412F-BDBE-D6D069181E5F}"/>
              </a:ext>
            </a:extLst>
          </p:cNvPr>
          <p:cNvPicPr>
            <a:picLocks noChangeAspect="1"/>
          </p:cNvPicPr>
          <p:nvPr/>
        </p:nvPicPr>
        <p:blipFill rotWithShape="1">
          <a:blip r:embed="rId4"/>
          <a:srcRect t="6267" b="27333"/>
          <a:stretch/>
        </p:blipFill>
        <p:spPr>
          <a:xfrm>
            <a:off x="8118488" y="1683486"/>
            <a:ext cx="3198018" cy="4598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テキスト ボックス 8">
            <a:extLst>
              <a:ext uri="{FF2B5EF4-FFF2-40B4-BE49-F238E27FC236}">
                <a16:creationId xmlns:a16="http://schemas.microsoft.com/office/drawing/2014/main" id="{9AB53722-34CB-40C2-921F-987E77D1E4ED}"/>
              </a:ext>
            </a:extLst>
          </p:cNvPr>
          <p:cNvSpPr txBox="1"/>
          <p:nvPr/>
        </p:nvSpPr>
        <p:spPr>
          <a:xfrm>
            <a:off x="8035095" y="654293"/>
            <a:ext cx="3198018" cy="646331"/>
          </a:xfrm>
          <a:prstGeom prst="rect">
            <a:avLst/>
          </a:prstGeom>
          <a:noFill/>
        </p:spPr>
        <p:txBody>
          <a:bodyPr wrap="square" rtlCol="0">
            <a:spAutoFit/>
          </a:bodyPr>
          <a:lstStyle/>
          <a:p>
            <a:pPr algn="ctr"/>
            <a:r>
              <a:rPr lang="ja-JP" altLang="en-US" sz="3600" b="1" dirty="0"/>
              <a:t>≪個人携帯≫</a:t>
            </a:r>
            <a:endParaRPr lang="en-US" altLang="ja-JP" sz="2000" b="1" dirty="0">
              <a:solidFill>
                <a:schemeClr val="bg1">
                  <a:lumMod val="50000"/>
                </a:schemeClr>
              </a:solidFill>
            </a:endParaRPr>
          </a:p>
        </p:txBody>
      </p:sp>
      <p:sp>
        <p:nvSpPr>
          <p:cNvPr id="2" name="正方形/長方形 1">
            <a:extLst>
              <a:ext uri="{FF2B5EF4-FFF2-40B4-BE49-F238E27FC236}">
                <a16:creationId xmlns:a16="http://schemas.microsoft.com/office/drawing/2014/main" id="{1066CD4C-C118-B644-8C4F-9F788FFAF57F}"/>
              </a:ext>
            </a:extLst>
          </p:cNvPr>
          <p:cNvSpPr/>
          <p:nvPr/>
        </p:nvSpPr>
        <p:spPr>
          <a:xfrm>
            <a:off x="2108867" y="4694855"/>
            <a:ext cx="3156633" cy="369332"/>
          </a:xfrm>
          <a:prstGeom prst="rect">
            <a:avLst/>
          </a:prstGeom>
        </p:spPr>
        <p:txBody>
          <a:bodyPr wrap="none">
            <a:spAutoFit/>
          </a:bodyPr>
          <a:lstStyle/>
          <a:p>
            <a:r>
              <a:rPr lang="ja-JP" altLang="en-US">
                <a:solidFill>
                  <a:schemeClr val="bg1"/>
                </a:solidFill>
              </a:rPr>
              <a:t>https://www.kwgstaff.com/</a:t>
            </a:r>
          </a:p>
        </p:txBody>
      </p:sp>
    </p:spTree>
    <p:extLst>
      <p:ext uri="{BB962C8B-B14F-4D97-AF65-F5344CB8AC3E}">
        <p14:creationId xmlns:p14="http://schemas.microsoft.com/office/powerpoint/2010/main" val="5540030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4464781" y="3734825"/>
            <a:ext cx="3262432" cy="400110"/>
          </a:xfrm>
          <a:prstGeom prst="rect">
            <a:avLst/>
          </a:prstGeom>
          <a:noFill/>
        </p:spPr>
        <p:txBody>
          <a:bodyPr wrap="none" rtlCol="0">
            <a:spAutoFit/>
          </a:bodyPr>
          <a:lstStyle/>
          <a:p>
            <a:r>
              <a:rPr lang="ja-JP" altLang="en-US" sz="2000" b="1">
                <a:solidFill>
                  <a:schemeClr val="bg2">
                    <a:lumMod val="25000"/>
                  </a:schemeClr>
                </a:solidFill>
              </a:rPr>
              <a:t>情報管理に関しての注意点</a:t>
            </a:r>
            <a:endParaRPr lang="en-US" altLang="ja-JP" sz="2000" b="1" dirty="0">
              <a:solidFill>
                <a:schemeClr val="bg2">
                  <a:lumMod val="25000"/>
                </a:schemeClr>
              </a:solidFill>
            </a:endParaRPr>
          </a:p>
        </p:txBody>
      </p:sp>
      <p:sp>
        <p:nvSpPr>
          <p:cNvPr id="7" name="テキスト ボックス 6">
            <a:extLst>
              <a:ext uri="{FF2B5EF4-FFF2-40B4-BE49-F238E27FC236}">
                <a16:creationId xmlns:a16="http://schemas.microsoft.com/office/drawing/2014/main" id="{789A5B9E-5BF5-4F5F-87CF-A0CB50993C91}"/>
              </a:ext>
            </a:extLst>
          </p:cNvPr>
          <p:cNvSpPr txBox="1"/>
          <p:nvPr/>
        </p:nvSpPr>
        <p:spPr>
          <a:xfrm>
            <a:off x="3233675" y="2811495"/>
            <a:ext cx="5724644" cy="923330"/>
          </a:xfrm>
          <a:prstGeom prst="rect">
            <a:avLst/>
          </a:prstGeom>
          <a:noFill/>
        </p:spPr>
        <p:txBody>
          <a:bodyPr wrap="none" rtlCol="0">
            <a:spAutoFit/>
          </a:bodyPr>
          <a:lstStyle/>
          <a:p>
            <a:r>
              <a:rPr lang="ja-JP" altLang="en-US" sz="5400" b="1">
                <a:solidFill>
                  <a:schemeClr val="accent4">
                    <a:lumMod val="75000"/>
                  </a:schemeClr>
                </a:solidFill>
              </a:rPr>
              <a:t>情報漏洩について</a:t>
            </a:r>
            <a:endParaRPr lang="en-US" altLang="ja-JP" sz="5400" b="1" dirty="0">
              <a:solidFill>
                <a:schemeClr val="accent4">
                  <a:lumMod val="75000"/>
                </a:schemeClr>
              </a:solidFill>
            </a:endParaRPr>
          </a:p>
        </p:txBody>
      </p:sp>
    </p:spTree>
    <p:extLst>
      <p:ext uri="{BB962C8B-B14F-4D97-AF65-F5344CB8AC3E}">
        <p14:creationId xmlns:p14="http://schemas.microsoft.com/office/powerpoint/2010/main" val="1319056440"/>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64B3DAE-0F35-3143-816A-CDB2CB95E923}"/>
              </a:ext>
            </a:extLst>
          </p:cNvPr>
          <p:cNvSpPr txBox="1"/>
          <p:nvPr/>
        </p:nvSpPr>
        <p:spPr>
          <a:xfrm>
            <a:off x="1407055" y="5417654"/>
            <a:ext cx="9377888" cy="707886"/>
          </a:xfrm>
          <a:prstGeom prst="rect">
            <a:avLst/>
          </a:prstGeom>
          <a:noFill/>
        </p:spPr>
        <p:txBody>
          <a:bodyPr wrap="none" rtlCol="0">
            <a:spAutoFit/>
          </a:bodyPr>
          <a:lstStyle/>
          <a:p>
            <a:r>
              <a:rPr kumimoji="1" lang="ja-JP" altLang="en-US" sz="4000" b="1" u="sng">
                <a:solidFill>
                  <a:srgbClr val="FF0000"/>
                </a:solidFill>
                <a:latin typeface="MS PGothic" panose="020B0600070205080204" pitchFamily="34" charset="-128"/>
                <a:ea typeface="MS PGothic" panose="020B0600070205080204" pitchFamily="34" charset="-128"/>
              </a:rPr>
              <a:t>これらの扱いには十分注意をお願いします</a:t>
            </a:r>
          </a:p>
        </p:txBody>
      </p:sp>
      <p:sp>
        <p:nvSpPr>
          <p:cNvPr id="10" name="テキスト ボックス 9">
            <a:extLst>
              <a:ext uri="{FF2B5EF4-FFF2-40B4-BE49-F238E27FC236}">
                <a16:creationId xmlns:a16="http://schemas.microsoft.com/office/drawing/2014/main" id="{988C838F-64C2-B84B-9EB9-CE812976E665}"/>
              </a:ext>
            </a:extLst>
          </p:cNvPr>
          <p:cNvSpPr txBox="1"/>
          <p:nvPr/>
        </p:nvSpPr>
        <p:spPr>
          <a:xfrm>
            <a:off x="576539" y="727592"/>
            <a:ext cx="6186310" cy="646331"/>
          </a:xfrm>
          <a:prstGeom prst="rect">
            <a:avLst/>
          </a:prstGeom>
          <a:noFill/>
        </p:spPr>
        <p:txBody>
          <a:bodyPr wrap="none" rtlCol="0">
            <a:spAutoFit/>
          </a:bodyPr>
          <a:lstStyle/>
          <a:p>
            <a:pPr algn="ctr"/>
            <a:r>
              <a:rPr lang="ja-JP" altLang="en-US" sz="3600" b="1" u="sng">
                <a:solidFill>
                  <a:schemeClr val="accent4">
                    <a:lumMod val="75000"/>
                  </a:schemeClr>
                </a:solidFill>
              </a:rPr>
              <a:t>店舗で扱う個人情報について</a:t>
            </a:r>
            <a:endParaRPr lang="en-US" altLang="ja-JP" sz="3600" b="1" u="sng" dirty="0">
              <a:solidFill>
                <a:schemeClr val="accent4">
                  <a:lumMod val="75000"/>
                </a:schemeClr>
              </a:solidFill>
            </a:endParaRPr>
          </a:p>
        </p:txBody>
      </p:sp>
      <p:pic>
        <p:nvPicPr>
          <p:cNvPr id="5" name="図 4" descr="テキスト&#10;&#10;自動的に生成された説明">
            <a:extLst>
              <a:ext uri="{FF2B5EF4-FFF2-40B4-BE49-F238E27FC236}">
                <a16:creationId xmlns:a16="http://schemas.microsoft.com/office/drawing/2014/main" id="{43FB701A-A568-CA9A-DEB5-A76982B22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39" y="1959838"/>
            <a:ext cx="3350041" cy="2469784"/>
          </a:xfrm>
          <a:prstGeom prst="rect">
            <a:avLst/>
          </a:prstGeom>
        </p:spPr>
      </p:pic>
      <p:pic>
        <p:nvPicPr>
          <p:cNvPr id="7" name="図 6" descr="文字と写真のスクリーンショット&#10;&#10;自動的に生成された説明">
            <a:extLst>
              <a:ext uri="{FF2B5EF4-FFF2-40B4-BE49-F238E27FC236}">
                <a16:creationId xmlns:a16="http://schemas.microsoft.com/office/drawing/2014/main" id="{0002BF89-9425-952B-79F4-FE3E48E2E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304" y="1959838"/>
            <a:ext cx="3622352" cy="2526780"/>
          </a:xfrm>
          <a:prstGeom prst="rect">
            <a:avLst/>
          </a:prstGeom>
        </p:spPr>
      </p:pic>
      <p:pic>
        <p:nvPicPr>
          <p:cNvPr id="13" name="図 12" descr="グラフィカル ユーザー インターフェイス, テーブル&#10;&#10;中程度の精度で自動的に生成された説明">
            <a:extLst>
              <a:ext uri="{FF2B5EF4-FFF2-40B4-BE49-F238E27FC236}">
                <a16:creationId xmlns:a16="http://schemas.microsoft.com/office/drawing/2014/main" id="{CACDD8C1-4368-D0DD-6518-EC0D8FD5F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8380" y="1959838"/>
            <a:ext cx="3595802" cy="2526780"/>
          </a:xfrm>
          <a:prstGeom prst="rect">
            <a:avLst/>
          </a:prstGeom>
        </p:spPr>
      </p:pic>
      <p:sp>
        <p:nvSpPr>
          <p:cNvPr id="18" name="テキスト ボックス 17">
            <a:extLst>
              <a:ext uri="{FF2B5EF4-FFF2-40B4-BE49-F238E27FC236}">
                <a16:creationId xmlns:a16="http://schemas.microsoft.com/office/drawing/2014/main" id="{23E90AFA-4CC2-CD14-7E04-015D52834DA9}"/>
              </a:ext>
            </a:extLst>
          </p:cNvPr>
          <p:cNvSpPr txBox="1"/>
          <p:nvPr/>
        </p:nvSpPr>
        <p:spPr>
          <a:xfrm>
            <a:off x="1005064" y="4614288"/>
            <a:ext cx="2492990" cy="369332"/>
          </a:xfrm>
          <a:prstGeom prst="rect">
            <a:avLst/>
          </a:prstGeom>
          <a:noFill/>
        </p:spPr>
        <p:txBody>
          <a:bodyPr wrap="none" rtlCol="0">
            <a:spAutoFit/>
          </a:bodyPr>
          <a:lstStyle/>
          <a:p>
            <a:r>
              <a:rPr kumimoji="1" lang="ja-JP" altLang="en-US" b="1"/>
              <a:t>クレジットカード情報</a:t>
            </a:r>
          </a:p>
        </p:txBody>
      </p:sp>
      <p:sp>
        <p:nvSpPr>
          <p:cNvPr id="20" name="テキスト ボックス 19">
            <a:extLst>
              <a:ext uri="{FF2B5EF4-FFF2-40B4-BE49-F238E27FC236}">
                <a16:creationId xmlns:a16="http://schemas.microsoft.com/office/drawing/2014/main" id="{B1FB1AE0-A959-FD22-8908-81C873373391}"/>
              </a:ext>
            </a:extLst>
          </p:cNvPr>
          <p:cNvSpPr txBox="1"/>
          <p:nvPr/>
        </p:nvSpPr>
        <p:spPr>
          <a:xfrm>
            <a:off x="4921817" y="4613337"/>
            <a:ext cx="2031325" cy="369332"/>
          </a:xfrm>
          <a:prstGeom prst="rect">
            <a:avLst/>
          </a:prstGeom>
          <a:noFill/>
        </p:spPr>
        <p:txBody>
          <a:bodyPr wrap="none" rtlCol="0">
            <a:spAutoFit/>
          </a:bodyPr>
          <a:lstStyle/>
          <a:p>
            <a:r>
              <a:rPr lang="ja-JP" altLang="en-US" b="1"/>
              <a:t>スタッフの履歴書</a:t>
            </a:r>
            <a:endParaRPr kumimoji="1" lang="ja-JP" altLang="en-US" b="1"/>
          </a:p>
        </p:txBody>
      </p:sp>
      <p:sp>
        <p:nvSpPr>
          <p:cNvPr id="21" name="テキスト ボックス 20">
            <a:extLst>
              <a:ext uri="{FF2B5EF4-FFF2-40B4-BE49-F238E27FC236}">
                <a16:creationId xmlns:a16="http://schemas.microsoft.com/office/drawing/2014/main" id="{758A621E-3EC0-B78D-247B-05602C28A0E9}"/>
              </a:ext>
            </a:extLst>
          </p:cNvPr>
          <p:cNvSpPr txBox="1"/>
          <p:nvPr/>
        </p:nvSpPr>
        <p:spPr>
          <a:xfrm>
            <a:off x="8204031" y="4613337"/>
            <a:ext cx="3084499" cy="369332"/>
          </a:xfrm>
          <a:prstGeom prst="rect">
            <a:avLst/>
          </a:prstGeom>
          <a:noFill/>
        </p:spPr>
        <p:txBody>
          <a:bodyPr wrap="none" rtlCol="0">
            <a:spAutoFit/>
          </a:bodyPr>
          <a:lstStyle/>
          <a:p>
            <a:r>
              <a:rPr kumimoji="1" lang="ja-JP" altLang="en-US" b="1"/>
              <a:t>顧客情報</a:t>
            </a:r>
            <a:r>
              <a:rPr kumimoji="1" lang="en-US" altLang="ja-JP" b="1" dirty="0"/>
              <a:t>(</a:t>
            </a:r>
            <a:r>
              <a:rPr kumimoji="1" lang="ja-JP" altLang="en-US" b="1"/>
              <a:t>コケット</a:t>
            </a:r>
            <a:r>
              <a:rPr kumimoji="1" lang="en-US" altLang="ja-JP" b="1" dirty="0"/>
              <a:t>&amp;</a:t>
            </a:r>
            <a:r>
              <a:rPr kumimoji="1" lang="ja-JP" altLang="en-US" b="1"/>
              <a:t>やざわ</a:t>
            </a:r>
            <a:r>
              <a:rPr kumimoji="1" lang="en-US" altLang="ja-JP" b="1" dirty="0"/>
              <a:t>)</a:t>
            </a:r>
            <a:endParaRPr kumimoji="1" lang="ja-JP" altLang="en-US" b="1"/>
          </a:p>
        </p:txBody>
      </p:sp>
    </p:spTree>
    <p:extLst>
      <p:ext uri="{BB962C8B-B14F-4D97-AF65-F5344CB8AC3E}">
        <p14:creationId xmlns:p14="http://schemas.microsoft.com/office/powerpoint/2010/main" val="42823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dissolv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0" grpId="0"/>
      <p:bldP spid="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64B3DAE-0F35-3143-816A-CDB2CB95E923}"/>
              </a:ext>
            </a:extLst>
          </p:cNvPr>
          <p:cNvSpPr txBox="1"/>
          <p:nvPr/>
        </p:nvSpPr>
        <p:spPr>
          <a:xfrm>
            <a:off x="543197" y="5279244"/>
            <a:ext cx="11307904" cy="646331"/>
          </a:xfrm>
          <a:prstGeom prst="rect">
            <a:avLst/>
          </a:prstGeom>
          <a:noFill/>
        </p:spPr>
        <p:txBody>
          <a:bodyPr wrap="none" rtlCol="0">
            <a:spAutoFit/>
          </a:bodyPr>
          <a:lstStyle/>
          <a:p>
            <a:r>
              <a:rPr kumimoji="1" lang="ja-JP" altLang="en-US" sz="3600" b="1" u="sng">
                <a:solidFill>
                  <a:srgbClr val="FF0000"/>
                </a:solidFill>
                <a:latin typeface="MS PGothic" panose="020B0600070205080204" pitchFamily="34" charset="-128"/>
                <a:ea typeface="MS PGothic" panose="020B0600070205080204" pitchFamily="34" charset="-128"/>
              </a:rPr>
              <a:t>損害賠償以外にも大きな影響になりうる可能性もあります</a:t>
            </a:r>
          </a:p>
        </p:txBody>
      </p:sp>
      <p:sp>
        <p:nvSpPr>
          <p:cNvPr id="10" name="テキスト ボックス 9">
            <a:extLst>
              <a:ext uri="{FF2B5EF4-FFF2-40B4-BE49-F238E27FC236}">
                <a16:creationId xmlns:a16="http://schemas.microsoft.com/office/drawing/2014/main" id="{988C838F-64C2-B84B-9EB9-CE812976E665}"/>
              </a:ext>
            </a:extLst>
          </p:cNvPr>
          <p:cNvSpPr txBox="1"/>
          <p:nvPr/>
        </p:nvSpPr>
        <p:spPr>
          <a:xfrm>
            <a:off x="463247" y="1578756"/>
            <a:ext cx="3461204" cy="461665"/>
          </a:xfrm>
          <a:prstGeom prst="rect">
            <a:avLst/>
          </a:prstGeom>
          <a:noFill/>
        </p:spPr>
        <p:txBody>
          <a:bodyPr wrap="none" rtlCol="0">
            <a:spAutoFit/>
          </a:bodyPr>
          <a:lstStyle/>
          <a:p>
            <a:r>
              <a:rPr lang="ja-JP" altLang="en-US" sz="1200" b="1">
                <a:solidFill>
                  <a:schemeClr val="accent4">
                    <a:lumMod val="75000"/>
                  </a:schemeClr>
                </a:solidFill>
              </a:rPr>
              <a:t>日本ネットワークセキュリティ協会</a:t>
            </a:r>
            <a:endParaRPr lang="en-US" altLang="ja-JP" sz="1200" b="1" dirty="0">
              <a:solidFill>
                <a:schemeClr val="accent4">
                  <a:lumMod val="75000"/>
                </a:schemeClr>
              </a:solidFill>
            </a:endParaRPr>
          </a:p>
          <a:p>
            <a:r>
              <a:rPr lang="ja-JP" altLang="en-US" sz="1200" b="1">
                <a:solidFill>
                  <a:schemeClr val="accent4">
                    <a:lumMod val="75000"/>
                  </a:schemeClr>
                </a:solidFill>
              </a:rPr>
              <a:t>「インシデント損害額調査レポート</a:t>
            </a:r>
            <a:r>
              <a:rPr lang="en-US" altLang="ja-JP" sz="1200" b="1" dirty="0">
                <a:solidFill>
                  <a:schemeClr val="accent4">
                    <a:lumMod val="75000"/>
                  </a:schemeClr>
                </a:solidFill>
              </a:rPr>
              <a:t>2021</a:t>
            </a:r>
            <a:r>
              <a:rPr lang="ja-JP" altLang="en-US" sz="1200" b="1">
                <a:solidFill>
                  <a:schemeClr val="accent4">
                    <a:lumMod val="75000"/>
                  </a:schemeClr>
                </a:solidFill>
              </a:rPr>
              <a:t>」より</a:t>
            </a:r>
            <a:endParaRPr lang="en-US" altLang="ja-JP" sz="1200" b="1" dirty="0">
              <a:solidFill>
                <a:schemeClr val="accent4">
                  <a:lumMod val="75000"/>
                </a:schemeClr>
              </a:solidFill>
            </a:endParaRPr>
          </a:p>
        </p:txBody>
      </p:sp>
      <p:pic>
        <p:nvPicPr>
          <p:cNvPr id="2" name="図 1">
            <a:extLst>
              <a:ext uri="{FF2B5EF4-FFF2-40B4-BE49-F238E27FC236}">
                <a16:creationId xmlns:a16="http://schemas.microsoft.com/office/drawing/2014/main" id="{84F4C4AF-F87C-EE5B-699A-308C048639AD}"/>
              </a:ext>
            </a:extLst>
          </p:cNvPr>
          <p:cNvPicPr>
            <a:picLocks noChangeAspect="1"/>
          </p:cNvPicPr>
          <p:nvPr/>
        </p:nvPicPr>
        <p:blipFill>
          <a:blip r:embed="rId3"/>
          <a:stretch>
            <a:fillRect/>
          </a:stretch>
        </p:blipFill>
        <p:spPr>
          <a:xfrm>
            <a:off x="463247" y="2377851"/>
            <a:ext cx="4950796" cy="1929250"/>
          </a:xfrm>
          <a:prstGeom prst="rect">
            <a:avLst/>
          </a:prstGeom>
        </p:spPr>
      </p:pic>
      <p:sp>
        <p:nvSpPr>
          <p:cNvPr id="3" name="テキスト ボックス 2">
            <a:extLst>
              <a:ext uri="{FF2B5EF4-FFF2-40B4-BE49-F238E27FC236}">
                <a16:creationId xmlns:a16="http://schemas.microsoft.com/office/drawing/2014/main" id="{E4857A34-47EE-6F6F-EDE7-0706304F7707}"/>
              </a:ext>
            </a:extLst>
          </p:cNvPr>
          <p:cNvSpPr txBox="1"/>
          <p:nvPr/>
        </p:nvSpPr>
        <p:spPr>
          <a:xfrm>
            <a:off x="463247" y="963359"/>
            <a:ext cx="3467616" cy="584775"/>
          </a:xfrm>
          <a:prstGeom prst="rect">
            <a:avLst/>
          </a:prstGeom>
          <a:noFill/>
        </p:spPr>
        <p:txBody>
          <a:bodyPr wrap="none" rtlCol="0">
            <a:spAutoFit/>
          </a:bodyPr>
          <a:lstStyle/>
          <a:p>
            <a:pPr algn="ctr"/>
            <a:r>
              <a:rPr lang="ja-JP" altLang="en-US" sz="3200" b="1" u="sng">
                <a:solidFill>
                  <a:schemeClr val="accent4">
                    <a:lumMod val="75000"/>
                  </a:schemeClr>
                </a:solidFill>
              </a:rPr>
              <a:t>年間損害額ついて</a:t>
            </a:r>
            <a:endParaRPr lang="en-US" altLang="ja-JP" sz="3200" b="1" u="sng" dirty="0">
              <a:solidFill>
                <a:schemeClr val="accent4">
                  <a:lumMod val="75000"/>
                </a:schemeClr>
              </a:solidFill>
            </a:endParaRPr>
          </a:p>
        </p:txBody>
      </p:sp>
      <p:sp>
        <p:nvSpPr>
          <p:cNvPr id="4" name="テキスト ボックス 3">
            <a:extLst>
              <a:ext uri="{FF2B5EF4-FFF2-40B4-BE49-F238E27FC236}">
                <a16:creationId xmlns:a16="http://schemas.microsoft.com/office/drawing/2014/main" id="{411DA17F-4B39-1F3E-63EF-CA9F16DDC288}"/>
              </a:ext>
            </a:extLst>
          </p:cNvPr>
          <p:cNvSpPr txBox="1"/>
          <p:nvPr/>
        </p:nvSpPr>
        <p:spPr>
          <a:xfrm>
            <a:off x="6095999" y="963359"/>
            <a:ext cx="5755102" cy="584775"/>
          </a:xfrm>
          <a:prstGeom prst="rect">
            <a:avLst/>
          </a:prstGeom>
          <a:noFill/>
        </p:spPr>
        <p:txBody>
          <a:bodyPr wrap="none" rtlCol="0">
            <a:spAutoFit/>
          </a:bodyPr>
          <a:lstStyle/>
          <a:p>
            <a:pPr algn="ctr"/>
            <a:r>
              <a:rPr lang="ja-JP" altLang="en-US" sz="3200" b="1" u="sng">
                <a:solidFill>
                  <a:schemeClr val="accent4">
                    <a:lumMod val="75000"/>
                  </a:schemeClr>
                </a:solidFill>
              </a:rPr>
              <a:t>情報漏洩で発生する</a:t>
            </a:r>
            <a:r>
              <a:rPr lang="en-US" altLang="ja-JP" sz="3200" b="1" u="sng" dirty="0">
                <a:solidFill>
                  <a:schemeClr val="accent4">
                    <a:lumMod val="75000"/>
                  </a:schemeClr>
                </a:solidFill>
              </a:rPr>
              <a:t>3</a:t>
            </a:r>
            <a:r>
              <a:rPr lang="ja-JP" altLang="en-US" sz="3200" b="1" u="sng">
                <a:solidFill>
                  <a:schemeClr val="accent4">
                    <a:lumMod val="75000"/>
                  </a:schemeClr>
                </a:solidFill>
              </a:rPr>
              <a:t>つの損害</a:t>
            </a:r>
            <a:endParaRPr lang="en-US" altLang="ja-JP" sz="3200" b="1" u="sng" dirty="0">
              <a:solidFill>
                <a:schemeClr val="accent4">
                  <a:lumMod val="75000"/>
                </a:schemeClr>
              </a:solidFill>
            </a:endParaRPr>
          </a:p>
        </p:txBody>
      </p:sp>
      <p:sp>
        <p:nvSpPr>
          <p:cNvPr id="8" name="テキスト ボックス 7">
            <a:extLst>
              <a:ext uri="{FF2B5EF4-FFF2-40B4-BE49-F238E27FC236}">
                <a16:creationId xmlns:a16="http://schemas.microsoft.com/office/drawing/2014/main" id="{9E18291B-1A1F-02BD-728A-6E2538ECB101}"/>
              </a:ext>
            </a:extLst>
          </p:cNvPr>
          <p:cNvSpPr txBox="1"/>
          <p:nvPr/>
        </p:nvSpPr>
        <p:spPr>
          <a:xfrm>
            <a:off x="5788795" y="2376769"/>
            <a:ext cx="3775393" cy="523220"/>
          </a:xfrm>
          <a:prstGeom prst="rect">
            <a:avLst/>
          </a:prstGeom>
          <a:noFill/>
        </p:spPr>
        <p:txBody>
          <a:bodyPr wrap="none" rtlCol="0">
            <a:spAutoFit/>
          </a:bodyPr>
          <a:lstStyle/>
          <a:p>
            <a:r>
              <a:rPr kumimoji="1" lang="ja-JP" altLang="en-US" sz="2800" b="1">
                <a:solidFill>
                  <a:srgbClr val="FF0000"/>
                </a:solidFill>
              </a:rPr>
              <a:t>・損害賠償による損害</a:t>
            </a:r>
          </a:p>
        </p:txBody>
      </p:sp>
      <p:sp>
        <p:nvSpPr>
          <p:cNvPr id="11" name="テキスト ボックス 10">
            <a:extLst>
              <a:ext uri="{FF2B5EF4-FFF2-40B4-BE49-F238E27FC236}">
                <a16:creationId xmlns:a16="http://schemas.microsoft.com/office/drawing/2014/main" id="{35B8D621-7916-B6EB-6207-BDD76D58571F}"/>
              </a:ext>
            </a:extLst>
          </p:cNvPr>
          <p:cNvSpPr txBox="1"/>
          <p:nvPr/>
        </p:nvSpPr>
        <p:spPr>
          <a:xfrm>
            <a:off x="5788795" y="3078204"/>
            <a:ext cx="5929828" cy="523220"/>
          </a:xfrm>
          <a:prstGeom prst="rect">
            <a:avLst/>
          </a:prstGeom>
          <a:noFill/>
        </p:spPr>
        <p:txBody>
          <a:bodyPr wrap="none" rtlCol="0">
            <a:spAutoFit/>
          </a:bodyPr>
          <a:lstStyle/>
          <a:p>
            <a:r>
              <a:rPr kumimoji="1" lang="ja-JP" altLang="en-US" sz="2800" b="1">
                <a:solidFill>
                  <a:srgbClr val="FF0000"/>
                </a:solidFill>
              </a:rPr>
              <a:t>・賠償以外にかかる費用による損害</a:t>
            </a:r>
          </a:p>
        </p:txBody>
      </p:sp>
      <p:sp>
        <p:nvSpPr>
          <p:cNvPr id="12" name="テキスト ボックス 11">
            <a:extLst>
              <a:ext uri="{FF2B5EF4-FFF2-40B4-BE49-F238E27FC236}">
                <a16:creationId xmlns:a16="http://schemas.microsoft.com/office/drawing/2014/main" id="{8C050088-2513-8E13-0140-16B2C542A8B0}"/>
              </a:ext>
            </a:extLst>
          </p:cNvPr>
          <p:cNvSpPr txBox="1"/>
          <p:nvPr/>
        </p:nvSpPr>
        <p:spPr>
          <a:xfrm>
            <a:off x="5788795" y="3783881"/>
            <a:ext cx="6288901" cy="523220"/>
          </a:xfrm>
          <a:prstGeom prst="rect">
            <a:avLst/>
          </a:prstGeom>
          <a:noFill/>
        </p:spPr>
        <p:txBody>
          <a:bodyPr wrap="none" rtlCol="0">
            <a:spAutoFit/>
          </a:bodyPr>
          <a:lstStyle/>
          <a:p>
            <a:r>
              <a:rPr kumimoji="1" lang="ja-JP" altLang="en-US" sz="2800" b="1">
                <a:solidFill>
                  <a:srgbClr val="FF0000"/>
                </a:solidFill>
              </a:rPr>
              <a:t>・社会的信用を失くすことに伴う損害</a:t>
            </a:r>
          </a:p>
        </p:txBody>
      </p:sp>
      <p:sp>
        <p:nvSpPr>
          <p:cNvPr id="14" name="テキスト ボックス 13">
            <a:extLst>
              <a:ext uri="{FF2B5EF4-FFF2-40B4-BE49-F238E27FC236}">
                <a16:creationId xmlns:a16="http://schemas.microsoft.com/office/drawing/2014/main" id="{FBB63BE6-0CA5-1F7F-134C-FBE9A4C28559}"/>
              </a:ext>
            </a:extLst>
          </p:cNvPr>
          <p:cNvSpPr txBox="1"/>
          <p:nvPr/>
        </p:nvSpPr>
        <p:spPr>
          <a:xfrm>
            <a:off x="3145480" y="3785298"/>
            <a:ext cx="2278188" cy="400110"/>
          </a:xfrm>
          <a:prstGeom prst="rect">
            <a:avLst/>
          </a:prstGeom>
          <a:noFill/>
        </p:spPr>
        <p:txBody>
          <a:bodyPr wrap="none" rtlCol="0">
            <a:spAutoFit/>
          </a:bodyPr>
          <a:lstStyle/>
          <a:p>
            <a:r>
              <a:rPr lang="en-US" altLang="ja-JP" sz="2000" b="1" dirty="0">
                <a:solidFill>
                  <a:srgbClr val="FF0000"/>
                </a:solidFill>
              </a:rPr>
              <a:t>2,684</a:t>
            </a:r>
            <a:r>
              <a:rPr lang="ja-JP" altLang="en-US" sz="2000" b="1">
                <a:solidFill>
                  <a:srgbClr val="FF0000"/>
                </a:solidFill>
              </a:rPr>
              <a:t>億</a:t>
            </a:r>
            <a:r>
              <a:rPr lang="en-US" altLang="ja-JP" sz="2000" b="1" dirty="0">
                <a:solidFill>
                  <a:srgbClr val="FF0000"/>
                </a:solidFill>
              </a:rPr>
              <a:t>5,743</a:t>
            </a:r>
            <a:r>
              <a:rPr lang="ja-JP" altLang="en-US" sz="2000" b="1">
                <a:solidFill>
                  <a:srgbClr val="FF0000"/>
                </a:solidFill>
              </a:rPr>
              <a:t>万円</a:t>
            </a:r>
            <a:endParaRPr kumimoji="1" lang="ja-JP" altLang="en-US" sz="2000" b="1">
              <a:solidFill>
                <a:srgbClr val="FF0000"/>
              </a:solidFill>
            </a:endParaRPr>
          </a:p>
        </p:txBody>
      </p:sp>
    </p:spTree>
    <p:extLst>
      <p:ext uri="{BB962C8B-B14F-4D97-AF65-F5344CB8AC3E}">
        <p14:creationId xmlns:p14="http://schemas.microsoft.com/office/powerpoint/2010/main" val="175826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8" grpId="0"/>
      <p:bldP spid="11" grpId="0"/>
      <p:bldP spid="12"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864B3DAE-0F35-3143-816A-CDB2CB95E923}"/>
              </a:ext>
            </a:extLst>
          </p:cNvPr>
          <p:cNvSpPr txBox="1"/>
          <p:nvPr/>
        </p:nvSpPr>
        <p:spPr>
          <a:xfrm>
            <a:off x="1011873" y="5415276"/>
            <a:ext cx="10163360" cy="707886"/>
          </a:xfrm>
          <a:prstGeom prst="rect">
            <a:avLst/>
          </a:prstGeom>
          <a:noFill/>
        </p:spPr>
        <p:txBody>
          <a:bodyPr wrap="none" rtlCol="0">
            <a:spAutoFit/>
          </a:bodyPr>
          <a:lstStyle/>
          <a:p>
            <a:r>
              <a:rPr lang="ja-JP" altLang="en-US" sz="4000" b="1" u="sng">
                <a:solidFill>
                  <a:srgbClr val="FF0000"/>
                </a:solidFill>
                <a:latin typeface="MS PGothic" panose="020B0600070205080204" pitchFamily="34" charset="-128"/>
                <a:ea typeface="MS PGothic" panose="020B0600070205080204" pitchFamily="34" charset="-128"/>
              </a:rPr>
              <a:t>「情報管理」</a:t>
            </a:r>
            <a:r>
              <a:rPr lang="en-US" altLang="ja-JP" sz="4000" b="1" u="sng" dirty="0">
                <a:solidFill>
                  <a:srgbClr val="FF0000"/>
                </a:solidFill>
                <a:latin typeface="MS PGothic" panose="020B0600070205080204" pitchFamily="34" charset="-128"/>
                <a:ea typeface="MS PGothic" panose="020B0600070205080204" pitchFamily="34" charset="-128"/>
              </a:rPr>
              <a:t> </a:t>
            </a:r>
            <a:r>
              <a:rPr lang="ja-JP" altLang="en-US" sz="4000" b="1" u="sng">
                <a:solidFill>
                  <a:srgbClr val="FF0000"/>
                </a:solidFill>
                <a:latin typeface="MS PGothic" panose="020B0600070205080204" pitchFamily="34" charset="-128"/>
                <a:ea typeface="MS PGothic" panose="020B0600070205080204" pitchFamily="34" charset="-128"/>
              </a:rPr>
              <a:t>大切です。気をつけていきましょう</a:t>
            </a:r>
            <a:endParaRPr kumimoji="1" lang="ja-JP" altLang="en-US" sz="4000" b="1" u="sng">
              <a:solidFill>
                <a:srgbClr val="FF0000"/>
              </a:solidFill>
              <a:latin typeface="MS PGothic" panose="020B0600070205080204" pitchFamily="34" charset="-128"/>
              <a:ea typeface="MS PGothic" panose="020B0600070205080204" pitchFamily="34" charset="-128"/>
            </a:endParaRPr>
          </a:p>
        </p:txBody>
      </p:sp>
      <p:sp>
        <p:nvSpPr>
          <p:cNvPr id="10" name="テキスト ボックス 9">
            <a:extLst>
              <a:ext uri="{FF2B5EF4-FFF2-40B4-BE49-F238E27FC236}">
                <a16:creationId xmlns:a16="http://schemas.microsoft.com/office/drawing/2014/main" id="{988C838F-64C2-B84B-9EB9-CE812976E665}"/>
              </a:ext>
            </a:extLst>
          </p:cNvPr>
          <p:cNvSpPr txBox="1"/>
          <p:nvPr/>
        </p:nvSpPr>
        <p:spPr>
          <a:xfrm>
            <a:off x="377945" y="526957"/>
            <a:ext cx="9087744" cy="646331"/>
          </a:xfrm>
          <a:prstGeom prst="rect">
            <a:avLst/>
          </a:prstGeom>
          <a:noFill/>
        </p:spPr>
        <p:txBody>
          <a:bodyPr wrap="none" rtlCol="0">
            <a:spAutoFit/>
          </a:bodyPr>
          <a:lstStyle/>
          <a:p>
            <a:pPr algn="ctr"/>
            <a:r>
              <a:rPr lang="ja-JP" altLang="en-US" sz="3600" b="1" u="sng">
                <a:solidFill>
                  <a:schemeClr val="accent4">
                    <a:lumMod val="75000"/>
                  </a:schemeClr>
                </a:solidFill>
              </a:rPr>
              <a:t>店舗で扱う個人情報について</a:t>
            </a:r>
            <a:r>
              <a:rPr lang="en-US" altLang="ja-JP" sz="3600" b="1" u="sng" dirty="0">
                <a:solidFill>
                  <a:schemeClr val="accent4">
                    <a:lumMod val="75000"/>
                  </a:schemeClr>
                </a:solidFill>
              </a:rPr>
              <a:t> 【</a:t>
            </a:r>
            <a:r>
              <a:rPr lang="ja-JP" altLang="en-US" sz="3600" b="1" u="sng">
                <a:solidFill>
                  <a:schemeClr val="accent4">
                    <a:lumMod val="75000"/>
                  </a:schemeClr>
                </a:solidFill>
              </a:rPr>
              <a:t>方法確認</a:t>
            </a:r>
            <a:r>
              <a:rPr lang="en-US" altLang="ja-JP" sz="3600" b="1" u="sng" dirty="0">
                <a:solidFill>
                  <a:schemeClr val="accent4">
                    <a:lumMod val="75000"/>
                  </a:schemeClr>
                </a:solidFill>
              </a:rPr>
              <a:t>】</a:t>
            </a:r>
          </a:p>
        </p:txBody>
      </p:sp>
      <p:pic>
        <p:nvPicPr>
          <p:cNvPr id="5" name="図 4" descr="テキスト&#10;&#10;自動的に生成された説明">
            <a:extLst>
              <a:ext uri="{FF2B5EF4-FFF2-40B4-BE49-F238E27FC236}">
                <a16:creationId xmlns:a16="http://schemas.microsoft.com/office/drawing/2014/main" id="{43FB701A-A568-CA9A-DEB5-A76982B22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39" y="1959838"/>
            <a:ext cx="3350041" cy="2469784"/>
          </a:xfrm>
          <a:prstGeom prst="rect">
            <a:avLst/>
          </a:prstGeom>
        </p:spPr>
      </p:pic>
      <p:pic>
        <p:nvPicPr>
          <p:cNvPr id="7" name="図 6" descr="文字と写真のスクリーンショット&#10;&#10;自動的に生成された説明">
            <a:extLst>
              <a:ext uri="{FF2B5EF4-FFF2-40B4-BE49-F238E27FC236}">
                <a16:creationId xmlns:a16="http://schemas.microsoft.com/office/drawing/2014/main" id="{0002BF89-9425-952B-79F4-FE3E48E2E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304" y="1959838"/>
            <a:ext cx="3622352" cy="2526780"/>
          </a:xfrm>
          <a:prstGeom prst="rect">
            <a:avLst/>
          </a:prstGeom>
        </p:spPr>
      </p:pic>
      <p:pic>
        <p:nvPicPr>
          <p:cNvPr id="13" name="図 12" descr="グラフィカル ユーザー インターフェイス, テーブル&#10;&#10;中程度の精度で自動的に生成された説明">
            <a:extLst>
              <a:ext uri="{FF2B5EF4-FFF2-40B4-BE49-F238E27FC236}">
                <a16:creationId xmlns:a16="http://schemas.microsoft.com/office/drawing/2014/main" id="{CACDD8C1-4368-D0DD-6518-EC0D8FD5F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8380" y="1959838"/>
            <a:ext cx="3595802" cy="2526780"/>
          </a:xfrm>
          <a:prstGeom prst="rect">
            <a:avLst/>
          </a:prstGeom>
        </p:spPr>
      </p:pic>
      <p:sp>
        <p:nvSpPr>
          <p:cNvPr id="18" name="テキスト ボックス 17">
            <a:extLst>
              <a:ext uri="{FF2B5EF4-FFF2-40B4-BE49-F238E27FC236}">
                <a16:creationId xmlns:a16="http://schemas.microsoft.com/office/drawing/2014/main" id="{23E90AFA-4CC2-CD14-7E04-015D52834DA9}"/>
              </a:ext>
            </a:extLst>
          </p:cNvPr>
          <p:cNvSpPr txBox="1"/>
          <p:nvPr/>
        </p:nvSpPr>
        <p:spPr>
          <a:xfrm>
            <a:off x="1005064" y="4614288"/>
            <a:ext cx="2492990" cy="369332"/>
          </a:xfrm>
          <a:prstGeom prst="rect">
            <a:avLst/>
          </a:prstGeom>
          <a:noFill/>
        </p:spPr>
        <p:txBody>
          <a:bodyPr wrap="none" rtlCol="0">
            <a:spAutoFit/>
          </a:bodyPr>
          <a:lstStyle/>
          <a:p>
            <a:r>
              <a:rPr kumimoji="1" lang="ja-JP" altLang="en-US" b="1"/>
              <a:t>クレジットカード情報</a:t>
            </a:r>
          </a:p>
        </p:txBody>
      </p:sp>
      <p:sp>
        <p:nvSpPr>
          <p:cNvPr id="20" name="テキスト ボックス 19">
            <a:extLst>
              <a:ext uri="{FF2B5EF4-FFF2-40B4-BE49-F238E27FC236}">
                <a16:creationId xmlns:a16="http://schemas.microsoft.com/office/drawing/2014/main" id="{B1FB1AE0-A959-FD22-8908-81C873373391}"/>
              </a:ext>
            </a:extLst>
          </p:cNvPr>
          <p:cNvSpPr txBox="1"/>
          <p:nvPr/>
        </p:nvSpPr>
        <p:spPr>
          <a:xfrm>
            <a:off x="4921817" y="4613337"/>
            <a:ext cx="2031325" cy="369332"/>
          </a:xfrm>
          <a:prstGeom prst="rect">
            <a:avLst/>
          </a:prstGeom>
          <a:noFill/>
        </p:spPr>
        <p:txBody>
          <a:bodyPr wrap="none" rtlCol="0">
            <a:spAutoFit/>
          </a:bodyPr>
          <a:lstStyle/>
          <a:p>
            <a:r>
              <a:rPr lang="ja-JP" altLang="en-US" b="1"/>
              <a:t>スタッフの履歴書</a:t>
            </a:r>
            <a:endParaRPr kumimoji="1" lang="ja-JP" altLang="en-US" b="1"/>
          </a:p>
        </p:txBody>
      </p:sp>
      <p:sp>
        <p:nvSpPr>
          <p:cNvPr id="21" name="テキスト ボックス 20">
            <a:extLst>
              <a:ext uri="{FF2B5EF4-FFF2-40B4-BE49-F238E27FC236}">
                <a16:creationId xmlns:a16="http://schemas.microsoft.com/office/drawing/2014/main" id="{758A621E-3EC0-B78D-247B-05602C28A0E9}"/>
              </a:ext>
            </a:extLst>
          </p:cNvPr>
          <p:cNvSpPr txBox="1"/>
          <p:nvPr/>
        </p:nvSpPr>
        <p:spPr>
          <a:xfrm>
            <a:off x="8204031" y="4613337"/>
            <a:ext cx="3084499" cy="369332"/>
          </a:xfrm>
          <a:prstGeom prst="rect">
            <a:avLst/>
          </a:prstGeom>
          <a:noFill/>
        </p:spPr>
        <p:txBody>
          <a:bodyPr wrap="none" rtlCol="0">
            <a:spAutoFit/>
          </a:bodyPr>
          <a:lstStyle/>
          <a:p>
            <a:r>
              <a:rPr kumimoji="1" lang="ja-JP" altLang="en-US" b="1"/>
              <a:t>顧客情報</a:t>
            </a:r>
            <a:r>
              <a:rPr kumimoji="1" lang="en-US" altLang="ja-JP" b="1" dirty="0"/>
              <a:t>(</a:t>
            </a:r>
            <a:r>
              <a:rPr kumimoji="1" lang="ja-JP" altLang="en-US" b="1"/>
              <a:t>コケット</a:t>
            </a:r>
            <a:r>
              <a:rPr kumimoji="1" lang="en-US" altLang="ja-JP" b="1" dirty="0"/>
              <a:t>&amp;</a:t>
            </a:r>
            <a:r>
              <a:rPr kumimoji="1" lang="ja-JP" altLang="en-US" b="1"/>
              <a:t>やざわ</a:t>
            </a:r>
            <a:r>
              <a:rPr kumimoji="1" lang="en-US" altLang="ja-JP" b="1" dirty="0"/>
              <a:t>)</a:t>
            </a:r>
            <a:endParaRPr kumimoji="1" lang="ja-JP" altLang="en-US" b="1"/>
          </a:p>
        </p:txBody>
      </p:sp>
      <p:sp>
        <p:nvSpPr>
          <p:cNvPr id="2" name="正方形/長方形 1">
            <a:extLst>
              <a:ext uri="{FF2B5EF4-FFF2-40B4-BE49-F238E27FC236}">
                <a16:creationId xmlns:a16="http://schemas.microsoft.com/office/drawing/2014/main" id="{B342B41D-DF69-BB70-0C15-69DF6F365E08}"/>
              </a:ext>
            </a:extLst>
          </p:cNvPr>
          <p:cNvSpPr/>
          <p:nvPr/>
        </p:nvSpPr>
        <p:spPr>
          <a:xfrm>
            <a:off x="377945" y="1632857"/>
            <a:ext cx="3548635" cy="3349812"/>
          </a:xfrm>
          <a:prstGeom prst="rect">
            <a:avLst/>
          </a:prstGeom>
          <a:solidFill>
            <a:srgbClr val="FF7B9B">
              <a:alpha val="798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a:t>「渡し</a:t>
            </a:r>
            <a:r>
              <a:rPr kumimoji="1" lang="ja-JP" altLang="en-US" sz="3200" b="1"/>
              <a:t>忘れ」</a:t>
            </a:r>
            <a:endParaRPr kumimoji="1" lang="en-US" altLang="ja-JP" sz="3200" b="1" dirty="0"/>
          </a:p>
          <a:p>
            <a:pPr algn="ctr"/>
            <a:r>
              <a:rPr kumimoji="1" lang="ja-JP" altLang="en-US" sz="3200" b="1"/>
              <a:t>「控え」</a:t>
            </a:r>
            <a:endParaRPr kumimoji="1" lang="en-US" altLang="ja-JP" sz="3200" b="1" dirty="0"/>
          </a:p>
          <a:p>
            <a:pPr algn="ctr"/>
            <a:r>
              <a:rPr kumimoji="1" lang="ja-JP" altLang="en-US" sz="3200" b="1"/>
              <a:t>の確認を確実に</a:t>
            </a:r>
          </a:p>
        </p:txBody>
      </p:sp>
      <p:sp>
        <p:nvSpPr>
          <p:cNvPr id="3" name="正方形/長方形 2">
            <a:extLst>
              <a:ext uri="{FF2B5EF4-FFF2-40B4-BE49-F238E27FC236}">
                <a16:creationId xmlns:a16="http://schemas.microsoft.com/office/drawing/2014/main" id="{32038BC5-F58D-DF30-3095-D93B0ABBC6EC}"/>
              </a:ext>
            </a:extLst>
          </p:cNvPr>
          <p:cNvSpPr/>
          <p:nvPr/>
        </p:nvSpPr>
        <p:spPr>
          <a:xfrm>
            <a:off x="4200021" y="1632857"/>
            <a:ext cx="3548635" cy="3349812"/>
          </a:xfrm>
          <a:prstGeom prst="rect">
            <a:avLst/>
          </a:prstGeom>
          <a:solidFill>
            <a:srgbClr val="FF7B9B">
              <a:alpha val="798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3200" b="1" dirty="0"/>
          </a:p>
          <a:p>
            <a:r>
              <a:rPr kumimoji="1" lang="ja-JP" altLang="en-US" sz="3200" b="1"/>
              <a:t>捨てるは絶対</a:t>
            </a:r>
            <a:r>
              <a:rPr kumimoji="1" lang="en-US" altLang="ja-JP" sz="3200" b="1" dirty="0"/>
              <a:t>NG</a:t>
            </a:r>
          </a:p>
          <a:p>
            <a:endParaRPr lang="en-US" altLang="ja-JP" sz="800" b="1" dirty="0"/>
          </a:p>
          <a:p>
            <a:r>
              <a:rPr lang="ja-JP" altLang="en-US" sz="3200" b="1"/>
              <a:t>捨てる時は</a:t>
            </a:r>
            <a:endParaRPr lang="en-US" altLang="ja-JP" sz="3200" b="1" dirty="0"/>
          </a:p>
          <a:p>
            <a:r>
              <a:rPr lang="ja-JP" altLang="en-US" sz="3200" b="1"/>
              <a:t>シュレッダーで</a:t>
            </a:r>
            <a:endParaRPr lang="en-US" altLang="ja-JP" sz="3200" b="1" dirty="0"/>
          </a:p>
          <a:p>
            <a:endParaRPr lang="en-US" altLang="ja-JP" sz="3200" b="1" dirty="0"/>
          </a:p>
        </p:txBody>
      </p:sp>
      <p:sp>
        <p:nvSpPr>
          <p:cNvPr id="4" name="正方形/長方形 3">
            <a:extLst>
              <a:ext uri="{FF2B5EF4-FFF2-40B4-BE49-F238E27FC236}">
                <a16:creationId xmlns:a16="http://schemas.microsoft.com/office/drawing/2014/main" id="{3275B633-88DF-C5B8-D703-3B40F60CC80A}"/>
              </a:ext>
            </a:extLst>
          </p:cNvPr>
          <p:cNvSpPr/>
          <p:nvPr/>
        </p:nvSpPr>
        <p:spPr>
          <a:xfrm>
            <a:off x="7948380" y="1632857"/>
            <a:ext cx="3548635" cy="3349812"/>
          </a:xfrm>
          <a:prstGeom prst="rect">
            <a:avLst/>
          </a:prstGeom>
          <a:solidFill>
            <a:srgbClr val="FF7B9B">
              <a:alpha val="798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t>メール等送る際、</a:t>
            </a:r>
            <a:r>
              <a:rPr kumimoji="1" lang="en-US" altLang="ja-JP" sz="3200" b="1" dirty="0"/>
              <a:t>DM</a:t>
            </a:r>
            <a:r>
              <a:rPr kumimoji="1" lang="ja-JP" altLang="en-US" sz="3200" b="1"/>
              <a:t>送付時に</a:t>
            </a:r>
            <a:endParaRPr kumimoji="1" lang="en-US" altLang="ja-JP" sz="3200" b="1" dirty="0"/>
          </a:p>
          <a:p>
            <a:pPr algn="ctr"/>
            <a:r>
              <a:rPr lang="ja-JP" altLang="en-US" sz="3200" b="1"/>
              <a:t>注意しましょう</a:t>
            </a:r>
            <a:endParaRPr kumimoji="1" lang="en-US" altLang="ja-JP" sz="3200" b="1" dirty="0"/>
          </a:p>
        </p:txBody>
      </p:sp>
    </p:spTree>
    <p:extLst>
      <p:ext uri="{BB962C8B-B14F-4D97-AF65-F5344CB8AC3E}">
        <p14:creationId xmlns:p14="http://schemas.microsoft.com/office/powerpoint/2010/main" val="10921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1537009" y="2797202"/>
            <a:ext cx="8972328" cy="769441"/>
          </a:xfrm>
          <a:prstGeom prst="rect">
            <a:avLst/>
          </a:prstGeom>
          <a:noFill/>
        </p:spPr>
        <p:txBody>
          <a:bodyPr wrap="none" rtlCol="0">
            <a:spAutoFit/>
          </a:bodyPr>
          <a:lstStyle/>
          <a:p>
            <a:r>
              <a:rPr lang="en-US" altLang="ja-JP" sz="4400" b="1" dirty="0">
                <a:solidFill>
                  <a:schemeClr val="accent4">
                    <a:lumMod val="75000"/>
                  </a:schemeClr>
                </a:solidFill>
              </a:rPr>
              <a:t>1</a:t>
            </a:r>
            <a:r>
              <a:rPr lang="ja-JP" altLang="en-US" sz="4400" b="1">
                <a:solidFill>
                  <a:schemeClr val="accent4">
                    <a:lumMod val="75000"/>
                  </a:schemeClr>
                </a:solidFill>
              </a:rPr>
              <a:t>　危機</a:t>
            </a:r>
            <a:r>
              <a:rPr lang="ja-JP" altLang="en-US" sz="4400" b="1" dirty="0">
                <a:solidFill>
                  <a:schemeClr val="accent4">
                    <a:lumMod val="75000"/>
                  </a:schemeClr>
                </a:solidFill>
              </a:rPr>
              <a:t>管理ガイドラインについて</a:t>
            </a:r>
            <a:endParaRPr lang="en-US" altLang="ja-JP" sz="4400" b="1" dirty="0">
              <a:solidFill>
                <a:schemeClr val="accent4">
                  <a:lumMod val="75000"/>
                </a:schemeClr>
              </a:solidFill>
            </a:endParaRPr>
          </a:p>
        </p:txBody>
      </p:sp>
      <p:sp>
        <p:nvSpPr>
          <p:cNvPr id="4" name="テキスト ボックス 3">
            <a:extLst>
              <a:ext uri="{FF2B5EF4-FFF2-40B4-BE49-F238E27FC236}">
                <a16:creationId xmlns:a16="http://schemas.microsoft.com/office/drawing/2014/main" id="{BFEBAD70-30F3-9BF7-59C2-518FA3BC1F69}"/>
              </a:ext>
            </a:extLst>
          </p:cNvPr>
          <p:cNvSpPr txBox="1"/>
          <p:nvPr/>
        </p:nvSpPr>
        <p:spPr>
          <a:xfrm>
            <a:off x="1537009" y="4153614"/>
            <a:ext cx="5586786" cy="769441"/>
          </a:xfrm>
          <a:prstGeom prst="rect">
            <a:avLst/>
          </a:prstGeom>
          <a:noFill/>
        </p:spPr>
        <p:txBody>
          <a:bodyPr wrap="none" rtlCol="0">
            <a:spAutoFit/>
          </a:bodyPr>
          <a:lstStyle/>
          <a:p>
            <a:r>
              <a:rPr lang="en-US" altLang="ja-JP" sz="4400" b="1" dirty="0">
                <a:solidFill>
                  <a:schemeClr val="accent4">
                    <a:lumMod val="75000"/>
                  </a:schemeClr>
                </a:solidFill>
              </a:rPr>
              <a:t>2</a:t>
            </a:r>
            <a:r>
              <a:rPr lang="ja-JP" altLang="en-US" sz="4400" b="1" dirty="0">
                <a:solidFill>
                  <a:schemeClr val="accent4">
                    <a:lumMod val="75000"/>
                  </a:schemeClr>
                </a:solidFill>
              </a:rPr>
              <a:t>　情報漏洩について</a:t>
            </a:r>
            <a:endParaRPr lang="en-US" altLang="ja-JP" sz="4400" b="1" dirty="0">
              <a:solidFill>
                <a:schemeClr val="accent4">
                  <a:lumMod val="75000"/>
                </a:schemeClr>
              </a:solidFill>
            </a:endParaRPr>
          </a:p>
        </p:txBody>
      </p:sp>
      <p:sp>
        <p:nvSpPr>
          <p:cNvPr id="6" name="テキスト ボックス 5">
            <a:extLst>
              <a:ext uri="{FF2B5EF4-FFF2-40B4-BE49-F238E27FC236}">
                <a16:creationId xmlns:a16="http://schemas.microsoft.com/office/drawing/2014/main" id="{B5E9FA2B-31D5-6696-969B-BCFD9AF80A26}"/>
              </a:ext>
            </a:extLst>
          </p:cNvPr>
          <p:cNvSpPr txBox="1"/>
          <p:nvPr/>
        </p:nvSpPr>
        <p:spPr>
          <a:xfrm>
            <a:off x="375659" y="428854"/>
            <a:ext cx="2646878" cy="830997"/>
          </a:xfrm>
          <a:prstGeom prst="rect">
            <a:avLst/>
          </a:prstGeom>
          <a:noFill/>
        </p:spPr>
        <p:txBody>
          <a:bodyPr wrap="none" rtlCol="0">
            <a:spAutoFit/>
          </a:bodyPr>
          <a:lstStyle/>
          <a:p>
            <a:r>
              <a:rPr lang="ja-JP" altLang="en-US" sz="4800" b="1" dirty="0"/>
              <a:t>営業本部</a:t>
            </a:r>
            <a:endParaRPr lang="en-US" altLang="ja-JP" sz="4000" b="1" dirty="0">
              <a:solidFill>
                <a:schemeClr val="bg1">
                  <a:lumMod val="50000"/>
                </a:schemeClr>
              </a:solidFill>
            </a:endParaRPr>
          </a:p>
        </p:txBody>
      </p:sp>
      <p:cxnSp>
        <p:nvCxnSpPr>
          <p:cNvPr id="7" name="直線コネクタ 6">
            <a:extLst>
              <a:ext uri="{FF2B5EF4-FFF2-40B4-BE49-F238E27FC236}">
                <a16:creationId xmlns:a16="http://schemas.microsoft.com/office/drawing/2014/main" id="{7894FE74-ABCC-5B2A-DCCB-79ACF9B720E5}"/>
              </a:ext>
            </a:extLst>
          </p:cNvPr>
          <p:cNvCxnSpPr/>
          <p:nvPr/>
        </p:nvCxnSpPr>
        <p:spPr>
          <a:xfrm>
            <a:off x="346533" y="1431636"/>
            <a:ext cx="651753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0387075"/>
      </p:ext>
    </p:extLst>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9775102-0403-BA06-418C-5BAFE7CB6B94}"/>
              </a:ext>
            </a:extLst>
          </p:cNvPr>
          <p:cNvSpPr/>
          <p:nvPr/>
        </p:nvSpPr>
        <p:spPr>
          <a:xfrm>
            <a:off x="2122481" y="3070696"/>
            <a:ext cx="7947038" cy="7166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latin typeface="+mn-ea"/>
              </a:rPr>
              <a:t>まとめ</a:t>
            </a:r>
          </a:p>
        </p:txBody>
      </p:sp>
    </p:spTree>
    <p:extLst>
      <p:ext uri="{BB962C8B-B14F-4D97-AF65-F5344CB8AC3E}">
        <p14:creationId xmlns:p14="http://schemas.microsoft.com/office/powerpoint/2010/main" val="14718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4FA49FF4-C255-4AA3-8C9A-F31368C0F4CD}"/>
              </a:ext>
            </a:extLst>
          </p:cNvPr>
          <p:cNvSpPr/>
          <p:nvPr/>
        </p:nvSpPr>
        <p:spPr>
          <a:xfrm>
            <a:off x="9609282" y="791248"/>
            <a:ext cx="2214418" cy="746644"/>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60E251DA-B5E3-423C-BE08-EA847EE73654}"/>
              </a:ext>
            </a:extLst>
          </p:cNvPr>
          <p:cNvSpPr/>
          <p:nvPr/>
        </p:nvSpPr>
        <p:spPr>
          <a:xfrm>
            <a:off x="9619673" y="2052796"/>
            <a:ext cx="2214418" cy="746644"/>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8A1E1E7B-9FEE-4DD0-A452-569F3E795795}"/>
              </a:ext>
            </a:extLst>
          </p:cNvPr>
          <p:cNvSpPr/>
          <p:nvPr/>
        </p:nvSpPr>
        <p:spPr>
          <a:xfrm>
            <a:off x="9609282" y="3337006"/>
            <a:ext cx="2214418" cy="746644"/>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6B3C3CF2-D78D-4DEB-9663-47886350C1C1}"/>
              </a:ext>
            </a:extLst>
          </p:cNvPr>
          <p:cNvSpPr/>
          <p:nvPr/>
        </p:nvSpPr>
        <p:spPr>
          <a:xfrm>
            <a:off x="9619673" y="4598554"/>
            <a:ext cx="2214418" cy="746644"/>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 name="表 6">
            <a:extLst>
              <a:ext uri="{FF2B5EF4-FFF2-40B4-BE49-F238E27FC236}">
                <a16:creationId xmlns:a16="http://schemas.microsoft.com/office/drawing/2014/main" id="{4CBC04BB-F891-4CC0-AC7C-87DB9068730A}"/>
              </a:ext>
            </a:extLst>
          </p:cNvPr>
          <p:cNvGraphicFramePr>
            <a:graphicFrameLocks noGrp="1"/>
          </p:cNvGraphicFramePr>
          <p:nvPr/>
        </p:nvGraphicFramePr>
        <p:xfrm>
          <a:off x="826653" y="612294"/>
          <a:ext cx="8128000" cy="4818690"/>
        </p:xfrm>
        <a:graphic>
          <a:graphicData uri="http://schemas.openxmlformats.org/drawingml/2006/table">
            <a:tbl>
              <a:tblPr firstRow="1" bandRow="1">
                <a:tableStyleId>{D27102A9-8310-4765-A935-A1911B00CA55}</a:tableStyleId>
              </a:tblPr>
              <a:tblGrid>
                <a:gridCol w="4064000">
                  <a:extLst>
                    <a:ext uri="{9D8B030D-6E8A-4147-A177-3AD203B41FA5}">
                      <a16:colId xmlns:a16="http://schemas.microsoft.com/office/drawing/2014/main" val="3199112810"/>
                    </a:ext>
                  </a:extLst>
                </a:gridCol>
                <a:gridCol w="4064000">
                  <a:extLst>
                    <a:ext uri="{9D8B030D-6E8A-4147-A177-3AD203B41FA5}">
                      <a16:colId xmlns:a16="http://schemas.microsoft.com/office/drawing/2014/main" val="1566534072"/>
                    </a:ext>
                  </a:extLst>
                </a:gridCol>
              </a:tblGrid>
              <a:tr h="2409345">
                <a:tc>
                  <a:txBody>
                    <a:bodyPr/>
                    <a:lstStyle/>
                    <a:p>
                      <a:endParaRPr kumimoji="1" lang="ja-JP" altLang="en-US"/>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endParaRPr kumimoji="1" lang="ja-JP" altLang="en-US" dirty="0"/>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89409344"/>
                  </a:ext>
                </a:extLst>
              </a:tr>
              <a:tr h="2409345">
                <a:tc>
                  <a:txBody>
                    <a:bodyPr/>
                    <a:lstStyle/>
                    <a:p>
                      <a:endParaRPr kumimoji="1" lang="ja-JP" altLang="en-US"/>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endParaRPr kumimoji="1" lang="ja-JP" altLang="en-US" dirty="0"/>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01710863"/>
                  </a:ext>
                </a:extLst>
              </a:tr>
            </a:tbl>
          </a:graphicData>
        </a:graphic>
      </p:graphicFrame>
      <p:sp>
        <p:nvSpPr>
          <p:cNvPr id="8" name="テキスト ボックス 7">
            <a:extLst>
              <a:ext uri="{FF2B5EF4-FFF2-40B4-BE49-F238E27FC236}">
                <a16:creationId xmlns:a16="http://schemas.microsoft.com/office/drawing/2014/main" id="{30BDE3C2-0804-4203-ADBB-C7674FC342D8}"/>
              </a:ext>
            </a:extLst>
          </p:cNvPr>
          <p:cNvSpPr txBox="1"/>
          <p:nvPr/>
        </p:nvSpPr>
        <p:spPr>
          <a:xfrm>
            <a:off x="4465650" y="4041"/>
            <a:ext cx="850006" cy="584775"/>
          </a:xfrm>
          <a:prstGeom prst="rect">
            <a:avLst/>
          </a:prstGeom>
          <a:noFill/>
        </p:spPr>
        <p:txBody>
          <a:bodyPr wrap="square" rtlCol="0">
            <a:spAutoFit/>
          </a:bodyPr>
          <a:lstStyle/>
          <a:p>
            <a:pPr algn="ctr"/>
            <a:r>
              <a:rPr lang="ja-JP" altLang="en-US" sz="1600" dirty="0">
                <a:latin typeface="UD デジタル 教科書体 N-R" panose="02020400000000000000" pitchFamily="17" charset="-128"/>
                <a:ea typeface="UD デジタル 教科書体 N-R" panose="02020400000000000000" pitchFamily="17" charset="-128"/>
              </a:rPr>
              <a:t>重要度</a:t>
            </a:r>
            <a:endParaRPr lang="en-US" altLang="ja-JP" sz="1600" dirty="0">
              <a:latin typeface="UD デジタル 教科書体 N-R" panose="02020400000000000000" pitchFamily="17" charset="-128"/>
              <a:ea typeface="UD デジタル 教科書体 N-R" panose="02020400000000000000" pitchFamily="17" charset="-128"/>
            </a:endParaRPr>
          </a:p>
          <a:p>
            <a:pPr algn="ctr"/>
            <a:r>
              <a:rPr lang="ja-JP" altLang="en-US" sz="1600" dirty="0">
                <a:latin typeface="UD デジタル 教科書体 N-R" panose="02020400000000000000" pitchFamily="17" charset="-128"/>
                <a:ea typeface="UD デジタル 教科書体 N-R" panose="02020400000000000000" pitchFamily="17" charset="-128"/>
              </a:rPr>
              <a:t>（高）</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10" name="テキスト ボックス 9">
            <a:extLst>
              <a:ext uri="{FF2B5EF4-FFF2-40B4-BE49-F238E27FC236}">
                <a16:creationId xmlns:a16="http://schemas.microsoft.com/office/drawing/2014/main" id="{4A81E5A2-0486-4FFD-9B8B-0D2B5A2AC0E6}"/>
              </a:ext>
            </a:extLst>
          </p:cNvPr>
          <p:cNvSpPr txBox="1"/>
          <p:nvPr/>
        </p:nvSpPr>
        <p:spPr>
          <a:xfrm>
            <a:off x="4465650" y="5432712"/>
            <a:ext cx="850006" cy="584775"/>
          </a:xfrm>
          <a:prstGeom prst="rect">
            <a:avLst/>
          </a:prstGeom>
          <a:noFill/>
        </p:spPr>
        <p:txBody>
          <a:bodyPr wrap="square" rtlCol="0">
            <a:spAutoFit/>
          </a:bodyPr>
          <a:lstStyle/>
          <a:p>
            <a:pPr algn="ctr"/>
            <a:r>
              <a:rPr lang="ja-JP" altLang="en-US" sz="1600" dirty="0">
                <a:latin typeface="UD デジタル 教科書体 N-R" panose="02020400000000000000" pitchFamily="17" charset="-128"/>
                <a:ea typeface="UD デジタル 教科書体 N-R" panose="02020400000000000000" pitchFamily="17" charset="-128"/>
              </a:rPr>
              <a:t>重要度</a:t>
            </a:r>
            <a:endParaRPr lang="en-US" altLang="ja-JP" sz="1600" dirty="0">
              <a:latin typeface="UD デジタル 教科書体 N-R" panose="02020400000000000000" pitchFamily="17" charset="-128"/>
              <a:ea typeface="UD デジタル 教科書体 N-R" panose="02020400000000000000" pitchFamily="17" charset="-128"/>
            </a:endParaRPr>
          </a:p>
          <a:p>
            <a:pPr algn="ctr"/>
            <a:r>
              <a:rPr lang="ja-JP" altLang="en-US" sz="1600" dirty="0">
                <a:latin typeface="UD デジタル 教科書体 N-R" panose="02020400000000000000" pitchFamily="17" charset="-128"/>
                <a:ea typeface="UD デジタル 教科書体 N-R" panose="02020400000000000000" pitchFamily="17" charset="-128"/>
              </a:rPr>
              <a:t>（低）</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09A67AED-0F98-4A1C-A37E-8F0098006420}"/>
              </a:ext>
            </a:extLst>
          </p:cNvPr>
          <p:cNvSpPr txBox="1"/>
          <p:nvPr/>
        </p:nvSpPr>
        <p:spPr>
          <a:xfrm>
            <a:off x="8881916" y="3221758"/>
            <a:ext cx="850006" cy="584775"/>
          </a:xfrm>
          <a:prstGeom prst="rect">
            <a:avLst/>
          </a:prstGeom>
          <a:noFill/>
        </p:spPr>
        <p:txBody>
          <a:bodyPr wrap="square" rtlCol="0">
            <a:spAutoFit/>
          </a:bodyPr>
          <a:lstStyle/>
          <a:p>
            <a:pPr algn="ctr"/>
            <a:r>
              <a:rPr lang="ja-JP" altLang="en-US" sz="1600" dirty="0">
                <a:latin typeface="UD デジタル 教科書体 N-R" panose="02020400000000000000" pitchFamily="17" charset="-128"/>
                <a:ea typeface="UD デジタル 教科書体 N-R" panose="02020400000000000000" pitchFamily="17" charset="-128"/>
              </a:rPr>
              <a:t>頻度</a:t>
            </a:r>
            <a:endParaRPr lang="en-US" altLang="ja-JP" sz="1600" dirty="0">
              <a:latin typeface="UD デジタル 教科書体 N-R" panose="02020400000000000000" pitchFamily="17" charset="-128"/>
              <a:ea typeface="UD デジタル 教科書体 N-R" panose="02020400000000000000" pitchFamily="17" charset="-128"/>
            </a:endParaRPr>
          </a:p>
          <a:p>
            <a:pPr algn="ctr"/>
            <a:r>
              <a:rPr lang="ja-JP" altLang="en-US" sz="1600" dirty="0">
                <a:latin typeface="UD デジタル 教科書体 N-R" panose="02020400000000000000" pitchFamily="17" charset="-128"/>
                <a:ea typeface="UD デジタル 教科書体 N-R" panose="02020400000000000000" pitchFamily="17" charset="-128"/>
              </a:rPr>
              <a:t>（多）</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14" name="テキスト ボックス 13">
            <a:extLst>
              <a:ext uri="{FF2B5EF4-FFF2-40B4-BE49-F238E27FC236}">
                <a16:creationId xmlns:a16="http://schemas.microsoft.com/office/drawing/2014/main" id="{7438EA5E-6E39-4929-9598-49607E56BDCD}"/>
              </a:ext>
            </a:extLst>
          </p:cNvPr>
          <p:cNvSpPr txBox="1"/>
          <p:nvPr/>
        </p:nvSpPr>
        <p:spPr>
          <a:xfrm>
            <a:off x="-23353" y="2781876"/>
            <a:ext cx="850006" cy="584775"/>
          </a:xfrm>
          <a:prstGeom prst="rect">
            <a:avLst/>
          </a:prstGeom>
          <a:noFill/>
        </p:spPr>
        <p:txBody>
          <a:bodyPr wrap="square" rtlCol="0">
            <a:spAutoFit/>
          </a:bodyPr>
          <a:lstStyle/>
          <a:p>
            <a:pPr algn="ctr"/>
            <a:r>
              <a:rPr lang="ja-JP" altLang="en-US" sz="1600" dirty="0">
                <a:latin typeface="UD デジタル 教科書体 N-R" panose="02020400000000000000" pitchFamily="17" charset="-128"/>
                <a:ea typeface="UD デジタル 教科書体 N-R" panose="02020400000000000000" pitchFamily="17" charset="-128"/>
              </a:rPr>
              <a:t>頻度</a:t>
            </a:r>
            <a:endParaRPr lang="en-US" altLang="ja-JP" sz="1600" dirty="0">
              <a:latin typeface="UD デジタル 教科書体 N-R" panose="02020400000000000000" pitchFamily="17" charset="-128"/>
              <a:ea typeface="UD デジタル 教科書体 N-R" panose="02020400000000000000" pitchFamily="17" charset="-128"/>
            </a:endParaRPr>
          </a:p>
          <a:p>
            <a:pPr algn="ctr"/>
            <a:r>
              <a:rPr lang="ja-JP" altLang="en-US" sz="1600" dirty="0">
                <a:latin typeface="UD デジタル 教科書体 N-R" panose="02020400000000000000" pitchFamily="17" charset="-128"/>
                <a:ea typeface="UD デジタル 教科書体 N-R" panose="02020400000000000000" pitchFamily="17" charset="-128"/>
              </a:rPr>
              <a:t>（少）</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sp>
        <p:nvSpPr>
          <p:cNvPr id="15" name="四角形: 角を丸くする 14">
            <a:extLst>
              <a:ext uri="{FF2B5EF4-FFF2-40B4-BE49-F238E27FC236}">
                <a16:creationId xmlns:a16="http://schemas.microsoft.com/office/drawing/2014/main" id="{0E41DE1F-037F-445A-9C43-58984CA968F5}"/>
              </a:ext>
            </a:extLst>
          </p:cNvPr>
          <p:cNvSpPr/>
          <p:nvPr/>
        </p:nvSpPr>
        <p:spPr>
          <a:xfrm>
            <a:off x="2073558" y="685031"/>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火災</a:t>
            </a:r>
          </a:p>
        </p:txBody>
      </p:sp>
      <p:sp>
        <p:nvSpPr>
          <p:cNvPr id="17" name="四角形: 角を丸くする 16">
            <a:extLst>
              <a:ext uri="{FF2B5EF4-FFF2-40B4-BE49-F238E27FC236}">
                <a16:creationId xmlns:a16="http://schemas.microsoft.com/office/drawing/2014/main" id="{1F9B276C-32CF-4291-A8FF-8584EE55168D}"/>
              </a:ext>
            </a:extLst>
          </p:cNvPr>
          <p:cNvSpPr/>
          <p:nvPr/>
        </p:nvSpPr>
        <p:spPr>
          <a:xfrm>
            <a:off x="2996301" y="685031"/>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天災</a:t>
            </a:r>
            <a:endParaRPr kumimoji="1" lang="ja-JP" altLang="en-US" sz="1200" b="1" dirty="0">
              <a:solidFill>
                <a:schemeClr val="tx1"/>
              </a:solidFill>
            </a:endParaRPr>
          </a:p>
        </p:txBody>
      </p:sp>
      <p:sp>
        <p:nvSpPr>
          <p:cNvPr id="36" name="四角形: 角を丸くする 35">
            <a:extLst>
              <a:ext uri="{FF2B5EF4-FFF2-40B4-BE49-F238E27FC236}">
                <a16:creationId xmlns:a16="http://schemas.microsoft.com/office/drawing/2014/main" id="{35E81E4D-A1A0-4AD6-A98C-A8BFA2CC71A9}"/>
              </a:ext>
            </a:extLst>
          </p:cNvPr>
          <p:cNvSpPr/>
          <p:nvPr/>
        </p:nvSpPr>
        <p:spPr>
          <a:xfrm>
            <a:off x="7207186" y="3162681"/>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予約</a:t>
            </a:r>
            <a:endParaRPr kumimoji="1" lang="en-US" altLang="ja-JP" sz="1200" b="1" dirty="0">
              <a:solidFill>
                <a:schemeClr val="tx1"/>
              </a:solidFill>
            </a:endParaRPr>
          </a:p>
          <a:p>
            <a:pPr algn="ctr"/>
            <a:r>
              <a:rPr kumimoji="1" lang="ja-JP" altLang="en-US" sz="1200" b="1" dirty="0">
                <a:solidFill>
                  <a:schemeClr val="tx1"/>
                </a:solidFill>
              </a:rPr>
              <a:t>ミス</a:t>
            </a:r>
          </a:p>
        </p:txBody>
      </p:sp>
      <p:sp>
        <p:nvSpPr>
          <p:cNvPr id="38" name="四角形: 角を丸くする 37">
            <a:extLst>
              <a:ext uri="{FF2B5EF4-FFF2-40B4-BE49-F238E27FC236}">
                <a16:creationId xmlns:a16="http://schemas.microsoft.com/office/drawing/2014/main" id="{7B2E8F87-616D-4194-9EAA-DD1E9F90E9ED}"/>
              </a:ext>
            </a:extLst>
          </p:cNvPr>
          <p:cNvSpPr/>
          <p:nvPr/>
        </p:nvSpPr>
        <p:spPr>
          <a:xfrm>
            <a:off x="7207186" y="3629170"/>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会計</a:t>
            </a:r>
            <a:endParaRPr lang="en-US" altLang="ja-JP" sz="1200" b="1" dirty="0">
              <a:solidFill>
                <a:schemeClr val="tx1"/>
              </a:solidFill>
            </a:endParaRPr>
          </a:p>
          <a:p>
            <a:pPr algn="ctr"/>
            <a:r>
              <a:rPr lang="ja-JP" altLang="en-US" sz="1200" b="1" dirty="0">
                <a:solidFill>
                  <a:schemeClr val="tx1"/>
                </a:solidFill>
              </a:rPr>
              <a:t>ミス</a:t>
            </a:r>
            <a:endParaRPr kumimoji="1" lang="en-US" altLang="ja-JP" sz="1200" b="1" dirty="0">
              <a:solidFill>
                <a:schemeClr val="tx1"/>
              </a:solidFill>
            </a:endParaRPr>
          </a:p>
        </p:txBody>
      </p:sp>
      <p:sp>
        <p:nvSpPr>
          <p:cNvPr id="48" name="正方形/長方形 47">
            <a:extLst>
              <a:ext uri="{FF2B5EF4-FFF2-40B4-BE49-F238E27FC236}">
                <a16:creationId xmlns:a16="http://schemas.microsoft.com/office/drawing/2014/main" id="{F928A745-83BA-4178-B230-50DA61457C9A}"/>
              </a:ext>
            </a:extLst>
          </p:cNvPr>
          <p:cNvSpPr/>
          <p:nvPr/>
        </p:nvSpPr>
        <p:spPr>
          <a:xfrm>
            <a:off x="9705689" y="979460"/>
            <a:ext cx="2348919" cy="369332"/>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人命・会社存続</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50" name="正方形/長方形 49">
            <a:extLst>
              <a:ext uri="{FF2B5EF4-FFF2-40B4-BE49-F238E27FC236}">
                <a16:creationId xmlns:a16="http://schemas.microsoft.com/office/drawing/2014/main" id="{F8DB1F6A-E3D7-47CE-95EB-D92663BFF7B6}"/>
              </a:ext>
            </a:extLst>
          </p:cNvPr>
          <p:cNvSpPr/>
          <p:nvPr/>
        </p:nvSpPr>
        <p:spPr>
          <a:xfrm>
            <a:off x="9715507" y="2128432"/>
            <a:ext cx="2339102" cy="646331"/>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安全・健康</a:t>
            </a:r>
            <a:endParaRPr lang="en-US" altLang="ja-JP" b="1" dirty="0">
              <a:ln w="0"/>
              <a:solidFill>
                <a:schemeClr val="accent1"/>
              </a:solidFill>
              <a:effectLst>
                <a:outerShdw blurRad="38100" dist="25400" dir="5400000" algn="ctr" rotWithShape="0">
                  <a:srgbClr val="6E747A">
                    <a:alpha val="43000"/>
                  </a:srgbClr>
                </a:outerShdw>
              </a:effectLst>
            </a:endParaRPr>
          </a:p>
          <a:p>
            <a:r>
              <a:rPr lang="ja-JP" altLang="en-US" b="1" dirty="0">
                <a:ln w="0"/>
                <a:solidFill>
                  <a:schemeClr val="accent1"/>
                </a:solidFill>
                <a:effectLst>
                  <a:outerShdw blurRad="38100" dist="25400" dir="5400000" algn="ctr" rotWithShape="0">
                    <a:srgbClr val="6E747A">
                      <a:alpha val="43000"/>
                    </a:srgbClr>
                  </a:outerShdw>
                </a:effectLst>
              </a:rPr>
              <a:t>損失額（規模）大</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52" name="正方形/長方形 51">
            <a:extLst>
              <a:ext uri="{FF2B5EF4-FFF2-40B4-BE49-F238E27FC236}">
                <a16:creationId xmlns:a16="http://schemas.microsoft.com/office/drawing/2014/main" id="{7C39871A-75A1-4F4A-985A-EFEEC1472681}"/>
              </a:ext>
            </a:extLst>
          </p:cNvPr>
          <p:cNvSpPr/>
          <p:nvPr/>
        </p:nvSpPr>
        <p:spPr>
          <a:xfrm>
            <a:off x="9710503" y="3543874"/>
            <a:ext cx="2364887" cy="369332"/>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会社の信頼・風評</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54" name="正方形/長方形 53">
            <a:extLst>
              <a:ext uri="{FF2B5EF4-FFF2-40B4-BE49-F238E27FC236}">
                <a16:creationId xmlns:a16="http://schemas.microsoft.com/office/drawing/2014/main" id="{1B949724-9517-49B0-BB01-0690404E5CB3}"/>
              </a:ext>
            </a:extLst>
          </p:cNvPr>
          <p:cNvSpPr/>
          <p:nvPr/>
        </p:nvSpPr>
        <p:spPr>
          <a:xfrm>
            <a:off x="9705689" y="4823465"/>
            <a:ext cx="2364887" cy="369332"/>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個人の信頼・風評</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56" name="テキスト ボックス 55">
            <a:extLst>
              <a:ext uri="{FF2B5EF4-FFF2-40B4-BE49-F238E27FC236}">
                <a16:creationId xmlns:a16="http://schemas.microsoft.com/office/drawing/2014/main" id="{8FB71D08-F900-4D41-91D6-13951DDB7916}"/>
              </a:ext>
            </a:extLst>
          </p:cNvPr>
          <p:cNvSpPr txBox="1"/>
          <p:nvPr/>
        </p:nvSpPr>
        <p:spPr>
          <a:xfrm>
            <a:off x="6177978" y="222696"/>
            <a:ext cx="2943061" cy="338554"/>
          </a:xfrm>
          <a:prstGeom prst="rect">
            <a:avLst/>
          </a:prstGeom>
          <a:noFill/>
        </p:spPr>
        <p:txBody>
          <a:bodyPr wrap="square" rtlCol="0">
            <a:spAutoFit/>
          </a:bodyPr>
          <a:lstStyle/>
          <a:p>
            <a:pPr algn="ctr"/>
            <a:r>
              <a:rPr lang="ja-JP" altLang="en-US" sz="1600" dirty="0">
                <a:solidFill>
                  <a:srgbClr val="FF0000"/>
                </a:solidFill>
                <a:latin typeface="UD デジタル 教科書体 N-R" panose="02020400000000000000" pitchFamily="17" charset="-128"/>
                <a:ea typeface="UD デジタル 教科書体 N-R" panose="02020400000000000000" pitchFamily="17" charset="-128"/>
              </a:rPr>
              <a:t>危機管理で備えるべき範囲</a:t>
            </a:r>
            <a:endParaRPr lang="en-US" altLang="ja-JP" sz="1600"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58" name="四角形: 角を丸くする 57">
            <a:extLst>
              <a:ext uri="{FF2B5EF4-FFF2-40B4-BE49-F238E27FC236}">
                <a16:creationId xmlns:a16="http://schemas.microsoft.com/office/drawing/2014/main" id="{06E7CD99-ADCC-40AB-A278-233FD62AD83D}"/>
              </a:ext>
            </a:extLst>
          </p:cNvPr>
          <p:cNvSpPr/>
          <p:nvPr/>
        </p:nvSpPr>
        <p:spPr>
          <a:xfrm>
            <a:off x="5682226" y="1631472"/>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食中毒</a:t>
            </a:r>
            <a:endParaRPr kumimoji="1" lang="en-US" altLang="ja-JP" sz="1200" b="1" dirty="0">
              <a:solidFill>
                <a:schemeClr val="tx1"/>
              </a:solidFill>
            </a:endParaRPr>
          </a:p>
        </p:txBody>
      </p:sp>
      <p:sp>
        <p:nvSpPr>
          <p:cNvPr id="60" name="四角形: 角を丸くする 59">
            <a:extLst>
              <a:ext uri="{FF2B5EF4-FFF2-40B4-BE49-F238E27FC236}">
                <a16:creationId xmlns:a16="http://schemas.microsoft.com/office/drawing/2014/main" id="{AC830790-B5D2-4A4D-A761-A31DD4F1F47F}"/>
              </a:ext>
            </a:extLst>
          </p:cNvPr>
          <p:cNvSpPr/>
          <p:nvPr/>
        </p:nvSpPr>
        <p:spPr>
          <a:xfrm>
            <a:off x="5709233" y="2528931"/>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ハラスメント</a:t>
            </a:r>
            <a:endParaRPr kumimoji="1" lang="en-US" altLang="ja-JP" sz="1200" b="1" dirty="0">
              <a:solidFill>
                <a:schemeClr val="tx1"/>
              </a:solidFill>
            </a:endParaRPr>
          </a:p>
        </p:txBody>
      </p:sp>
      <p:sp>
        <p:nvSpPr>
          <p:cNvPr id="2" name="四角形: 角を丸くする 1">
            <a:extLst>
              <a:ext uri="{FF2B5EF4-FFF2-40B4-BE49-F238E27FC236}">
                <a16:creationId xmlns:a16="http://schemas.microsoft.com/office/drawing/2014/main" id="{72566CBC-4F78-4A22-9DD0-BBF460129289}"/>
              </a:ext>
            </a:extLst>
          </p:cNvPr>
          <p:cNvSpPr/>
          <p:nvPr/>
        </p:nvSpPr>
        <p:spPr>
          <a:xfrm>
            <a:off x="5690755" y="2079236"/>
            <a:ext cx="810490" cy="381770"/>
          </a:xfrm>
          <a:prstGeom prst="roundRect">
            <a:avLst/>
          </a:prstGeom>
          <a:solidFill>
            <a:schemeClr val="accent4">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金銭</a:t>
            </a:r>
            <a:endParaRPr lang="en-US" altLang="ja-JP" sz="1200" b="1" dirty="0">
              <a:solidFill>
                <a:schemeClr val="tx1"/>
              </a:solidFill>
            </a:endParaRPr>
          </a:p>
          <a:p>
            <a:pPr algn="ctr"/>
            <a:r>
              <a:rPr lang="ja-JP" altLang="en-US" sz="1200" b="1" dirty="0">
                <a:solidFill>
                  <a:schemeClr val="tx1"/>
                </a:solidFill>
              </a:rPr>
              <a:t>不正</a:t>
            </a:r>
            <a:endParaRPr lang="en-US" altLang="ja-JP" sz="1200" b="1" dirty="0">
              <a:solidFill>
                <a:schemeClr val="tx1"/>
              </a:solidFill>
            </a:endParaRPr>
          </a:p>
        </p:txBody>
      </p:sp>
      <p:sp>
        <p:nvSpPr>
          <p:cNvPr id="3" name="四角形: 角を丸くする 2">
            <a:extLst>
              <a:ext uri="{FF2B5EF4-FFF2-40B4-BE49-F238E27FC236}">
                <a16:creationId xmlns:a16="http://schemas.microsoft.com/office/drawing/2014/main" id="{B60B42E3-AFE6-4B0A-8AAE-192DE211B789}"/>
              </a:ext>
            </a:extLst>
          </p:cNvPr>
          <p:cNvSpPr/>
          <p:nvPr/>
        </p:nvSpPr>
        <p:spPr>
          <a:xfrm>
            <a:off x="826653" y="5969000"/>
            <a:ext cx="1865747" cy="790479"/>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2FE50F55-D7D6-4665-9DC5-DCCA73BDB60D}"/>
              </a:ext>
            </a:extLst>
          </p:cNvPr>
          <p:cNvSpPr/>
          <p:nvPr/>
        </p:nvSpPr>
        <p:spPr>
          <a:xfrm>
            <a:off x="2934853" y="5969000"/>
            <a:ext cx="1865747" cy="790479"/>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27A8A1B8-8A3C-4C69-9F6C-E92025B07FDF}"/>
              </a:ext>
            </a:extLst>
          </p:cNvPr>
          <p:cNvSpPr/>
          <p:nvPr/>
        </p:nvSpPr>
        <p:spPr>
          <a:xfrm>
            <a:off x="4980706" y="5954136"/>
            <a:ext cx="1865747" cy="790479"/>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8C82498-A562-40F9-9F78-60FE75F7D17C}"/>
              </a:ext>
            </a:extLst>
          </p:cNvPr>
          <p:cNvSpPr/>
          <p:nvPr/>
        </p:nvSpPr>
        <p:spPr>
          <a:xfrm>
            <a:off x="7088906" y="5954136"/>
            <a:ext cx="1865747" cy="790479"/>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9709199-39AA-47BA-B1BB-8195A622D1D4}"/>
              </a:ext>
            </a:extLst>
          </p:cNvPr>
          <p:cNvSpPr/>
          <p:nvPr/>
        </p:nvSpPr>
        <p:spPr>
          <a:xfrm>
            <a:off x="3099602" y="6052617"/>
            <a:ext cx="1794863" cy="646331"/>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数年に１回</a:t>
            </a:r>
            <a:endParaRPr lang="en-US" altLang="ja-JP" b="1" dirty="0">
              <a:ln w="0"/>
              <a:solidFill>
                <a:schemeClr val="accent1"/>
              </a:solidFill>
              <a:effectLst>
                <a:outerShdw blurRad="38100" dist="25400" dir="5400000" algn="ctr" rotWithShape="0">
                  <a:srgbClr val="6E747A">
                    <a:alpha val="43000"/>
                  </a:srgbClr>
                </a:outerShdw>
              </a:effectLst>
            </a:endParaRPr>
          </a:p>
          <a:p>
            <a:r>
              <a:rPr lang="ja-JP" altLang="en-US" b="1" dirty="0">
                <a:ln w="0"/>
                <a:solidFill>
                  <a:schemeClr val="accent1"/>
                </a:solidFill>
                <a:effectLst>
                  <a:outerShdw blurRad="38100" dist="25400" dir="5400000" algn="ctr" rotWithShape="0">
                    <a:srgbClr val="6E747A">
                      <a:alpha val="43000"/>
                    </a:srgbClr>
                  </a:outerShdw>
                </a:effectLst>
              </a:rPr>
              <a:t>レベル</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11" name="正方形/長方形 10">
            <a:extLst>
              <a:ext uri="{FF2B5EF4-FFF2-40B4-BE49-F238E27FC236}">
                <a16:creationId xmlns:a16="http://schemas.microsoft.com/office/drawing/2014/main" id="{88B1EBE3-831A-46AD-9CB5-68ECBF43DA9A}"/>
              </a:ext>
            </a:extLst>
          </p:cNvPr>
          <p:cNvSpPr/>
          <p:nvPr/>
        </p:nvSpPr>
        <p:spPr>
          <a:xfrm>
            <a:off x="5039595" y="6168073"/>
            <a:ext cx="1794863" cy="369332"/>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年１回レベル</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13" name="正方形/長方形 12">
            <a:extLst>
              <a:ext uri="{FF2B5EF4-FFF2-40B4-BE49-F238E27FC236}">
                <a16:creationId xmlns:a16="http://schemas.microsoft.com/office/drawing/2014/main" id="{9B202884-580E-4232-BD26-E41C02EB6D22}"/>
              </a:ext>
            </a:extLst>
          </p:cNvPr>
          <p:cNvSpPr/>
          <p:nvPr/>
        </p:nvSpPr>
        <p:spPr>
          <a:xfrm>
            <a:off x="7123548" y="6193231"/>
            <a:ext cx="1794863" cy="369332"/>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月１回レベル</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18" name="正方形/長方形 17">
            <a:extLst>
              <a:ext uri="{FF2B5EF4-FFF2-40B4-BE49-F238E27FC236}">
                <a16:creationId xmlns:a16="http://schemas.microsoft.com/office/drawing/2014/main" id="{8130C219-525F-4C6C-8816-752122E8E553}"/>
              </a:ext>
            </a:extLst>
          </p:cNvPr>
          <p:cNvSpPr/>
          <p:nvPr/>
        </p:nvSpPr>
        <p:spPr>
          <a:xfrm>
            <a:off x="931026" y="6053773"/>
            <a:ext cx="1794863" cy="646331"/>
          </a:xfrm>
          <a:prstGeom prst="rect">
            <a:avLst/>
          </a:prstGeom>
          <a:noFill/>
        </p:spPr>
        <p:txBody>
          <a:bodyPr wrap="square" lIns="91440" tIns="45720" rIns="91440" bIns="45720">
            <a:spAutoFit/>
          </a:bodyPr>
          <a:lstStyle/>
          <a:p>
            <a:r>
              <a:rPr lang="ja-JP" altLang="en-US" b="1" dirty="0">
                <a:ln w="0"/>
                <a:solidFill>
                  <a:schemeClr val="accent1"/>
                </a:solidFill>
                <a:effectLst>
                  <a:outerShdw blurRad="38100" dist="25400" dir="5400000" algn="ctr" rotWithShape="0">
                    <a:srgbClr val="6E747A">
                      <a:alpha val="43000"/>
                    </a:srgbClr>
                  </a:outerShdw>
                </a:effectLst>
              </a:rPr>
              <a:t>何十年に１回</a:t>
            </a:r>
            <a:endParaRPr lang="en-US" altLang="ja-JP" b="1" dirty="0">
              <a:ln w="0"/>
              <a:solidFill>
                <a:schemeClr val="accent1"/>
              </a:solidFill>
              <a:effectLst>
                <a:outerShdw blurRad="38100" dist="25400" dir="5400000" algn="ctr" rotWithShape="0">
                  <a:srgbClr val="6E747A">
                    <a:alpha val="43000"/>
                  </a:srgbClr>
                </a:outerShdw>
              </a:effectLst>
            </a:endParaRPr>
          </a:p>
          <a:p>
            <a:r>
              <a:rPr lang="ja-JP" altLang="en-US" b="1" dirty="0">
                <a:ln w="0"/>
                <a:solidFill>
                  <a:schemeClr val="accent1"/>
                </a:solidFill>
                <a:effectLst>
                  <a:outerShdw blurRad="38100" dist="25400" dir="5400000" algn="ctr" rotWithShape="0">
                    <a:srgbClr val="6E747A">
                      <a:alpha val="43000"/>
                    </a:srgbClr>
                  </a:outerShdw>
                </a:effectLst>
              </a:rPr>
              <a:t>レベル</a:t>
            </a:r>
            <a:endParaRPr lang="en-US" altLang="ja-JP" b="1" dirty="0">
              <a:ln w="0"/>
              <a:solidFill>
                <a:schemeClr val="accent1"/>
              </a:solidFill>
              <a:effectLst>
                <a:outerShdw blurRad="38100" dist="25400" dir="5400000" algn="ctr" rotWithShape="0">
                  <a:srgbClr val="6E747A">
                    <a:alpha val="43000"/>
                  </a:srgbClr>
                </a:outerShdw>
              </a:effectLst>
            </a:endParaRPr>
          </a:p>
        </p:txBody>
      </p:sp>
      <p:sp>
        <p:nvSpPr>
          <p:cNvPr id="19" name="正方形/長方形 18">
            <a:extLst>
              <a:ext uri="{FF2B5EF4-FFF2-40B4-BE49-F238E27FC236}">
                <a16:creationId xmlns:a16="http://schemas.microsoft.com/office/drawing/2014/main" id="{D4248E15-8E68-4D72-B459-31FB730C2D5D}"/>
              </a:ext>
            </a:extLst>
          </p:cNvPr>
          <p:cNvSpPr/>
          <p:nvPr/>
        </p:nvSpPr>
        <p:spPr>
          <a:xfrm>
            <a:off x="826653" y="636746"/>
            <a:ext cx="8128000" cy="2402960"/>
          </a:xfrm>
          <a:prstGeom prst="rect">
            <a:avLst/>
          </a:prstGeom>
          <a:solidFill>
            <a:srgbClr val="FF0000">
              <a:alpha val="13000"/>
            </a:srgbClr>
          </a:solid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chemeClr val="tx1"/>
                </a:solidFill>
                <a:effectLst>
                  <a:glow rad="127000">
                    <a:schemeClr val="bg1"/>
                  </a:glow>
                </a:effectLst>
              </a:rPr>
              <a:t>　重要度が</a:t>
            </a:r>
            <a:endParaRPr kumimoji="1" lang="en-US" altLang="ja-JP" sz="3600" b="1" dirty="0">
              <a:solidFill>
                <a:schemeClr val="tx1"/>
              </a:solidFill>
              <a:effectLst>
                <a:glow rad="127000">
                  <a:schemeClr val="bg1"/>
                </a:glow>
              </a:effectLst>
            </a:endParaRPr>
          </a:p>
          <a:p>
            <a:r>
              <a:rPr kumimoji="1" lang="ja-JP" altLang="en-US" sz="3600" b="1" dirty="0">
                <a:solidFill>
                  <a:schemeClr val="tx1"/>
                </a:solidFill>
                <a:effectLst>
                  <a:glow rad="127000">
                    <a:schemeClr val="bg1"/>
                  </a:glow>
                </a:effectLst>
              </a:rPr>
              <a:t>　高いもの</a:t>
            </a:r>
          </a:p>
        </p:txBody>
      </p:sp>
      <p:sp>
        <p:nvSpPr>
          <p:cNvPr id="32" name="正方形/長方形 31">
            <a:extLst>
              <a:ext uri="{FF2B5EF4-FFF2-40B4-BE49-F238E27FC236}">
                <a16:creationId xmlns:a16="http://schemas.microsoft.com/office/drawing/2014/main" id="{205E4FB6-ED5B-4EFD-87BD-B7EB0458EA62}"/>
              </a:ext>
            </a:extLst>
          </p:cNvPr>
          <p:cNvSpPr/>
          <p:nvPr/>
        </p:nvSpPr>
        <p:spPr>
          <a:xfrm>
            <a:off x="7100290" y="662301"/>
            <a:ext cx="1865747" cy="4768683"/>
          </a:xfrm>
          <a:prstGeom prst="rect">
            <a:avLst/>
          </a:prstGeom>
          <a:solidFill>
            <a:srgbClr val="FF0000">
              <a:alpha val="13000"/>
            </a:srgbClr>
          </a:solid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3600" b="1" dirty="0">
              <a:solidFill>
                <a:schemeClr val="tx1"/>
              </a:solidFill>
              <a:effectLst>
                <a:glow rad="127000">
                  <a:schemeClr val="bg1"/>
                </a:glow>
              </a:effectLst>
            </a:endParaRPr>
          </a:p>
          <a:p>
            <a:pPr algn="ctr"/>
            <a:r>
              <a:rPr lang="ja-JP" altLang="en-US" sz="3600" b="1" dirty="0">
                <a:solidFill>
                  <a:schemeClr val="tx1"/>
                </a:solidFill>
                <a:effectLst>
                  <a:glow rad="127000">
                    <a:schemeClr val="bg1"/>
                  </a:glow>
                </a:effectLst>
              </a:rPr>
              <a:t>頻</a:t>
            </a:r>
            <a:r>
              <a:rPr kumimoji="1" lang="ja-JP" altLang="en-US" sz="3600" b="1" dirty="0">
                <a:solidFill>
                  <a:schemeClr val="tx1"/>
                </a:solidFill>
                <a:effectLst>
                  <a:glow rad="127000">
                    <a:schemeClr val="bg1"/>
                  </a:glow>
                </a:effectLst>
              </a:rPr>
              <a:t>度が</a:t>
            </a:r>
            <a:endParaRPr kumimoji="1" lang="en-US" altLang="ja-JP" sz="3600" b="1" dirty="0">
              <a:solidFill>
                <a:schemeClr val="tx1"/>
              </a:solidFill>
              <a:effectLst>
                <a:glow rad="127000">
                  <a:schemeClr val="bg1"/>
                </a:glow>
              </a:effectLst>
            </a:endParaRPr>
          </a:p>
          <a:p>
            <a:pPr algn="ctr"/>
            <a:r>
              <a:rPr kumimoji="1" lang="ja-JP" altLang="en-US" sz="3600" b="1" dirty="0">
                <a:solidFill>
                  <a:schemeClr val="tx1"/>
                </a:solidFill>
                <a:effectLst>
                  <a:glow rad="127000">
                    <a:schemeClr val="bg1"/>
                  </a:glow>
                </a:effectLst>
              </a:rPr>
              <a:t>高い</a:t>
            </a:r>
            <a:endParaRPr kumimoji="1" lang="en-US" altLang="ja-JP" sz="3600" b="1" dirty="0">
              <a:solidFill>
                <a:schemeClr val="tx1"/>
              </a:solidFill>
              <a:effectLst>
                <a:glow rad="127000">
                  <a:schemeClr val="bg1"/>
                </a:glow>
              </a:effectLst>
            </a:endParaRPr>
          </a:p>
          <a:p>
            <a:pPr algn="ctr"/>
            <a:r>
              <a:rPr kumimoji="1" lang="ja-JP" altLang="en-US" sz="3600" b="1" dirty="0">
                <a:solidFill>
                  <a:schemeClr val="tx1"/>
                </a:solidFill>
                <a:effectLst>
                  <a:glow rad="127000">
                    <a:schemeClr val="bg1"/>
                  </a:glow>
                </a:effectLst>
              </a:rPr>
              <a:t>もの</a:t>
            </a:r>
            <a:endParaRPr kumimoji="1" lang="en-US" altLang="ja-JP" sz="3600" b="1" dirty="0">
              <a:solidFill>
                <a:schemeClr val="tx1"/>
              </a:solidFill>
              <a:effectLst>
                <a:glow rad="127000">
                  <a:schemeClr val="bg1"/>
                </a:glow>
              </a:effectLst>
            </a:endParaRPr>
          </a:p>
          <a:p>
            <a:pPr algn="ctr"/>
            <a:endParaRPr lang="en-US" altLang="ja-JP" sz="3600" b="1" dirty="0">
              <a:solidFill>
                <a:schemeClr val="tx1"/>
              </a:solidFill>
              <a:effectLst>
                <a:glow rad="127000">
                  <a:schemeClr val="bg1"/>
                </a:glow>
              </a:effectLst>
            </a:endParaRPr>
          </a:p>
          <a:p>
            <a:pPr algn="ctr"/>
            <a:endParaRPr kumimoji="1" lang="ja-JP" altLang="en-US" sz="3600" b="1" dirty="0">
              <a:solidFill>
                <a:schemeClr val="tx1"/>
              </a:solidFill>
              <a:effectLst>
                <a:glow rad="127000">
                  <a:schemeClr val="bg1"/>
                </a:glow>
              </a:effectLst>
            </a:endParaRPr>
          </a:p>
        </p:txBody>
      </p:sp>
    </p:spTree>
    <p:extLst>
      <p:ext uri="{BB962C8B-B14F-4D97-AF65-F5344CB8AC3E}">
        <p14:creationId xmlns:p14="http://schemas.microsoft.com/office/powerpoint/2010/main" val="10796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　まとめ</a:t>
            </a:r>
          </a:p>
        </p:txBody>
      </p:sp>
      <p:sp>
        <p:nvSpPr>
          <p:cNvPr id="2" name="正方形/長方形 1">
            <a:extLst>
              <a:ext uri="{FF2B5EF4-FFF2-40B4-BE49-F238E27FC236}">
                <a16:creationId xmlns:a16="http://schemas.microsoft.com/office/drawing/2014/main" id="{9F4FB083-D8F7-4238-9B92-1CE5883A80AA}"/>
              </a:ext>
            </a:extLst>
          </p:cNvPr>
          <p:cNvSpPr/>
          <p:nvPr/>
        </p:nvSpPr>
        <p:spPr>
          <a:xfrm>
            <a:off x="92280" y="882756"/>
            <a:ext cx="302679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2"/>
                </a:solidFill>
                <a:latin typeface="+mn-ea"/>
              </a:rPr>
              <a:t>　◇　</a:t>
            </a:r>
            <a:r>
              <a:rPr lang="ja-JP" altLang="en-US" sz="2000" b="1" dirty="0">
                <a:solidFill>
                  <a:schemeClr val="tx2"/>
                </a:solidFill>
                <a:latin typeface="+mn-ea"/>
              </a:rPr>
              <a:t>危機管理室</a:t>
            </a:r>
            <a:endParaRPr kumimoji="1" lang="ja-JP" altLang="en-US" sz="2000" b="1" dirty="0">
              <a:solidFill>
                <a:schemeClr val="tx2"/>
              </a:solidFill>
              <a:latin typeface="+mn-ea"/>
            </a:endParaRPr>
          </a:p>
        </p:txBody>
      </p:sp>
      <p:sp>
        <p:nvSpPr>
          <p:cNvPr id="4" name="テキスト ボックス 3">
            <a:extLst>
              <a:ext uri="{FF2B5EF4-FFF2-40B4-BE49-F238E27FC236}">
                <a16:creationId xmlns:a16="http://schemas.microsoft.com/office/drawing/2014/main" id="{2F3C6ADF-4047-4996-B452-F785161A0ECE}"/>
              </a:ext>
            </a:extLst>
          </p:cNvPr>
          <p:cNvSpPr txBox="1"/>
          <p:nvPr/>
        </p:nvSpPr>
        <p:spPr>
          <a:xfrm>
            <a:off x="359349" y="1599364"/>
            <a:ext cx="5519460" cy="1738938"/>
          </a:xfrm>
          <a:prstGeom prst="rect">
            <a:avLst/>
          </a:prstGeom>
          <a:noFill/>
        </p:spPr>
        <p:txBody>
          <a:bodyPr wrap="none" rtlCol="0">
            <a:spAutoFit/>
          </a:bodyPr>
          <a:lstStyle/>
          <a:p>
            <a:r>
              <a:rPr lang="ja-JP" altLang="en-US" sz="1600" b="1" dirty="0">
                <a:solidFill>
                  <a:schemeClr val="tx2"/>
                </a:solidFill>
              </a:rPr>
              <a:t>❶　異物混入</a:t>
            </a:r>
            <a:r>
              <a:rPr lang="en-US" altLang="ja-JP" sz="1600" b="1" dirty="0">
                <a:solidFill>
                  <a:schemeClr val="tx2"/>
                </a:solidFill>
              </a:rPr>
              <a:t>/</a:t>
            </a:r>
            <a:r>
              <a:rPr lang="ja-JP" altLang="en-US" sz="1600" b="1" dirty="0">
                <a:solidFill>
                  <a:schemeClr val="tx2"/>
                </a:solidFill>
              </a:rPr>
              <a:t>誤提供</a:t>
            </a:r>
            <a:r>
              <a:rPr lang="en-US" altLang="ja-JP" sz="1600" b="1" dirty="0">
                <a:solidFill>
                  <a:schemeClr val="tx2"/>
                </a:solidFill>
              </a:rPr>
              <a:t>/</a:t>
            </a:r>
            <a:r>
              <a:rPr lang="ja-JP" altLang="en-US" sz="1600" b="1" dirty="0">
                <a:solidFill>
                  <a:schemeClr val="tx2"/>
                </a:solidFill>
              </a:rPr>
              <a:t>備品破損</a:t>
            </a:r>
            <a:endParaRPr lang="en-US" altLang="ja-JP" sz="1600" b="1" dirty="0">
              <a:solidFill>
                <a:schemeClr val="tx2"/>
              </a:solidFill>
            </a:endParaRPr>
          </a:p>
          <a:p>
            <a:r>
              <a:rPr lang="ja-JP" altLang="en-US" sz="1600" dirty="0">
                <a:solidFill>
                  <a:schemeClr val="tx2"/>
                </a:solidFill>
              </a:rPr>
              <a:t>　　・破損申請など誠実な申請を！</a:t>
            </a:r>
            <a:endParaRPr lang="en-US" altLang="ja-JP" sz="1600" dirty="0">
              <a:solidFill>
                <a:schemeClr val="tx2"/>
              </a:solidFill>
            </a:endParaRPr>
          </a:p>
          <a:p>
            <a:r>
              <a:rPr lang="ja-JP" altLang="en-US" sz="1600" dirty="0">
                <a:solidFill>
                  <a:schemeClr val="tx2"/>
                </a:solidFill>
              </a:rPr>
              <a:t>　　・引き続き撲滅に向けた強化を！</a:t>
            </a:r>
            <a:endParaRPr lang="en-US" altLang="ja-JP" sz="1600" dirty="0">
              <a:solidFill>
                <a:schemeClr val="tx2"/>
              </a:solidFill>
            </a:endParaRPr>
          </a:p>
          <a:p>
            <a:endParaRPr lang="en-US" altLang="ja-JP" sz="1000" dirty="0">
              <a:solidFill>
                <a:schemeClr val="tx2"/>
              </a:solidFill>
            </a:endParaRPr>
          </a:p>
          <a:p>
            <a:r>
              <a:rPr lang="ja-JP" altLang="en-US" sz="1600" dirty="0">
                <a:solidFill>
                  <a:schemeClr val="tx2"/>
                </a:solidFill>
              </a:rPr>
              <a:t>❷　</a:t>
            </a:r>
            <a:r>
              <a:rPr lang="ja-JP" altLang="en-US" sz="1600" b="1" dirty="0">
                <a:solidFill>
                  <a:schemeClr val="tx2"/>
                </a:solidFill>
              </a:rPr>
              <a:t>未成年飲酒に関して</a:t>
            </a:r>
            <a:endParaRPr lang="en-US" altLang="ja-JP" sz="1600" b="1" dirty="0">
              <a:solidFill>
                <a:schemeClr val="tx2"/>
              </a:solidFill>
            </a:endParaRPr>
          </a:p>
          <a:p>
            <a:r>
              <a:rPr lang="ja-JP" altLang="en-US" sz="1600" dirty="0">
                <a:solidFill>
                  <a:schemeClr val="tx2"/>
                </a:solidFill>
              </a:rPr>
              <a:t>　　・未成年飲酒は禁止　</a:t>
            </a:r>
            <a:r>
              <a:rPr lang="en-US" altLang="ja-JP" sz="1600" dirty="0">
                <a:solidFill>
                  <a:schemeClr val="tx2"/>
                </a:solidFill>
              </a:rPr>
              <a:t>※</a:t>
            </a:r>
            <a:r>
              <a:rPr lang="ja-JP" altLang="en-US" sz="1600" dirty="0">
                <a:solidFill>
                  <a:schemeClr val="tx2"/>
                </a:solidFill>
              </a:rPr>
              <a:t>かなり重い懲罰対象案件です</a:t>
            </a:r>
            <a:endParaRPr lang="en-US" altLang="ja-JP" sz="1600" dirty="0">
              <a:solidFill>
                <a:schemeClr val="tx2"/>
              </a:solidFill>
            </a:endParaRPr>
          </a:p>
          <a:p>
            <a:r>
              <a:rPr lang="ja-JP" altLang="en-US" sz="1600" dirty="0">
                <a:solidFill>
                  <a:schemeClr val="tx2"/>
                </a:solidFill>
              </a:rPr>
              <a:t>　　・一瞬の気のゆるみが取り返しのつかない問題に</a:t>
            </a:r>
            <a:r>
              <a:rPr lang="en-US" altLang="ja-JP" sz="1600" dirty="0">
                <a:solidFill>
                  <a:schemeClr val="tx2"/>
                </a:solidFill>
              </a:rPr>
              <a:t>…</a:t>
            </a:r>
          </a:p>
        </p:txBody>
      </p:sp>
      <p:sp>
        <p:nvSpPr>
          <p:cNvPr id="7" name="正方形/長方形 6">
            <a:extLst>
              <a:ext uri="{FF2B5EF4-FFF2-40B4-BE49-F238E27FC236}">
                <a16:creationId xmlns:a16="http://schemas.microsoft.com/office/drawing/2014/main" id="{F883F3EF-9EAC-FC7D-DB7C-048E93F8EA8D}"/>
              </a:ext>
            </a:extLst>
          </p:cNvPr>
          <p:cNvSpPr/>
          <p:nvPr/>
        </p:nvSpPr>
        <p:spPr>
          <a:xfrm>
            <a:off x="170329" y="3802042"/>
            <a:ext cx="302679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accent2">
                    <a:lumMod val="75000"/>
                  </a:schemeClr>
                </a:solidFill>
                <a:latin typeface="+mn-ea"/>
              </a:rPr>
              <a:t>　◇　</a:t>
            </a:r>
            <a:r>
              <a:rPr lang="ja-JP" altLang="en-US" sz="2000" b="1" dirty="0">
                <a:solidFill>
                  <a:schemeClr val="accent2">
                    <a:lumMod val="75000"/>
                  </a:schemeClr>
                </a:solidFill>
                <a:latin typeface="+mn-ea"/>
              </a:rPr>
              <a:t>調理部</a:t>
            </a:r>
            <a:endParaRPr kumimoji="1" lang="ja-JP" altLang="en-US" sz="2000" b="1" dirty="0">
              <a:solidFill>
                <a:schemeClr val="accent2">
                  <a:lumMod val="75000"/>
                </a:schemeClr>
              </a:solidFill>
              <a:latin typeface="+mn-ea"/>
            </a:endParaRPr>
          </a:p>
        </p:txBody>
      </p:sp>
      <p:sp>
        <p:nvSpPr>
          <p:cNvPr id="8" name="テキスト ボックス 7">
            <a:extLst>
              <a:ext uri="{FF2B5EF4-FFF2-40B4-BE49-F238E27FC236}">
                <a16:creationId xmlns:a16="http://schemas.microsoft.com/office/drawing/2014/main" id="{576B071A-A006-F763-4337-E1F04A29A11C}"/>
              </a:ext>
            </a:extLst>
          </p:cNvPr>
          <p:cNvSpPr txBox="1"/>
          <p:nvPr/>
        </p:nvSpPr>
        <p:spPr>
          <a:xfrm>
            <a:off x="437398" y="4518650"/>
            <a:ext cx="6405323" cy="1877437"/>
          </a:xfrm>
          <a:prstGeom prst="rect">
            <a:avLst/>
          </a:prstGeom>
          <a:noFill/>
        </p:spPr>
        <p:txBody>
          <a:bodyPr wrap="square" rtlCol="0">
            <a:spAutoFit/>
          </a:bodyPr>
          <a:lstStyle/>
          <a:p>
            <a:r>
              <a:rPr lang="ja-JP" altLang="en-US" sz="1600" b="1" dirty="0">
                <a:solidFill>
                  <a:schemeClr val="accent2">
                    <a:lumMod val="75000"/>
                  </a:schemeClr>
                </a:solidFill>
              </a:rPr>
              <a:t>❶　食中毒対策</a:t>
            </a:r>
            <a:endParaRPr lang="en-US" altLang="ja-JP" sz="1600" b="1" dirty="0">
              <a:solidFill>
                <a:schemeClr val="accent2">
                  <a:lumMod val="75000"/>
                </a:schemeClr>
              </a:solidFill>
            </a:endParaRPr>
          </a:p>
          <a:p>
            <a:r>
              <a:rPr lang="ja-JP" altLang="en-US" sz="1600" dirty="0">
                <a:solidFill>
                  <a:schemeClr val="accent2">
                    <a:lumMod val="75000"/>
                  </a:schemeClr>
                </a:solidFill>
              </a:rPr>
              <a:t>　　・ダスターの色別管理</a:t>
            </a:r>
            <a:r>
              <a:rPr lang="en-US" altLang="ja-JP" sz="1600" dirty="0">
                <a:solidFill>
                  <a:schemeClr val="accent2">
                    <a:lumMod val="75000"/>
                  </a:schemeClr>
                </a:solidFill>
              </a:rPr>
              <a:t>/</a:t>
            </a:r>
            <a:r>
              <a:rPr lang="ja-JP" altLang="en-US" sz="1600" dirty="0">
                <a:solidFill>
                  <a:schemeClr val="accent2">
                    <a:lumMod val="75000"/>
                  </a:schemeClr>
                </a:solidFill>
              </a:rPr>
              <a:t>食品冷却</a:t>
            </a:r>
            <a:r>
              <a:rPr lang="en-US" altLang="ja-JP" sz="1600" dirty="0">
                <a:solidFill>
                  <a:schemeClr val="accent2">
                    <a:lumMod val="75000"/>
                  </a:schemeClr>
                </a:solidFill>
              </a:rPr>
              <a:t>/</a:t>
            </a:r>
            <a:r>
              <a:rPr lang="ja-JP" altLang="en-US" sz="1600" dirty="0">
                <a:solidFill>
                  <a:schemeClr val="accent2">
                    <a:lumMod val="75000"/>
                  </a:schemeClr>
                </a:solidFill>
              </a:rPr>
              <a:t>加熱処理の徹底を！</a:t>
            </a:r>
            <a:endParaRPr lang="en-US" altLang="ja-JP" sz="1600" dirty="0">
              <a:solidFill>
                <a:schemeClr val="accent2">
                  <a:lumMod val="75000"/>
                </a:schemeClr>
              </a:solidFill>
            </a:endParaRPr>
          </a:p>
          <a:p>
            <a:endParaRPr lang="en-US" altLang="ja-JP" sz="1000" dirty="0">
              <a:solidFill>
                <a:schemeClr val="accent2">
                  <a:lumMod val="75000"/>
                </a:schemeClr>
              </a:solidFill>
            </a:endParaRPr>
          </a:p>
          <a:p>
            <a:r>
              <a:rPr lang="ja-JP" altLang="en-US" sz="1600" dirty="0">
                <a:solidFill>
                  <a:schemeClr val="accent2">
                    <a:lumMod val="75000"/>
                  </a:schemeClr>
                </a:solidFill>
              </a:rPr>
              <a:t>❷　</a:t>
            </a:r>
            <a:r>
              <a:rPr lang="ja-JP" altLang="en-US" sz="1600" b="1" dirty="0">
                <a:solidFill>
                  <a:schemeClr val="accent2">
                    <a:lumMod val="75000"/>
                  </a:schemeClr>
                </a:solidFill>
              </a:rPr>
              <a:t>アレルギー対応に関して</a:t>
            </a:r>
            <a:endParaRPr lang="en-US" altLang="ja-JP" sz="1600" b="1" dirty="0">
              <a:solidFill>
                <a:schemeClr val="accent2">
                  <a:lumMod val="75000"/>
                </a:schemeClr>
              </a:solidFill>
            </a:endParaRPr>
          </a:p>
          <a:p>
            <a:r>
              <a:rPr lang="ja-JP" altLang="en-US" sz="1600" dirty="0">
                <a:solidFill>
                  <a:schemeClr val="accent2">
                    <a:lumMod val="75000"/>
                  </a:schemeClr>
                </a:solidFill>
              </a:rPr>
              <a:t>　　・予約時のヒアリング廃止</a:t>
            </a:r>
            <a:r>
              <a:rPr lang="en-US" altLang="ja-JP" sz="1600" dirty="0">
                <a:solidFill>
                  <a:schemeClr val="accent2">
                    <a:lumMod val="75000"/>
                  </a:schemeClr>
                </a:solidFill>
              </a:rPr>
              <a:t>/</a:t>
            </a:r>
            <a:r>
              <a:rPr lang="ja-JP" altLang="en-US" sz="1600" dirty="0">
                <a:solidFill>
                  <a:schemeClr val="accent2">
                    <a:lumMod val="75000"/>
                  </a:schemeClr>
                </a:solidFill>
              </a:rPr>
              <a:t>アレルギー対応</a:t>
            </a:r>
            <a:r>
              <a:rPr lang="en-US" altLang="ja-JP" sz="1600" dirty="0">
                <a:solidFill>
                  <a:schemeClr val="accent2">
                    <a:lumMod val="75000"/>
                  </a:schemeClr>
                </a:solidFill>
              </a:rPr>
              <a:t>OP</a:t>
            </a:r>
            <a:r>
              <a:rPr lang="ja-JP" altLang="en-US" sz="1600" dirty="0">
                <a:solidFill>
                  <a:schemeClr val="accent2">
                    <a:lumMod val="75000"/>
                  </a:schemeClr>
                </a:solidFill>
              </a:rPr>
              <a:t>徹底を！</a:t>
            </a:r>
            <a:endParaRPr lang="en-US" altLang="ja-JP" sz="1600" dirty="0">
              <a:solidFill>
                <a:schemeClr val="accent2">
                  <a:lumMod val="75000"/>
                </a:schemeClr>
              </a:solidFill>
            </a:endParaRPr>
          </a:p>
          <a:p>
            <a:endParaRPr lang="en-US" altLang="ja-JP" sz="1000" dirty="0">
              <a:solidFill>
                <a:schemeClr val="accent2">
                  <a:lumMod val="75000"/>
                </a:schemeClr>
              </a:solidFill>
            </a:endParaRPr>
          </a:p>
          <a:p>
            <a:r>
              <a:rPr lang="ja-JP" altLang="en-US" sz="1600" dirty="0">
                <a:solidFill>
                  <a:schemeClr val="accent2">
                    <a:lumMod val="75000"/>
                  </a:schemeClr>
                </a:solidFill>
              </a:rPr>
              <a:t>❸　</a:t>
            </a:r>
            <a:r>
              <a:rPr lang="ja-JP" altLang="en-US" sz="1600" b="1" dirty="0">
                <a:solidFill>
                  <a:schemeClr val="accent2">
                    <a:lumMod val="75000"/>
                  </a:schemeClr>
                </a:solidFill>
              </a:rPr>
              <a:t>食材保管に関して</a:t>
            </a:r>
            <a:endParaRPr lang="en-US" altLang="ja-JP" sz="1600" b="1" dirty="0">
              <a:solidFill>
                <a:schemeClr val="accent2">
                  <a:lumMod val="75000"/>
                </a:schemeClr>
              </a:solidFill>
            </a:endParaRPr>
          </a:p>
          <a:p>
            <a:r>
              <a:rPr lang="ja-JP" altLang="en-US" sz="1600" dirty="0">
                <a:solidFill>
                  <a:schemeClr val="accent2">
                    <a:lumMod val="75000"/>
                  </a:schemeClr>
                </a:solidFill>
              </a:rPr>
              <a:t>　　・保管、保冷での空き缶禁止→蓋付ステンレスポットに変更</a:t>
            </a:r>
            <a:endParaRPr lang="en-US" altLang="ja-JP" sz="1600" dirty="0">
              <a:solidFill>
                <a:schemeClr val="accent2">
                  <a:lumMod val="75000"/>
                </a:schemeClr>
              </a:solidFill>
            </a:endParaRPr>
          </a:p>
        </p:txBody>
      </p:sp>
      <p:sp>
        <p:nvSpPr>
          <p:cNvPr id="9" name="正方形/長方形 8">
            <a:extLst>
              <a:ext uri="{FF2B5EF4-FFF2-40B4-BE49-F238E27FC236}">
                <a16:creationId xmlns:a16="http://schemas.microsoft.com/office/drawing/2014/main" id="{58E75252-E9AF-FDDA-8346-FE540E8D77EB}"/>
              </a:ext>
            </a:extLst>
          </p:cNvPr>
          <p:cNvSpPr/>
          <p:nvPr/>
        </p:nvSpPr>
        <p:spPr>
          <a:xfrm>
            <a:off x="6359883" y="882756"/>
            <a:ext cx="302679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rgbClr val="E2AC00"/>
                </a:solidFill>
                <a:latin typeface="+mn-ea"/>
              </a:rPr>
              <a:t>　◇　</a:t>
            </a:r>
            <a:r>
              <a:rPr lang="ja-JP" altLang="en-US" sz="2000" b="1" dirty="0">
                <a:solidFill>
                  <a:srgbClr val="E2AC00"/>
                </a:solidFill>
                <a:latin typeface="+mn-ea"/>
              </a:rPr>
              <a:t>管理部</a:t>
            </a:r>
            <a:endParaRPr kumimoji="1" lang="ja-JP" altLang="en-US" sz="2000" b="1" dirty="0">
              <a:solidFill>
                <a:srgbClr val="E2AC00"/>
              </a:solidFill>
              <a:latin typeface="+mn-ea"/>
            </a:endParaRPr>
          </a:p>
        </p:txBody>
      </p:sp>
      <p:sp>
        <p:nvSpPr>
          <p:cNvPr id="10" name="テキスト ボックス 9">
            <a:extLst>
              <a:ext uri="{FF2B5EF4-FFF2-40B4-BE49-F238E27FC236}">
                <a16:creationId xmlns:a16="http://schemas.microsoft.com/office/drawing/2014/main" id="{B6A82DFF-75C5-125F-C8B0-75D8A68B86F9}"/>
              </a:ext>
            </a:extLst>
          </p:cNvPr>
          <p:cNvSpPr txBox="1"/>
          <p:nvPr/>
        </p:nvSpPr>
        <p:spPr>
          <a:xfrm>
            <a:off x="6626952" y="1599364"/>
            <a:ext cx="5413661" cy="1877437"/>
          </a:xfrm>
          <a:prstGeom prst="rect">
            <a:avLst/>
          </a:prstGeom>
          <a:noFill/>
        </p:spPr>
        <p:txBody>
          <a:bodyPr wrap="none" rtlCol="0">
            <a:spAutoFit/>
          </a:bodyPr>
          <a:lstStyle/>
          <a:p>
            <a:r>
              <a:rPr lang="ja-JP" altLang="en-US" sz="1600" b="1" dirty="0">
                <a:solidFill>
                  <a:srgbClr val="E2AC00"/>
                </a:solidFill>
              </a:rPr>
              <a:t>❶　顛末書に関して</a:t>
            </a:r>
            <a:endParaRPr lang="en-US" altLang="ja-JP" sz="1600" b="1" dirty="0">
              <a:solidFill>
                <a:srgbClr val="E2AC00"/>
              </a:solidFill>
            </a:endParaRPr>
          </a:p>
          <a:p>
            <a:r>
              <a:rPr lang="ja-JP" altLang="en-US" sz="1600" dirty="0">
                <a:solidFill>
                  <a:srgbClr val="E2AC00"/>
                </a:solidFill>
              </a:rPr>
              <a:t>　　・稟議書の提出遅れ</a:t>
            </a:r>
            <a:r>
              <a:rPr lang="en-US" altLang="ja-JP" sz="1600" dirty="0">
                <a:solidFill>
                  <a:srgbClr val="E2AC00"/>
                </a:solidFill>
              </a:rPr>
              <a:t>/</a:t>
            </a:r>
            <a:r>
              <a:rPr lang="ja-JP" altLang="en-US" sz="1600" dirty="0">
                <a:solidFill>
                  <a:srgbClr val="E2AC00"/>
                </a:solidFill>
              </a:rPr>
              <a:t>請求書期限切れも顛末対象</a:t>
            </a:r>
            <a:endParaRPr lang="en-US" altLang="ja-JP" sz="1600" dirty="0">
              <a:solidFill>
                <a:srgbClr val="E2AC00"/>
              </a:solidFill>
            </a:endParaRPr>
          </a:p>
          <a:p>
            <a:endParaRPr lang="en-US" altLang="ja-JP" sz="1000" dirty="0">
              <a:solidFill>
                <a:srgbClr val="E2AC00"/>
              </a:solidFill>
            </a:endParaRPr>
          </a:p>
          <a:p>
            <a:r>
              <a:rPr lang="ja-JP" altLang="en-US" sz="1600" dirty="0">
                <a:solidFill>
                  <a:srgbClr val="E2AC00"/>
                </a:solidFill>
              </a:rPr>
              <a:t>❷　</a:t>
            </a:r>
            <a:r>
              <a:rPr lang="ja-JP" altLang="en-US" sz="1600" b="1" dirty="0">
                <a:solidFill>
                  <a:srgbClr val="E2AC00"/>
                </a:solidFill>
              </a:rPr>
              <a:t>アルバイト手続きに関して</a:t>
            </a:r>
            <a:endParaRPr lang="en-US" altLang="ja-JP" sz="1600" b="1" dirty="0">
              <a:solidFill>
                <a:srgbClr val="E2AC00"/>
              </a:solidFill>
            </a:endParaRPr>
          </a:p>
          <a:p>
            <a:r>
              <a:rPr lang="ja-JP" altLang="en-US" sz="1600" dirty="0">
                <a:solidFill>
                  <a:srgbClr val="E2AC00"/>
                </a:solidFill>
              </a:rPr>
              <a:t>　　・入社書類揃うまでは勤務</a:t>
            </a:r>
            <a:r>
              <a:rPr lang="en-US" altLang="ja-JP" sz="1600" dirty="0">
                <a:solidFill>
                  <a:srgbClr val="E2AC00"/>
                </a:solidFill>
              </a:rPr>
              <a:t>NG</a:t>
            </a:r>
            <a:r>
              <a:rPr lang="ja-JP" altLang="en-US" sz="1600" dirty="0">
                <a:solidFill>
                  <a:srgbClr val="E2AC00"/>
                </a:solidFill>
              </a:rPr>
              <a:t>！</a:t>
            </a:r>
            <a:endParaRPr lang="en-US" altLang="ja-JP" sz="1600" dirty="0">
              <a:solidFill>
                <a:srgbClr val="E2AC00"/>
              </a:solidFill>
            </a:endParaRPr>
          </a:p>
          <a:p>
            <a:endParaRPr lang="en-US" altLang="ja-JP" sz="1000" dirty="0">
              <a:solidFill>
                <a:srgbClr val="E2AC00"/>
              </a:solidFill>
            </a:endParaRPr>
          </a:p>
          <a:p>
            <a:r>
              <a:rPr lang="ja-JP" altLang="en-US" sz="1600" dirty="0">
                <a:solidFill>
                  <a:srgbClr val="E2AC00"/>
                </a:solidFill>
              </a:rPr>
              <a:t>❸　</a:t>
            </a:r>
            <a:r>
              <a:rPr lang="ja-JP" altLang="en-US" sz="1600" b="1" dirty="0">
                <a:solidFill>
                  <a:srgbClr val="E2AC00"/>
                </a:solidFill>
              </a:rPr>
              <a:t>避難訓練に関して</a:t>
            </a:r>
            <a:endParaRPr lang="en-US" altLang="ja-JP" sz="1600" b="1" dirty="0">
              <a:solidFill>
                <a:srgbClr val="E2AC00"/>
              </a:solidFill>
            </a:endParaRPr>
          </a:p>
          <a:p>
            <a:r>
              <a:rPr lang="ja-JP" altLang="en-US" sz="1600" dirty="0">
                <a:solidFill>
                  <a:srgbClr val="E2AC00"/>
                </a:solidFill>
              </a:rPr>
              <a:t>　　・</a:t>
            </a:r>
            <a:r>
              <a:rPr lang="en-US" altLang="ja-JP" sz="1600" dirty="0">
                <a:solidFill>
                  <a:srgbClr val="E2AC00"/>
                </a:solidFill>
              </a:rPr>
              <a:t>7</a:t>
            </a:r>
            <a:r>
              <a:rPr lang="ja-JP" altLang="en-US" sz="1600" dirty="0">
                <a:solidFill>
                  <a:srgbClr val="E2AC00"/>
                </a:solidFill>
              </a:rPr>
              <a:t>月</a:t>
            </a:r>
            <a:r>
              <a:rPr lang="en-US" altLang="ja-JP" sz="1600" dirty="0">
                <a:solidFill>
                  <a:srgbClr val="E2AC00"/>
                </a:solidFill>
              </a:rPr>
              <a:t>15</a:t>
            </a:r>
            <a:r>
              <a:rPr lang="ja-JP" altLang="en-US" sz="1600" dirty="0">
                <a:solidFill>
                  <a:srgbClr val="E2AC00"/>
                </a:solidFill>
              </a:rPr>
              <a:t>日までに実施し、完了報告を責任者</a:t>
            </a:r>
            <a:r>
              <a:rPr lang="en-US" altLang="ja-JP" sz="1600" dirty="0">
                <a:solidFill>
                  <a:srgbClr val="E2AC00"/>
                </a:solidFill>
              </a:rPr>
              <a:t>LINE</a:t>
            </a:r>
            <a:r>
              <a:rPr lang="ja-JP" altLang="en-US" sz="1600" dirty="0">
                <a:solidFill>
                  <a:srgbClr val="E2AC00"/>
                </a:solidFill>
              </a:rPr>
              <a:t>へ</a:t>
            </a:r>
            <a:endParaRPr lang="en-US" altLang="ja-JP" sz="1600" dirty="0">
              <a:solidFill>
                <a:srgbClr val="E2AC00"/>
              </a:solidFill>
            </a:endParaRPr>
          </a:p>
        </p:txBody>
      </p:sp>
      <p:sp>
        <p:nvSpPr>
          <p:cNvPr id="11" name="正方形/長方形 10">
            <a:extLst>
              <a:ext uri="{FF2B5EF4-FFF2-40B4-BE49-F238E27FC236}">
                <a16:creationId xmlns:a16="http://schemas.microsoft.com/office/drawing/2014/main" id="{F5AD1F88-856D-CF64-E99B-77FA25A5C8CE}"/>
              </a:ext>
            </a:extLst>
          </p:cNvPr>
          <p:cNvSpPr/>
          <p:nvPr/>
        </p:nvSpPr>
        <p:spPr>
          <a:xfrm>
            <a:off x="6342566" y="3802042"/>
            <a:ext cx="302679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accent1"/>
                </a:solidFill>
                <a:latin typeface="+mn-ea"/>
              </a:rPr>
              <a:t>　◇　</a:t>
            </a:r>
            <a:r>
              <a:rPr lang="ja-JP" altLang="en-US" sz="2000" b="1" dirty="0">
                <a:solidFill>
                  <a:schemeClr val="accent1"/>
                </a:solidFill>
                <a:latin typeface="+mn-ea"/>
              </a:rPr>
              <a:t>営業部</a:t>
            </a:r>
            <a:endParaRPr kumimoji="1" lang="ja-JP" altLang="en-US" sz="2000" b="1" dirty="0">
              <a:solidFill>
                <a:schemeClr val="accent1"/>
              </a:solidFill>
              <a:latin typeface="+mn-ea"/>
            </a:endParaRPr>
          </a:p>
        </p:txBody>
      </p:sp>
      <p:sp>
        <p:nvSpPr>
          <p:cNvPr id="12" name="テキスト ボックス 11">
            <a:extLst>
              <a:ext uri="{FF2B5EF4-FFF2-40B4-BE49-F238E27FC236}">
                <a16:creationId xmlns:a16="http://schemas.microsoft.com/office/drawing/2014/main" id="{65FF1D8F-04A8-F1AC-C1CE-FE07BD702783}"/>
              </a:ext>
            </a:extLst>
          </p:cNvPr>
          <p:cNvSpPr txBox="1"/>
          <p:nvPr/>
        </p:nvSpPr>
        <p:spPr>
          <a:xfrm>
            <a:off x="6609635" y="4518650"/>
            <a:ext cx="5314275" cy="1977464"/>
          </a:xfrm>
          <a:prstGeom prst="rect">
            <a:avLst/>
          </a:prstGeom>
          <a:noFill/>
        </p:spPr>
        <p:txBody>
          <a:bodyPr wrap="none" rtlCol="0">
            <a:spAutoFit/>
          </a:bodyPr>
          <a:lstStyle/>
          <a:p>
            <a:r>
              <a:rPr lang="ja-JP" altLang="en-US" sz="1600" b="1" dirty="0">
                <a:solidFill>
                  <a:schemeClr val="accent1"/>
                </a:solidFill>
              </a:rPr>
              <a:t>❶　危機管理ガイドラインについて</a:t>
            </a:r>
            <a:endParaRPr lang="en-US" altLang="ja-JP" sz="1600" b="1" dirty="0">
              <a:solidFill>
                <a:schemeClr val="accent1"/>
              </a:solidFill>
            </a:endParaRPr>
          </a:p>
          <a:p>
            <a:r>
              <a:rPr lang="ja-JP" altLang="en-US" sz="1600" dirty="0">
                <a:solidFill>
                  <a:schemeClr val="accent1"/>
                </a:solidFill>
              </a:rPr>
              <a:t>　　・次回主力</a:t>
            </a:r>
            <a:r>
              <a:rPr lang="en-US" altLang="ja-JP" sz="1600" dirty="0">
                <a:solidFill>
                  <a:schemeClr val="accent1"/>
                </a:solidFill>
              </a:rPr>
              <a:t>mtg</a:t>
            </a:r>
            <a:r>
              <a:rPr lang="ja-JP" altLang="en-US" sz="1600" dirty="0">
                <a:solidFill>
                  <a:schemeClr val="accent1"/>
                </a:solidFill>
              </a:rPr>
              <a:t>にて店舗内共有を！</a:t>
            </a:r>
            <a:endParaRPr lang="en-US" altLang="ja-JP" sz="1600" dirty="0">
              <a:solidFill>
                <a:schemeClr val="accent1"/>
              </a:solidFill>
            </a:endParaRPr>
          </a:p>
          <a:p>
            <a:r>
              <a:rPr lang="ja-JP" altLang="en-US" sz="1600" dirty="0">
                <a:solidFill>
                  <a:schemeClr val="accent1"/>
                </a:solidFill>
              </a:rPr>
              <a:t>　　　（イントラの</a:t>
            </a:r>
            <a:r>
              <a:rPr lang="en-US" altLang="ja-JP" sz="1600" dirty="0">
                <a:solidFill>
                  <a:schemeClr val="accent1"/>
                </a:solidFill>
              </a:rPr>
              <a:t>DL/</a:t>
            </a:r>
            <a:r>
              <a:rPr lang="ja-JP" altLang="en-US" sz="1600" dirty="0">
                <a:solidFill>
                  <a:schemeClr val="accent1"/>
                </a:solidFill>
              </a:rPr>
              <a:t>緊急連絡先）</a:t>
            </a:r>
            <a:endParaRPr lang="en-US" altLang="ja-JP" sz="1600" dirty="0">
              <a:solidFill>
                <a:schemeClr val="accent1"/>
              </a:solidFill>
            </a:endParaRPr>
          </a:p>
          <a:p>
            <a:endParaRPr lang="en-US" altLang="ja-JP" sz="1000" dirty="0">
              <a:solidFill>
                <a:schemeClr val="accent1"/>
              </a:solidFill>
            </a:endParaRPr>
          </a:p>
          <a:p>
            <a:r>
              <a:rPr lang="ja-JP" altLang="en-US" sz="1600" dirty="0">
                <a:solidFill>
                  <a:schemeClr val="accent1"/>
                </a:solidFill>
              </a:rPr>
              <a:t>❷　</a:t>
            </a:r>
            <a:r>
              <a:rPr lang="ja-JP" altLang="en-US" sz="1600" b="1" dirty="0">
                <a:solidFill>
                  <a:schemeClr val="accent1"/>
                </a:solidFill>
              </a:rPr>
              <a:t>個人情報漏洩に関して</a:t>
            </a:r>
            <a:endParaRPr lang="en-US" altLang="ja-JP" sz="1600" b="1" dirty="0">
              <a:solidFill>
                <a:schemeClr val="accent1"/>
              </a:solidFill>
            </a:endParaRPr>
          </a:p>
          <a:p>
            <a:r>
              <a:rPr lang="ja-JP" altLang="en-US" sz="1600" dirty="0">
                <a:solidFill>
                  <a:schemeClr val="accent1"/>
                </a:solidFill>
              </a:rPr>
              <a:t>　　・クレジット控え：必ずお渡し確認</a:t>
            </a:r>
            <a:endParaRPr lang="en-US" altLang="ja-JP" sz="1600" dirty="0">
              <a:solidFill>
                <a:schemeClr val="accent1"/>
              </a:solidFill>
            </a:endParaRPr>
          </a:p>
          <a:p>
            <a:r>
              <a:rPr lang="ja-JP" altLang="en-US" sz="1600" dirty="0">
                <a:solidFill>
                  <a:schemeClr val="accent1"/>
                </a:solidFill>
              </a:rPr>
              <a:t>　　・履歴書：破棄する時はシュレッダーで</a:t>
            </a:r>
            <a:endParaRPr lang="en-US" altLang="ja-JP" sz="1600" dirty="0">
              <a:solidFill>
                <a:schemeClr val="accent1"/>
              </a:solidFill>
            </a:endParaRPr>
          </a:p>
          <a:p>
            <a:r>
              <a:rPr lang="ja-JP" altLang="en-US" sz="1600" dirty="0">
                <a:solidFill>
                  <a:schemeClr val="accent1"/>
                </a:solidFill>
              </a:rPr>
              <a:t>　　・お客様情報：漏洩しないよう扱いには十分注意を</a:t>
            </a:r>
            <a:endParaRPr lang="en-US" altLang="ja-JP" sz="1600" dirty="0">
              <a:solidFill>
                <a:schemeClr val="accent1"/>
              </a:solidFill>
            </a:endParaRPr>
          </a:p>
        </p:txBody>
      </p:sp>
    </p:spTree>
    <p:extLst>
      <p:ext uri="{BB962C8B-B14F-4D97-AF65-F5344CB8AC3E}">
        <p14:creationId xmlns:p14="http://schemas.microsoft.com/office/powerpoint/2010/main" val="190034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9775102-0403-BA06-418C-5BAFE7CB6B94}"/>
              </a:ext>
            </a:extLst>
          </p:cNvPr>
          <p:cNvSpPr/>
          <p:nvPr/>
        </p:nvSpPr>
        <p:spPr>
          <a:xfrm>
            <a:off x="2122481" y="3070696"/>
            <a:ext cx="7947038" cy="7166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bg1"/>
                </a:solidFill>
                <a:latin typeface="+mn-ea"/>
              </a:rPr>
              <a:t>END</a:t>
            </a:r>
            <a:endParaRPr kumimoji="1" lang="ja-JP" altLang="en-US" sz="2800" b="1" dirty="0">
              <a:solidFill>
                <a:schemeClr val="bg1"/>
              </a:solidFill>
              <a:latin typeface="+mn-ea"/>
            </a:endParaRPr>
          </a:p>
        </p:txBody>
      </p:sp>
    </p:spTree>
    <p:extLst>
      <p:ext uri="{BB962C8B-B14F-4D97-AF65-F5344CB8AC3E}">
        <p14:creationId xmlns:p14="http://schemas.microsoft.com/office/powerpoint/2010/main" val="348271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266FBD2-5923-4F4E-AF86-56CFB9837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11" y="172309"/>
            <a:ext cx="4883113" cy="6513381"/>
          </a:xfrm>
          <a:prstGeom prst="rect">
            <a:avLst/>
          </a:prstGeom>
        </p:spPr>
      </p:pic>
      <p:sp>
        <p:nvSpPr>
          <p:cNvPr id="5" name="正方形/長方形 4">
            <a:extLst>
              <a:ext uri="{FF2B5EF4-FFF2-40B4-BE49-F238E27FC236}">
                <a16:creationId xmlns:a16="http://schemas.microsoft.com/office/drawing/2014/main" id="{0A078BD9-7A1E-4C50-BAAD-AE18978C624F}"/>
              </a:ext>
            </a:extLst>
          </p:cNvPr>
          <p:cNvSpPr/>
          <p:nvPr/>
        </p:nvSpPr>
        <p:spPr>
          <a:xfrm>
            <a:off x="900223" y="432390"/>
            <a:ext cx="786809" cy="61881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10466317-503D-4A73-A4EB-AC94F7604C27}"/>
              </a:ext>
            </a:extLst>
          </p:cNvPr>
          <p:cNvSpPr/>
          <p:nvPr/>
        </p:nvSpPr>
        <p:spPr>
          <a:xfrm rot="10800000">
            <a:off x="255181" y="822250"/>
            <a:ext cx="484632" cy="5358809"/>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0E7469D-17A4-4B8E-8E9D-55C3971106CE}"/>
              </a:ext>
            </a:extLst>
          </p:cNvPr>
          <p:cNvSpPr/>
          <p:nvPr/>
        </p:nvSpPr>
        <p:spPr>
          <a:xfrm>
            <a:off x="900223" y="2427890"/>
            <a:ext cx="2147363" cy="4216298"/>
          </a:xfrm>
          <a:prstGeom prst="rect">
            <a:avLst/>
          </a:prstGeom>
          <a:solidFill>
            <a:srgbClr val="FF0000">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65351C2-3068-4C3E-86C5-CCBAD8EB22F9}"/>
              </a:ext>
            </a:extLst>
          </p:cNvPr>
          <p:cNvSpPr/>
          <p:nvPr/>
        </p:nvSpPr>
        <p:spPr>
          <a:xfrm>
            <a:off x="3058344" y="456039"/>
            <a:ext cx="786809" cy="61881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C328D40-6C4C-4277-B680-05C974B9757F}"/>
              </a:ext>
            </a:extLst>
          </p:cNvPr>
          <p:cNvSpPr/>
          <p:nvPr/>
        </p:nvSpPr>
        <p:spPr>
          <a:xfrm>
            <a:off x="3053604" y="4233042"/>
            <a:ext cx="786809" cy="2403263"/>
          </a:xfrm>
          <a:prstGeom prst="roundRect">
            <a:avLst/>
          </a:prstGeom>
          <a:solidFill>
            <a:srgbClr val="066D92">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t>顛末書</a:t>
            </a:r>
            <a:endParaRPr lang="en-US" altLang="ja-JP" sz="3200" b="1" dirty="0"/>
          </a:p>
        </p:txBody>
      </p:sp>
      <p:sp>
        <p:nvSpPr>
          <p:cNvPr id="10" name="四角形: 角を丸くする 9">
            <a:extLst>
              <a:ext uri="{FF2B5EF4-FFF2-40B4-BE49-F238E27FC236}">
                <a16:creationId xmlns:a16="http://schemas.microsoft.com/office/drawing/2014/main" id="{18738348-C476-4A42-A5F0-63426AE82931}"/>
              </a:ext>
            </a:extLst>
          </p:cNvPr>
          <p:cNvSpPr/>
          <p:nvPr/>
        </p:nvSpPr>
        <p:spPr>
          <a:xfrm>
            <a:off x="3047586" y="641131"/>
            <a:ext cx="786809" cy="3584028"/>
          </a:xfrm>
          <a:prstGeom prst="roundRect">
            <a:avLst/>
          </a:prstGeom>
          <a:solidFill>
            <a:srgbClr val="CE024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t>始末書</a:t>
            </a:r>
            <a:endParaRPr lang="en-US" altLang="ja-JP" sz="3200" b="1" dirty="0"/>
          </a:p>
        </p:txBody>
      </p:sp>
      <p:sp>
        <p:nvSpPr>
          <p:cNvPr id="11" name="吹き出し: 折線 10">
            <a:extLst>
              <a:ext uri="{FF2B5EF4-FFF2-40B4-BE49-F238E27FC236}">
                <a16:creationId xmlns:a16="http://schemas.microsoft.com/office/drawing/2014/main" id="{AEA7B503-B1FD-4BAE-86F6-EC61619F298A}"/>
              </a:ext>
            </a:extLst>
          </p:cNvPr>
          <p:cNvSpPr/>
          <p:nvPr/>
        </p:nvSpPr>
        <p:spPr>
          <a:xfrm>
            <a:off x="5656881" y="4225159"/>
            <a:ext cx="6044339" cy="2395380"/>
          </a:xfrm>
          <a:prstGeom prst="borderCallout2">
            <a:avLst>
              <a:gd name="adj1" fmla="val 18750"/>
              <a:gd name="adj2" fmla="val -8333"/>
              <a:gd name="adj3" fmla="val 18750"/>
              <a:gd name="adj4" fmla="val -16667"/>
              <a:gd name="adj5" fmla="val 50387"/>
              <a:gd name="adj6" fmla="val -31539"/>
            </a:avLst>
          </a:prstGeom>
        </p:spPr>
        <p:style>
          <a:lnRef idx="2">
            <a:schemeClr val="accent1"/>
          </a:lnRef>
          <a:fillRef idx="1">
            <a:schemeClr val="lt1"/>
          </a:fillRef>
          <a:effectRef idx="0">
            <a:schemeClr val="accent1"/>
          </a:effectRef>
          <a:fontRef idx="minor">
            <a:schemeClr val="dk1"/>
          </a:fontRef>
        </p:style>
        <p:txBody>
          <a:bodyPr rtlCol="0" anchor="t"/>
          <a:lstStyle/>
          <a:p>
            <a:r>
              <a:rPr kumimoji="1" lang="en-US" altLang="ja-JP" sz="2400" b="1" dirty="0"/>
              <a:t>【</a:t>
            </a:r>
            <a:r>
              <a:rPr kumimoji="1" lang="ja-JP" altLang="en-US" sz="2400" b="1" dirty="0"/>
              <a:t>顛末書</a:t>
            </a:r>
            <a:r>
              <a:rPr kumimoji="1" lang="en-US" altLang="ja-JP" sz="2400" b="1" dirty="0"/>
              <a:t>】</a:t>
            </a:r>
          </a:p>
          <a:p>
            <a:endParaRPr lang="en-US" altLang="ja-JP" dirty="0"/>
          </a:p>
          <a:p>
            <a:r>
              <a:rPr kumimoji="1" lang="ja-JP" altLang="en-US" dirty="0"/>
              <a:t>不足金、</a:t>
            </a:r>
            <a:r>
              <a:rPr kumimoji="1" lang="en-US" altLang="ja-JP" dirty="0"/>
              <a:t>VOID</a:t>
            </a:r>
            <a:r>
              <a:rPr kumimoji="1" lang="ja-JP" altLang="en-US" dirty="0"/>
              <a:t>処理等、</a:t>
            </a:r>
            <a:endParaRPr kumimoji="1" lang="en-US" altLang="ja-JP" dirty="0"/>
          </a:p>
          <a:p>
            <a:r>
              <a:rPr kumimoji="1" lang="ja-JP" altLang="en-US" dirty="0"/>
              <a:t>すべての事案に対して本部提出するもの。</a:t>
            </a:r>
          </a:p>
        </p:txBody>
      </p:sp>
      <p:sp>
        <p:nvSpPr>
          <p:cNvPr id="12" name="吹き出し: 折線 11">
            <a:extLst>
              <a:ext uri="{FF2B5EF4-FFF2-40B4-BE49-F238E27FC236}">
                <a16:creationId xmlns:a16="http://schemas.microsoft.com/office/drawing/2014/main" id="{390C89AC-C05E-48CC-9336-F4B6AF1FEE39}"/>
              </a:ext>
            </a:extLst>
          </p:cNvPr>
          <p:cNvSpPr/>
          <p:nvPr/>
        </p:nvSpPr>
        <p:spPr>
          <a:xfrm>
            <a:off x="5656881" y="727708"/>
            <a:ext cx="6044339" cy="2395380"/>
          </a:xfrm>
          <a:prstGeom prst="borderCallout2">
            <a:avLst>
              <a:gd name="adj1" fmla="val 18750"/>
              <a:gd name="adj2" fmla="val -8333"/>
              <a:gd name="adj3" fmla="val 18750"/>
              <a:gd name="adj4" fmla="val -16667"/>
              <a:gd name="adj5" fmla="val 50387"/>
              <a:gd name="adj6" fmla="val -31539"/>
            </a:avLst>
          </a:prstGeom>
        </p:spPr>
        <p:style>
          <a:lnRef idx="2">
            <a:schemeClr val="accent1"/>
          </a:lnRef>
          <a:fillRef idx="1">
            <a:schemeClr val="lt1"/>
          </a:fillRef>
          <a:effectRef idx="0">
            <a:schemeClr val="accent1"/>
          </a:effectRef>
          <a:fontRef idx="minor">
            <a:schemeClr val="dk1"/>
          </a:fontRef>
        </p:style>
        <p:txBody>
          <a:bodyPr rtlCol="0" anchor="t"/>
          <a:lstStyle/>
          <a:p>
            <a:r>
              <a:rPr kumimoji="1" lang="en-US" altLang="ja-JP" sz="2400" b="1" dirty="0"/>
              <a:t>【</a:t>
            </a:r>
            <a:r>
              <a:rPr lang="ja-JP" altLang="en-US" sz="2400" b="1" dirty="0"/>
              <a:t>始末書</a:t>
            </a:r>
            <a:r>
              <a:rPr kumimoji="1" lang="en-US" altLang="ja-JP" sz="2400" b="1" dirty="0"/>
              <a:t>】</a:t>
            </a:r>
          </a:p>
          <a:p>
            <a:endParaRPr lang="en-US" altLang="ja-JP" dirty="0"/>
          </a:p>
          <a:p>
            <a:r>
              <a:rPr lang="ja-JP" altLang="en-US" b="1" dirty="0">
                <a:solidFill>
                  <a:srgbClr val="FF0000"/>
                </a:solidFill>
              </a:rPr>
              <a:t>重要度の高い</a:t>
            </a:r>
            <a:r>
              <a:rPr lang="ja-JP" altLang="en-US" dirty="0"/>
              <a:t>案件や、</a:t>
            </a:r>
            <a:endParaRPr lang="en-US" altLang="ja-JP" dirty="0"/>
          </a:p>
          <a:p>
            <a:r>
              <a:rPr lang="ja-JP" altLang="en-US" dirty="0"/>
              <a:t>顛末書が</a:t>
            </a:r>
            <a:r>
              <a:rPr lang="ja-JP" altLang="en-US" b="1" dirty="0">
                <a:solidFill>
                  <a:srgbClr val="FF0000"/>
                </a:solidFill>
              </a:rPr>
              <a:t>累積で</a:t>
            </a:r>
            <a:r>
              <a:rPr lang="en-US" altLang="ja-JP" b="1" dirty="0">
                <a:solidFill>
                  <a:srgbClr val="FF0000"/>
                </a:solidFill>
              </a:rPr>
              <a:t>5</a:t>
            </a:r>
            <a:r>
              <a:rPr lang="ja-JP" altLang="en-US" b="1" dirty="0">
                <a:solidFill>
                  <a:srgbClr val="FF0000"/>
                </a:solidFill>
              </a:rPr>
              <a:t>枚</a:t>
            </a:r>
            <a:r>
              <a:rPr lang="ja-JP" altLang="en-US" dirty="0"/>
              <a:t>（期中）となった時に提出する。</a:t>
            </a:r>
            <a:endParaRPr lang="en-US" altLang="ja-JP" dirty="0"/>
          </a:p>
          <a:p>
            <a:endParaRPr lang="en-US" altLang="ja-JP" dirty="0"/>
          </a:p>
          <a:p>
            <a:r>
              <a:rPr lang="ja-JP" altLang="en-US" b="1" dirty="0"/>
              <a:t>始末書の提出 ＝ 減給以上の懲罰対象</a:t>
            </a:r>
            <a:endParaRPr lang="en-US" altLang="ja-JP" b="1" dirty="0"/>
          </a:p>
          <a:p>
            <a:r>
              <a:rPr lang="ja-JP" altLang="en-US" dirty="0">
                <a:solidFill>
                  <a:srgbClr val="FF0000"/>
                </a:solidFill>
              </a:rPr>
              <a:t>＊危機管理室協議</a:t>
            </a:r>
            <a:endParaRPr lang="en-US" altLang="ja-JP" dirty="0">
              <a:solidFill>
                <a:srgbClr val="FF0000"/>
              </a:solidFill>
            </a:endParaRPr>
          </a:p>
        </p:txBody>
      </p:sp>
      <p:sp>
        <p:nvSpPr>
          <p:cNvPr id="13" name="正方形/長方形 12">
            <a:extLst>
              <a:ext uri="{FF2B5EF4-FFF2-40B4-BE49-F238E27FC236}">
                <a16:creationId xmlns:a16="http://schemas.microsoft.com/office/drawing/2014/main" id="{986C1A55-0D1B-4C97-9A3B-F16EE905B893}"/>
              </a:ext>
            </a:extLst>
          </p:cNvPr>
          <p:cNvSpPr/>
          <p:nvPr/>
        </p:nvSpPr>
        <p:spPr>
          <a:xfrm>
            <a:off x="900223" y="641132"/>
            <a:ext cx="2944930" cy="3584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5288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2000"/>
                                        <p:tgtEl>
                                          <p:spTgt spid="13"/>
                                        </p:tgtEl>
                                      </p:cBhvr>
                                    </p:animEffect>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61EC187-C459-417E-8F0A-E2213BA1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11" y="172309"/>
            <a:ext cx="4883113" cy="6513381"/>
          </a:xfrm>
          <a:prstGeom prst="rect">
            <a:avLst/>
          </a:prstGeom>
        </p:spPr>
      </p:pic>
      <p:pic>
        <p:nvPicPr>
          <p:cNvPr id="7" name="図 6">
            <a:extLst>
              <a:ext uri="{FF2B5EF4-FFF2-40B4-BE49-F238E27FC236}">
                <a16:creationId xmlns:a16="http://schemas.microsoft.com/office/drawing/2014/main" id="{2575AE14-F918-4FAE-B804-AB0B25AE1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277" y="3117833"/>
            <a:ext cx="781090" cy="622332"/>
          </a:xfrm>
          <a:prstGeom prst="rect">
            <a:avLst/>
          </a:prstGeom>
        </p:spPr>
      </p:pic>
      <p:pic>
        <p:nvPicPr>
          <p:cNvPr id="9" name="図 8">
            <a:extLst>
              <a:ext uri="{FF2B5EF4-FFF2-40B4-BE49-F238E27FC236}">
                <a16:creationId xmlns:a16="http://schemas.microsoft.com/office/drawing/2014/main" id="{3BF50DD4-0828-4873-9A06-113A9B19B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420" y="1869084"/>
            <a:ext cx="5404333" cy="2924896"/>
          </a:xfrm>
          <a:prstGeom prst="rect">
            <a:avLst/>
          </a:prstGeom>
        </p:spPr>
      </p:pic>
      <p:sp>
        <p:nvSpPr>
          <p:cNvPr id="10" name="四角形: 角を丸くする 9">
            <a:extLst>
              <a:ext uri="{FF2B5EF4-FFF2-40B4-BE49-F238E27FC236}">
                <a16:creationId xmlns:a16="http://schemas.microsoft.com/office/drawing/2014/main" id="{F011DA85-5443-4E9D-A215-2BB856228824}"/>
              </a:ext>
            </a:extLst>
          </p:cNvPr>
          <p:cNvSpPr/>
          <p:nvPr/>
        </p:nvSpPr>
        <p:spPr>
          <a:xfrm>
            <a:off x="7381363" y="2227519"/>
            <a:ext cx="4605074" cy="2402958"/>
          </a:xfrm>
          <a:prstGeom prst="roundRect">
            <a:avLst/>
          </a:prstGeom>
          <a:solidFill>
            <a:schemeClr val="accent5">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故意・過失の大きさ</a:t>
            </a:r>
          </a:p>
        </p:txBody>
      </p:sp>
      <p:sp>
        <p:nvSpPr>
          <p:cNvPr id="11" name="四角形: 角を丸くする 10">
            <a:extLst>
              <a:ext uri="{FF2B5EF4-FFF2-40B4-BE49-F238E27FC236}">
                <a16:creationId xmlns:a16="http://schemas.microsoft.com/office/drawing/2014/main" id="{F5D17F02-5320-4324-9C57-F11EA9A29591}"/>
              </a:ext>
            </a:extLst>
          </p:cNvPr>
          <p:cNvSpPr/>
          <p:nvPr/>
        </p:nvSpPr>
        <p:spPr>
          <a:xfrm>
            <a:off x="1686909" y="632819"/>
            <a:ext cx="3452649" cy="5992706"/>
          </a:xfrm>
          <a:prstGeom prst="roundRect">
            <a:avLst/>
          </a:prstGeom>
          <a:solidFill>
            <a:schemeClr val="accent6">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t>事案ごとの</a:t>
            </a:r>
            <a:endParaRPr lang="en-US" altLang="ja-JP" sz="3200" b="1" dirty="0"/>
          </a:p>
          <a:p>
            <a:pPr algn="ctr"/>
            <a:r>
              <a:rPr lang="ja-JP" altLang="en-US" sz="3200" b="1" dirty="0"/>
              <a:t>適正な懲罰検討</a:t>
            </a:r>
            <a:endParaRPr kumimoji="1" lang="ja-JP" altLang="en-US" sz="3200" b="1" dirty="0"/>
          </a:p>
        </p:txBody>
      </p:sp>
      <p:sp>
        <p:nvSpPr>
          <p:cNvPr id="12" name="正方形/長方形 11">
            <a:extLst>
              <a:ext uri="{FF2B5EF4-FFF2-40B4-BE49-F238E27FC236}">
                <a16:creationId xmlns:a16="http://schemas.microsoft.com/office/drawing/2014/main" id="{B638359A-5932-4EAB-9566-247DD399F331}"/>
              </a:ext>
            </a:extLst>
          </p:cNvPr>
          <p:cNvSpPr/>
          <p:nvPr/>
        </p:nvSpPr>
        <p:spPr>
          <a:xfrm>
            <a:off x="650522" y="2475752"/>
            <a:ext cx="10890956" cy="230683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4000" b="1" dirty="0"/>
              <a:t>公平・公正な処罰の決定</a:t>
            </a:r>
          </a:p>
        </p:txBody>
      </p:sp>
    </p:spTree>
    <p:extLst>
      <p:ext uri="{BB962C8B-B14F-4D97-AF65-F5344CB8AC3E}">
        <p14:creationId xmlns:p14="http://schemas.microsoft.com/office/powerpoint/2010/main" val="40940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4232</Words>
  <Application>Microsoft Office PowerPoint</Application>
  <PresentationFormat>ワイド画面</PresentationFormat>
  <Paragraphs>708</Paragraphs>
  <Slides>71</Slides>
  <Notes>40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71</vt:i4>
      </vt:variant>
    </vt:vector>
  </HeadingPairs>
  <TitlesOfParts>
    <vt:vector size="84" baseType="lpstr">
      <vt:lpstr>basic</vt:lpstr>
      <vt:lpstr>BIZ UDPゴシック</vt:lpstr>
      <vt:lpstr>MS PGothic</vt:lpstr>
      <vt:lpstr>UD デジタル 教科書体 N-R</vt:lpstr>
      <vt:lpstr>メイリオ</vt:lpstr>
      <vt:lpstr>Yu Gothic</vt:lpstr>
      <vt:lpstr>Yu Gothic</vt:lpstr>
      <vt:lpstr>游ゴシック Light</vt:lpstr>
      <vt:lpstr>Arial</vt:lpstr>
      <vt:lpstr>Bahnschrift</vt:lpstr>
      <vt:lpstr>Calibri</vt:lpstr>
      <vt:lpstr>Roboto</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【case ：売上入金の横領に関する懲罰事例】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齊藤 里奈</dc:creator>
  <cp:lastModifiedBy>齊藤 里奈</cp:lastModifiedBy>
  <cp:revision>13</cp:revision>
  <dcterms:created xsi:type="dcterms:W3CDTF">2023-05-19T00:29:49Z</dcterms:created>
  <dcterms:modified xsi:type="dcterms:W3CDTF">2023-05-24T06:51:19Z</dcterms:modified>
</cp:coreProperties>
</file>