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5"/>
  </p:notesMasterIdLst>
  <p:sldIdLst>
    <p:sldId id="3745" r:id="rId2"/>
    <p:sldId id="3756" r:id="rId3"/>
    <p:sldId id="3747" r:id="rId4"/>
    <p:sldId id="3780" r:id="rId5"/>
    <p:sldId id="3781" r:id="rId6"/>
    <p:sldId id="3750" r:id="rId7"/>
    <p:sldId id="3796" r:id="rId8"/>
    <p:sldId id="3779" r:id="rId9"/>
    <p:sldId id="3749" r:id="rId10"/>
    <p:sldId id="3784" r:id="rId11"/>
    <p:sldId id="3785" r:id="rId12"/>
    <p:sldId id="257" r:id="rId13"/>
    <p:sldId id="3815" r:id="rId14"/>
    <p:sldId id="3818" r:id="rId15"/>
    <p:sldId id="3813" r:id="rId16"/>
    <p:sldId id="3816" r:id="rId17"/>
    <p:sldId id="3822" r:id="rId18"/>
    <p:sldId id="3819" r:id="rId19"/>
    <p:sldId id="3817" r:id="rId20"/>
    <p:sldId id="3814" r:id="rId21"/>
    <p:sldId id="3823" r:id="rId22"/>
    <p:sldId id="3715" r:id="rId23"/>
    <p:sldId id="3803" r:id="rId24"/>
    <p:sldId id="3799" r:id="rId25"/>
    <p:sldId id="3800" r:id="rId26"/>
    <p:sldId id="3805" r:id="rId27"/>
    <p:sldId id="3824" r:id="rId28"/>
    <p:sldId id="3806" r:id="rId29"/>
    <p:sldId id="3801" r:id="rId30"/>
    <p:sldId id="3802" r:id="rId31"/>
    <p:sldId id="3807" r:id="rId32"/>
    <p:sldId id="3825" r:id="rId33"/>
    <p:sldId id="3826" r:id="rId34"/>
    <p:sldId id="3808" r:id="rId35"/>
    <p:sldId id="3804" r:id="rId36"/>
    <p:sldId id="3812" r:id="rId37"/>
    <p:sldId id="3809" r:id="rId38"/>
    <p:sldId id="3786" r:id="rId39"/>
    <p:sldId id="3790" r:id="rId40"/>
    <p:sldId id="3787" r:id="rId41"/>
    <p:sldId id="3746" r:id="rId42"/>
    <p:sldId id="3791" r:id="rId43"/>
    <p:sldId id="3792" r:id="rId44"/>
    <p:sldId id="3777" r:id="rId45"/>
    <p:sldId id="3794" r:id="rId46"/>
    <p:sldId id="3795" r:id="rId47"/>
    <p:sldId id="3828" r:id="rId48"/>
    <p:sldId id="3788" r:id="rId49"/>
    <p:sldId id="2197" r:id="rId50"/>
    <p:sldId id="3734" r:id="rId51"/>
    <p:sldId id="3733" r:id="rId52"/>
    <p:sldId id="3737" r:id="rId53"/>
    <p:sldId id="3741" r:id="rId54"/>
    <p:sldId id="3736" r:id="rId55"/>
    <p:sldId id="3738" r:id="rId56"/>
    <p:sldId id="3739" r:id="rId57"/>
    <p:sldId id="3742" r:id="rId58"/>
    <p:sldId id="3827" r:id="rId59"/>
    <p:sldId id="3743" r:id="rId60"/>
    <p:sldId id="3829" r:id="rId61"/>
    <p:sldId id="3789" r:id="rId62"/>
    <p:sldId id="3753" r:id="rId63"/>
    <p:sldId id="3559" r:id="rId64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D78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89924" autoAdjust="0"/>
  </p:normalViewPr>
  <p:slideViewPr>
    <p:cSldViewPr snapToGrid="0">
      <p:cViewPr varScale="1">
        <p:scale>
          <a:sx n="77" d="100"/>
          <a:sy n="77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A00F4-684F-44E0-9D6D-9D112D0D973A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CBA99502-2BA6-476B-AFA5-751B1E090434}">
      <dgm:prSet phldrT="[テキスト]" custT="1"/>
      <dgm:spPr/>
      <dgm:t>
        <a:bodyPr/>
        <a:lstStyle/>
        <a:p>
          <a:r>
            <a:rPr kumimoji="1" lang="ja-JP" altLang="en-US" sz="1400" dirty="0"/>
            <a:t>体調不良報告を現場責任者にいれ、病院診断を受ける</a:t>
          </a:r>
        </a:p>
      </dgm:t>
    </dgm:pt>
    <dgm:pt modelId="{58216FB3-0C72-4E08-A9E1-DD4BB8E9ECC4}" type="parTrans" cxnId="{C89CDB23-3F17-4ED0-8B44-7AB5A269ACE2}">
      <dgm:prSet/>
      <dgm:spPr/>
      <dgm:t>
        <a:bodyPr/>
        <a:lstStyle/>
        <a:p>
          <a:endParaRPr kumimoji="1" lang="ja-JP" altLang="en-US" sz="1400"/>
        </a:p>
      </dgm:t>
    </dgm:pt>
    <dgm:pt modelId="{35841481-A097-40AB-8427-CC6D97D3A262}" type="sibTrans" cxnId="{C89CDB23-3F17-4ED0-8B44-7AB5A269ACE2}">
      <dgm:prSet/>
      <dgm:spPr/>
      <dgm:t>
        <a:bodyPr/>
        <a:lstStyle/>
        <a:p>
          <a:endParaRPr kumimoji="1" lang="ja-JP" altLang="en-US" sz="1400"/>
        </a:p>
      </dgm:t>
    </dgm:pt>
    <dgm:pt modelId="{E98B79A5-47B9-42FB-B179-279DCDEB61D0}">
      <dgm:prSet phldrT="[テキスト]" custT="1"/>
      <dgm:spPr/>
      <dgm:t>
        <a:bodyPr/>
        <a:lstStyle/>
        <a:p>
          <a:r>
            <a:rPr kumimoji="1" lang="ja-JP" altLang="en-US" sz="1400" dirty="0"/>
            <a:t>医師の診断を受け、</a:t>
          </a:r>
          <a:r>
            <a:rPr kumimoji="1" lang="ja-JP" altLang="en-US" sz="1400" b="1" dirty="0"/>
            <a:t>ウィルス性の診断</a:t>
          </a:r>
          <a:r>
            <a:rPr kumimoji="1" lang="ja-JP" altLang="en-US" sz="1400" dirty="0"/>
            <a:t>が出たら</a:t>
          </a:r>
          <a:r>
            <a:rPr kumimoji="1" lang="ja-JP" altLang="en-US" sz="1400" b="1" dirty="0">
              <a:solidFill>
                <a:srgbClr val="FF0000"/>
              </a:solidFill>
            </a:rPr>
            <a:t>出勤停止</a:t>
          </a:r>
          <a:endParaRPr kumimoji="1" lang="en-US" altLang="ja-JP" sz="1400" b="1" dirty="0">
            <a:solidFill>
              <a:srgbClr val="FF0000"/>
            </a:solidFill>
          </a:endParaRPr>
        </a:p>
      </dgm:t>
    </dgm:pt>
    <dgm:pt modelId="{B289559E-7FCA-4683-B75A-68BC51434483}" type="parTrans" cxnId="{740F7EF5-1D49-4207-950B-D5494878929D}">
      <dgm:prSet/>
      <dgm:spPr/>
      <dgm:t>
        <a:bodyPr/>
        <a:lstStyle/>
        <a:p>
          <a:endParaRPr kumimoji="1" lang="ja-JP" altLang="en-US" sz="1400"/>
        </a:p>
      </dgm:t>
    </dgm:pt>
    <dgm:pt modelId="{AE0D55C5-A3A9-49EE-A103-3C75F9AD9982}" type="sibTrans" cxnId="{740F7EF5-1D49-4207-950B-D5494878929D}">
      <dgm:prSet/>
      <dgm:spPr/>
      <dgm:t>
        <a:bodyPr/>
        <a:lstStyle/>
        <a:p>
          <a:endParaRPr kumimoji="1" lang="ja-JP" altLang="en-US" sz="1400"/>
        </a:p>
      </dgm:t>
    </dgm:pt>
    <dgm:pt modelId="{83C96867-03C2-4B34-BE49-DACDDCEF7CCB}">
      <dgm:prSet phldrT="[テキスト]" custT="1"/>
      <dgm:spPr/>
      <dgm:t>
        <a:bodyPr/>
        <a:lstStyle/>
        <a:p>
          <a:r>
            <a:rPr kumimoji="1" lang="ja-JP" altLang="en-US" sz="1400" dirty="0"/>
            <a:t>再度、医師の診断を受診、</a:t>
          </a:r>
          <a:r>
            <a:rPr kumimoji="1" lang="ja-JP" altLang="en-US" sz="1400" b="1" dirty="0"/>
            <a:t>復帰に問題無い事を確認</a:t>
          </a:r>
        </a:p>
      </dgm:t>
    </dgm:pt>
    <dgm:pt modelId="{931A0954-B51C-4ACB-98A4-237F75908385}" type="parTrans" cxnId="{D8BB8AF4-6EA5-466E-BAED-2512D4745CAA}">
      <dgm:prSet/>
      <dgm:spPr/>
      <dgm:t>
        <a:bodyPr/>
        <a:lstStyle/>
        <a:p>
          <a:endParaRPr kumimoji="1" lang="ja-JP" altLang="en-US" sz="1400"/>
        </a:p>
      </dgm:t>
    </dgm:pt>
    <dgm:pt modelId="{7D22139E-4D68-4CA7-A645-67A8EEE43FC9}" type="sibTrans" cxnId="{D8BB8AF4-6EA5-466E-BAED-2512D4745CAA}">
      <dgm:prSet/>
      <dgm:spPr/>
      <dgm:t>
        <a:bodyPr/>
        <a:lstStyle/>
        <a:p>
          <a:endParaRPr kumimoji="1" lang="ja-JP" altLang="en-US" sz="1400"/>
        </a:p>
      </dgm:t>
    </dgm:pt>
    <dgm:pt modelId="{05F72DBC-1A0C-40F1-9848-79A9948AD410}">
      <dgm:prSet custT="1"/>
      <dgm:spPr/>
      <dgm:t>
        <a:bodyPr/>
        <a:lstStyle/>
        <a:p>
          <a:r>
            <a:rPr kumimoji="1" lang="ja-JP" altLang="en-US" sz="1400" dirty="0"/>
            <a:t>現場責任者に連絡を入れて現場復帰</a:t>
          </a:r>
        </a:p>
      </dgm:t>
    </dgm:pt>
    <dgm:pt modelId="{0821BAB7-CC76-42D3-BD49-6169C369AF55}" type="parTrans" cxnId="{B3AB5B94-5656-4EDD-A31E-F4B56C927E72}">
      <dgm:prSet/>
      <dgm:spPr/>
      <dgm:t>
        <a:bodyPr/>
        <a:lstStyle/>
        <a:p>
          <a:endParaRPr kumimoji="1" lang="ja-JP" altLang="en-US" sz="1400"/>
        </a:p>
      </dgm:t>
    </dgm:pt>
    <dgm:pt modelId="{A2F24BBA-DBA5-45FC-9575-2653B4E76CD1}" type="sibTrans" cxnId="{B3AB5B94-5656-4EDD-A31E-F4B56C927E72}">
      <dgm:prSet/>
      <dgm:spPr/>
      <dgm:t>
        <a:bodyPr/>
        <a:lstStyle/>
        <a:p>
          <a:endParaRPr kumimoji="1" lang="ja-JP" altLang="en-US" sz="1400"/>
        </a:p>
      </dgm:t>
    </dgm:pt>
    <dgm:pt modelId="{FA23F961-6550-4C3E-A85B-21E777AE109D}" type="pres">
      <dgm:prSet presAssocID="{FAAA00F4-684F-44E0-9D6D-9D112D0D973A}" presName="Name0" presStyleCnt="0">
        <dgm:presLayoutVars>
          <dgm:dir/>
          <dgm:animLvl val="lvl"/>
          <dgm:resizeHandles val="exact"/>
        </dgm:presLayoutVars>
      </dgm:prSet>
      <dgm:spPr/>
    </dgm:pt>
    <dgm:pt modelId="{EC16CAF9-DAB9-49B4-89D0-E6172C7175CE}" type="pres">
      <dgm:prSet presAssocID="{CBA99502-2BA6-476B-AFA5-751B1E09043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1F79E80-159E-475B-8360-D528A9575F5B}" type="pres">
      <dgm:prSet presAssocID="{35841481-A097-40AB-8427-CC6D97D3A262}" presName="parTxOnlySpace" presStyleCnt="0"/>
      <dgm:spPr/>
    </dgm:pt>
    <dgm:pt modelId="{69BE3953-2DD3-41DB-89B5-41689C33B294}" type="pres">
      <dgm:prSet presAssocID="{E98B79A5-47B9-42FB-B179-279DCDEB61D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9E8A6AE-7211-468B-8A1D-B3E345304270}" type="pres">
      <dgm:prSet presAssocID="{AE0D55C5-A3A9-49EE-A103-3C75F9AD9982}" presName="parTxOnlySpace" presStyleCnt="0"/>
      <dgm:spPr/>
    </dgm:pt>
    <dgm:pt modelId="{A06A5C59-28F0-449D-BE19-D96850117C98}" type="pres">
      <dgm:prSet presAssocID="{83C96867-03C2-4B34-BE49-DACDDCEF7CC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96DBD6-FA08-4A5C-8429-CE76F33ED46A}" type="pres">
      <dgm:prSet presAssocID="{7D22139E-4D68-4CA7-A645-67A8EEE43FC9}" presName="parTxOnlySpace" presStyleCnt="0"/>
      <dgm:spPr/>
    </dgm:pt>
    <dgm:pt modelId="{17B4E066-AD06-48A5-85A8-E901CF02C737}" type="pres">
      <dgm:prSet presAssocID="{05F72DBC-1A0C-40F1-9848-79A9948AD41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89CDB23-3F17-4ED0-8B44-7AB5A269ACE2}" srcId="{FAAA00F4-684F-44E0-9D6D-9D112D0D973A}" destId="{CBA99502-2BA6-476B-AFA5-751B1E090434}" srcOrd="0" destOrd="0" parTransId="{58216FB3-0C72-4E08-A9E1-DD4BB8E9ECC4}" sibTransId="{35841481-A097-40AB-8427-CC6D97D3A262}"/>
    <dgm:cxn modelId="{E42BFC26-12DA-44E3-88A8-A63A6DFA82AB}" type="presOf" srcId="{E98B79A5-47B9-42FB-B179-279DCDEB61D0}" destId="{69BE3953-2DD3-41DB-89B5-41689C33B294}" srcOrd="0" destOrd="0" presId="urn:microsoft.com/office/officeart/2005/8/layout/chevron1"/>
    <dgm:cxn modelId="{0B6C216B-1D5E-4CB5-A674-0BED463E7BAB}" type="presOf" srcId="{FAAA00F4-684F-44E0-9D6D-9D112D0D973A}" destId="{FA23F961-6550-4C3E-A85B-21E777AE109D}" srcOrd="0" destOrd="0" presId="urn:microsoft.com/office/officeart/2005/8/layout/chevron1"/>
    <dgm:cxn modelId="{7C834273-4F59-43BD-B311-B43D7EC54656}" type="presOf" srcId="{83C96867-03C2-4B34-BE49-DACDDCEF7CCB}" destId="{A06A5C59-28F0-449D-BE19-D96850117C98}" srcOrd="0" destOrd="0" presId="urn:microsoft.com/office/officeart/2005/8/layout/chevron1"/>
    <dgm:cxn modelId="{025FBD8C-AA54-421D-8E69-3D0139474436}" type="presOf" srcId="{CBA99502-2BA6-476B-AFA5-751B1E090434}" destId="{EC16CAF9-DAB9-49B4-89D0-E6172C7175CE}" srcOrd="0" destOrd="0" presId="urn:microsoft.com/office/officeart/2005/8/layout/chevron1"/>
    <dgm:cxn modelId="{B3AB5B94-5656-4EDD-A31E-F4B56C927E72}" srcId="{FAAA00F4-684F-44E0-9D6D-9D112D0D973A}" destId="{05F72DBC-1A0C-40F1-9848-79A9948AD410}" srcOrd="3" destOrd="0" parTransId="{0821BAB7-CC76-42D3-BD49-6169C369AF55}" sibTransId="{A2F24BBA-DBA5-45FC-9575-2653B4E76CD1}"/>
    <dgm:cxn modelId="{849225EE-EB52-4D24-9B09-F2D263C48A0C}" type="presOf" srcId="{05F72DBC-1A0C-40F1-9848-79A9948AD410}" destId="{17B4E066-AD06-48A5-85A8-E901CF02C737}" srcOrd="0" destOrd="0" presId="urn:microsoft.com/office/officeart/2005/8/layout/chevron1"/>
    <dgm:cxn modelId="{D8BB8AF4-6EA5-466E-BAED-2512D4745CAA}" srcId="{FAAA00F4-684F-44E0-9D6D-9D112D0D973A}" destId="{83C96867-03C2-4B34-BE49-DACDDCEF7CCB}" srcOrd="2" destOrd="0" parTransId="{931A0954-B51C-4ACB-98A4-237F75908385}" sibTransId="{7D22139E-4D68-4CA7-A645-67A8EEE43FC9}"/>
    <dgm:cxn modelId="{740F7EF5-1D49-4207-950B-D5494878929D}" srcId="{FAAA00F4-684F-44E0-9D6D-9D112D0D973A}" destId="{E98B79A5-47B9-42FB-B179-279DCDEB61D0}" srcOrd="1" destOrd="0" parTransId="{B289559E-7FCA-4683-B75A-68BC51434483}" sibTransId="{AE0D55C5-A3A9-49EE-A103-3C75F9AD9982}"/>
    <dgm:cxn modelId="{D47D0EA3-7621-41D9-988E-C1BAF0B4CB8A}" type="presParOf" srcId="{FA23F961-6550-4C3E-A85B-21E777AE109D}" destId="{EC16CAF9-DAB9-49B4-89D0-E6172C7175CE}" srcOrd="0" destOrd="0" presId="urn:microsoft.com/office/officeart/2005/8/layout/chevron1"/>
    <dgm:cxn modelId="{70E3C885-5632-4EC4-A171-BD107453A90B}" type="presParOf" srcId="{FA23F961-6550-4C3E-A85B-21E777AE109D}" destId="{81F79E80-159E-475B-8360-D528A9575F5B}" srcOrd="1" destOrd="0" presId="urn:microsoft.com/office/officeart/2005/8/layout/chevron1"/>
    <dgm:cxn modelId="{C679B80D-B072-4075-80D8-0E3E58B60901}" type="presParOf" srcId="{FA23F961-6550-4C3E-A85B-21E777AE109D}" destId="{69BE3953-2DD3-41DB-89B5-41689C33B294}" srcOrd="2" destOrd="0" presId="urn:microsoft.com/office/officeart/2005/8/layout/chevron1"/>
    <dgm:cxn modelId="{E2826958-1EFC-4567-B425-956F29414507}" type="presParOf" srcId="{FA23F961-6550-4C3E-A85B-21E777AE109D}" destId="{F9E8A6AE-7211-468B-8A1D-B3E345304270}" srcOrd="3" destOrd="0" presId="urn:microsoft.com/office/officeart/2005/8/layout/chevron1"/>
    <dgm:cxn modelId="{2C041C3C-83A5-475E-ADFF-7919DE8BF9DE}" type="presParOf" srcId="{FA23F961-6550-4C3E-A85B-21E777AE109D}" destId="{A06A5C59-28F0-449D-BE19-D96850117C98}" srcOrd="4" destOrd="0" presId="urn:microsoft.com/office/officeart/2005/8/layout/chevron1"/>
    <dgm:cxn modelId="{2B662445-2382-45E0-BC23-0018CA1DD2B3}" type="presParOf" srcId="{FA23F961-6550-4C3E-A85B-21E777AE109D}" destId="{1B96DBD6-FA08-4A5C-8429-CE76F33ED46A}" srcOrd="5" destOrd="0" presId="urn:microsoft.com/office/officeart/2005/8/layout/chevron1"/>
    <dgm:cxn modelId="{D9ED3F10-83EF-408E-ACA4-33705629E33D}" type="presParOf" srcId="{FA23F961-6550-4C3E-A85B-21E777AE109D}" destId="{17B4E066-AD06-48A5-85A8-E901CF02C73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CAF9-DAB9-49B4-89D0-E6172C7175CE}">
      <dsp:nvSpPr>
        <dsp:cNvPr id="0" name=""/>
        <dsp:cNvSpPr/>
      </dsp:nvSpPr>
      <dsp:spPr>
        <a:xfrm>
          <a:off x="5466" y="382689"/>
          <a:ext cx="3181999" cy="127279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kern="1200" dirty="0"/>
            <a:t>体調不良報告を現場責任者にいれ、病院診断を受ける</a:t>
          </a:r>
        </a:p>
      </dsp:txBody>
      <dsp:txXfrm>
        <a:off x="641866" y="382689"/>
        <a:ext cx="1909200" cy="1272799"/>
      </dsp:txXfrm>
    </dsp:sp>
    <dsp:sp modelId="{69BE3953-2DD3-41DB-89B5-41689C33B294}">
      <dsp:nvSpPr>
        <dsp:cNvPr id="0" name=""/>
        <dsp:cNvSpPr/>
      </dsp:nvSpPr>
      <dsp:spPr>
        <a:xfrm>
          <a:off x="2869265" y="382689"/>
          <a:ext cx="3181999" cy="127279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kern="1200" dirty="0"/>
            <a:t>医師の診断を受け、</a:t>
          </a:r>
          <a:r>
            <a:rPr kumimoji="1" lang="ja-JP" altLang="en-US" sz="1400" b="1" kern="1200" dirty="0"/>
            <a:t>ウィルス性の診断</a:t>
          </a:r>
          <a:r>
            <a:rPr kumimoji="1" lang="ja-JP" altLang="en-US" sz="1400" kern="1200" dirty="0"/>
            <a:t>が出たら</a:t>
          </a:r>
          <a:r>
            <a:rPr kumimoji="1" lang="ja-JP" altLang="en-US" sz="1400" b="1" kern="1200" dirty="0">
              <a:solidFill>
                <a:srgbClr val="FF0000"/>
              </a:solidFill>
            </a:rPr>
            <a:t>出勤停止</a:t>
          </a:r>
          <a:endParaRPr kumimoji="1" lang="en-US" altLang="ja-JP" sz="1400" b="1" kern="1200" dirty="0">
            <a:solidFill>
              <a:srgbClr val="FF0000"/>
            </a:solidFill>
          </a:endParaRPr>
        </a:p>
      </dsp:txBody>
      <dsp:txXfrm>
        <a:off x="3505665" y="382689"/>
        <a:ext cx="1909200" cy="1272799"/>
      </dsp:txXfrm>
    </dsp:sp>
    <dsp:sp modelId="{A06A5C59-28F0-449D-BE19-D96850117C98}">
      <dsp:nvSpPr>
        <dsp:cNvPr id="0" name=""/>
        <dsp:cNvSpPr/>
      </dsp:nvSpPr>
      <dsp:spPr>
        <a:xfrm>
          <a:off x="5733065" y="382689"/>
          <a:ext cx="3181999" cy="127279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kern="1200" dirty="0"/>
            <a:t>再度、医師の診断を受診、</a:t>
          </a:r>
          <a:r>
            <a:rPr kumimoji="1" lang="ja-JP" altLang="en-US" sz="1400" b="1" kern="1200" dirty="0"/>
            <a:t>復帰に問題無い事を確認</a:t>
          </a:r>
        </a:p>
      </dsp:txBody>
      <dsp:txXfrm>
        <a:off x="6369465" y="382689"/>
        <a:ext cx="1909200" cy="1272799"/>
      </dsp:txXfrm>
    </dsp:sp>
    <dsp:sp modelId="{17B4E066-AD06-48A5-85A8-E901CF02C737}">
      <dsp:nvSpPr>
        <dsp:cNvPr id="0" name=""/>
        <dsp:cNvSpPr/>
      </dsp:nvSpPr>
      <dsp:spPr>
        <a:xfrm>
          <a:off x="8596864" y="382689"/>
          <a:ext cx="3181999" cy="127279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kern="1200" dirty="0"/>
            <a:t>現場責任者に連絡を入れて現場復帰</a:t>
          </a:r>
        </a:p>
      </dsp:txBody>
      <dsp:txXfrm>
        <a:off x="9233264" y="382689"/>
        <a:ext cx="1909200" cy="1272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F6E61-801B-4550-ADE3-B773068304A7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F03E7-0067-4218-9E5F-C2CA9D7AD4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6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F03E7-0067-4218-9E5F-C2CA9D7AD49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04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83A411E6-C974-4254-89B1-CAECE7AAD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7824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ノート プレースホルダー 1">
            <a:extLst>
              <a:ext uri="{FF2B5EF4-FFF2-40B4-BE49-F238E27FC236}">
                <a16:creationId xmlns:a16="http://schemas.microsoft.com/office/drawing/2014/main" id="{83A411E6-C974-4254-89B1-CAECE7AAD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2951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A70CC5-3180-446B-BD04-EA081B53C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DD1D9C6-6DEB-4034-B7AD-E9B866CD4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50F252-D12B-4852-AD3C-C55826E30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78FBA8-8F54-464F-9988-D29D1578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E2F702-4A84-407B-B3A5-8DBCC41C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55E83E-B0C0-4C7B-885E-F9A31E37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7F743AB-12E5-4D56-B9B7-C76B30959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B93806-B92D-451E-8786-D12477FE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11E8AA-5759-424D-8910-6CBCEF74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96090E-681F-4903-B51F-C4590F61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21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E0BEB87-2839-4C0B-B7EC-2D225E85B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5F995F-3D0C-4604-A46C-375E7655C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1D777D-2468-4C09-9A44-333BA9B9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6137E2-B17A-47B5-887B-5C3904321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B94163-502D-4ACE-9EB6-A265A0F2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30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52B10A-14FC-4D8C-A2C2-BD06217D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7C45DB-BD0F-4B61-A85E-A19E4413C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7290E0-E5B8-4ECA-8700-74392119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AD5044-623F-4902-8AAC-2B273F95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E6D1F8-9FD1-437B-A460-96785365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62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969114-80CC-4EAE-AF8B-8FE5E48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0DB38C2-757F-4C32-8C74-33DF1EF03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3BA243-6015-4869-9B01-11CD9149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A8BD04-1C99-4A15-8EE1-C635CC7E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D25144-EB45-4091-9FE9-F53D97F0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40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BA9618-8AEC-4F11-B13D-984A3465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B8BA64-A870-4084-AD6D-9CBF7595E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43EC27-9183-4C21-923A-8D4D116DF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9D93EF-98ED-466D-B47A-BF28A468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1649DE-2E52-49FA-AAF1-E2CB1A28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25DC8DB-0FDD-4E2C-81EA-1B3138FB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275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FC3074-0DFC-46D5-980F-7E6B3BD3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89AAAA-76F9-4B73-B1B9-CFBD1F78E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1A25035-7133-407E-B345-CCB64AA57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1B712E4-9252-4E81-A6FE-0A8EC3864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BBB8309-EF1C-4DE4-BF8A-8B3D4B841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F77E1F7-334A-43C6-846D-4D82333C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0CD6A98-9A4D-4BB1-8054-C73C6103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708809-204A-4F2D-B2A5-D5AA657B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37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BA32F3-0ECB-4520-BA1D-EA317849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D8D2E35-CEAE-43AF-91D7-EA8881020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15940E-4516-4BC6-9C05-6177EA74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A47387-F51A-4902-A2CC-B2DF7413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27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BEBD931-9078-46B8-8D10-B81BC232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7FA2C34-A84C-40AB-B7D2-A50A6E1E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DB9508-52AD-4C5B-83DB-A5E764C5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54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A96B7-5628-4392-9478-90D4D84F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55089-CDE9-47B9-8216-99F8378F6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C06497E-EB50-4BDF-BC16-E5308805F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A4791D-AB8B-4423-B6AB-3244DB87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CEE9A0-B74C-47A7-A73E-1990EDE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870AF1-C01A-44D3-80B3-87A3C137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65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F4AE39-CC3E-4C14-B319-B6F7986C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29D921E-6892-4BF7-A067-2C6FB58FE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353783-1381-4820-AA7F-52B162974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79A49B-009C-4209-A8E1-A270D7AB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2F8E5F-6EA1-44EC-BF9F-2C990EB0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6AFF9AD-65B8-4B22-AECD-CF369733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18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5EB1474-C5A4-4FD4-8FA4-C655828B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E004DE-1F3A-45E9-89F6-09E4A59EE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D4D137-03DE-4D6C-B908-8369EC304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99E4B-2AEC-4151-B7CB-4043355D5798}" type="datetimeFigureOut">
              <a:rPr kumimoji="1" lang="ja-JP" altLang="en-US" smtClean="0"/>
              <a:t>2020/11/5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DFB3FD-2F52-479B-B31F-2650D7F83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812CF0-C03E-44DC-8D14-F76BF2544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B8889-DC14-4EDF-B2B8-BD752DB26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4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8.jpeg"/><Relationship Id="rId7" Type="http://schemas.openxmlformats.org/officeDocument/2006/relationships/diagramData" Target="../diagrams/data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microsoft.com/office/2007/relationships/diagramDrawing" Target="../diagrams/drawing1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jp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tm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mp"/><Relationship Id="rId4" Type="http://schemas.openxmlformats.org/officeDocument/2006/relationships/image" Target="../media/image33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B1929F-D4F8-4668-AEA7-EF9CE5ECF8DF}"/>
              </a:ext>
            </a:extLst>
          </p:cNvPr>
          <p:cNvSpPr txBox="1"/>
          <p:nvPr/>
        </p:nvSpPr>
        <p:spPr>
          <a:xfrm>
            <a:off x="0" y="285011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危機管理講習</a:t>
            </a:r>
            <a:endParaRPr lang="en-US" altLang="ja-JP" sz="4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（</a:t>
            </a:r>
            <a:r>
              <a:rPr lang="en-US" altLang="ja-JP" sz="32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2020</a:t>
            </a:r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年１１月５日）</a:t>
            </a:r>
            <a:endParaRPr lang="en-US" altLang="ja-JP" sz="32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651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8095DD-D63D-479A-9523-D8ED19043349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危機管理講習の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PROGRAM</a:t>
            </a:r>
            <a:endParaRPr lang="ja-JP" altLang="en-US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662606-8568-4D6F-92BE-D9010583EC86}"/>
              </a:ext>
            </a:extLst>
          </p:cNvPr>
          <p:cNvSpPr/>
          <p:nvPr/>
        </p:nvSpPr>
        <p:spPr>
          <a:xfrm>
            <a:off x="1434165" y="2477220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❷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ハラスメント講習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42F20A-D29E-4A53-ADCF-FD18600A7F35}"/>
              </a:ext>
            </a:extLst>
          </p:cNvPr>
          <p:cNvSpPr/>
          <p:nvPr/>
        </p:nvSpPr>
        <p:spPr>
          <a:xfrm>
            <a:off x="1435953" y="3640842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❸金銭管理に関して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4FB083-D8F7-4238-9B92-1CE5883A80AA}"/>
              </a:ext>
            </a:extLst>
          </p:cNvPr>
          <p:cNvSpPr/>
          <p:nvPr/>
        </p:nvSpPr>
        <p:spPr>
          <a:xfrm>
            <a:off x="1434165" y="1379674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❶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衛生管理に関して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（商品部）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60D4A0-C21E-4AD9-B84F-A4DC6E5A8184}"/>
              </a:ext>
            </a:extLst>
          </p:cNvPr>
          <p:cNvSpPr/>
          <p:nvPr/>
        </p:nvSpPr>
        <p:spPr>
          <a:xfrm>
            <a:off x="1439268" y="4797095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❹</a:t>
            </a:r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トラブル対応に関して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（営業部）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99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8095DD-D63D-479A-9523-D8ED19043349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危機管理講習の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PROGRAM</a:t>
            </a:r>
            <a:endParaRPr lang="ja-JP" altLang="en-US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662606-8568-4D6F-92BE-D9010583EC86}"/>
              </a:ext>
            </a:extLst>
          </p:cNvPr>
          <p:cNvSpPr/>
          <p:nvPr/>
        </p:nvSpPr>
        <p:spPr>
          <a:xfrm>
            <a:off x="1434165" y="2477220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❷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ハラスメント講習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42F20A-D29E-4A53-ADCF-FD18600A7F35}"/>
              </a:ext>
            </a:extLst>
          </p:cNvPr>
          <p:cNvSpPr/>
          <p:nvPr/>
        </p:nvSpPr>
        <p:spPr>
          <a:xfrm>
            <a:off x="1435953" y="3640842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❸金銭管理に関して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4FB083-D8F7-4238-9B92-1CE5883A80AA}"/>
              </a:ext>
            </a:extLst>
          </p:cNvPr>
          <p:cNvSpPr/>
          <p:nvPr/>
        </p:nvSpPr>
        <p:spPr>
          <a:xfrm>
            <a:off x="1434165" y="1379674"/>
            <a:ext cx="9488707" cy="919111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+mn-ea"/>
              </a:rPr>
              <a:t>　❶</a:t>
            </a:r>
            <a:r>
              <a:rPr lang="ja-JP" altLang="en-US" sz="3600" b="1" dirty="0">
                <a:solidFill>
                  <a:schemeClr val="bg1"/>
                </a:solidFill>
                <a:latin typeface="+mn-ea"/>
              </a:rPr>
              <a:t>衛生管理に関して</a:t>
            </a:r>
            <a:r>
              <a:rPr lang="ja-JP" altLang="en-US" sz="2800" b="1" dirty="0">
                <a:solidFill>
                  <a:schemeClr val="bg1"/>
                </a:solidFill>
                <a:latin typeface="+mn-ea"/>
              </a:rPr>
              <a:t>（商品部）</a:t>
            </a:r>
            <a:endParaRPr kumimoji="1" lang="ja-JP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60D4A0-C21E-4AD9-B84F-A4DC6E5A8184}"/>
              </a:ext>
            </a:extLst>
          </p:cNvPr>
          <p:cNvSpPr/>
          <p:nvPr/>
        </p:nvSpPr>
        <p:spPr>
          <a:xfrm>
            <a:off x="1439268" y="4797095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❹</a:t>
            </a:r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トラブル対応に関して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（営業部）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110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4">
            <a:extLst>
              <a:ext uri="{FF2B5EF4-FFF2-40B4-BE49-F238E27FC236}">
                <a16:creationId xmlns:a16="http://schemas.microsoft.com/office/drawing/2014/main" id="{F672A19E-50BE-4F98-9607-80D46FAFE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2810" y="3254255"/>
            <a:ext cx="3806379" cy="552271"/>
          </a:xfrm>
        </p:spPr>
        <p:txBody>
          <a:bodyPr anchor="ctr">
            <a:normAutofit/>
          </a:bodyPr>
          <a:lstStyle/>
          <a:p>
            <a:r>
              <a:rPr lang="ja-JP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商品統括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4675818" y="3806526"/>
            <a:ext cx="28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Product control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游明朝 Demibold" panose="02020600000000000000" pitchFamily="18" charset="-128"/>
                <a:ea typeface="游明朝 Demibold" panose="02020600000000000000" pitchFamily="18" charset="-128"/>
                <a:cs typeface="+mn-cs"/>
              </a:rPr>
              <a:t> Team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CFB03B-C3F5-4845-86F8-79DCE7CB3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17" y="2495975"/>
            <a:ext cx="1381361" cy="2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215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3192DD-BEAC-4EF5-80AB-BD897DEBE0E1}"/>
              </a:ext>
            </a:extLst>
          </p:cNvPr>
          <p:cNvSpPr txBox="1"/>
          <p:nvPr/>
        </p:nvSpPr>
        <p:spPr>
          <a:xfrm>
            <a:off x="4977745" y="3136612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u="sng" dirty="0">
                <a:solidFill>
                  <a:schemeClr val="accent4">
                    <a:lumMod val="75000"/>
                  </a:schemeClr>
                </a:solidFill>
              </a:rPr>
              <a:t>食中毒対策</a:t>
            </a:r>
            <a:endParaRPr kumimoji="1" lang="ja-JP" altLang="en-US" sz="32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64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F00B97-DA24-4CB3-A605-64D8692DFF8C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ⅰ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73124D7-4DAF-4B6A-861D-638C626E138F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C1682-0DBB-4E5E-AF2E-9D948C64AEB3}"/>
              </a:ext>
            </a:extLst>
          </p:cNvPr>
          <p:cNvSpPr txBox="1"/>
          <p:nvPr/>
        </p:nvSpPr>
        <p:spPr>
          <a:xfrm>
            <a:off x="1009705" y="264694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食中毒予防の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原則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8E94FC10-C650-4759-A036-9F361E5C1D7C}"/>
              </a:ext>
            </a:extLst>
          </p:cNvPr>
          <p:cNvSpPr/>
          <p:nvPr/>
        </p:nvSpPr>
        <p:spPr>
          <a:xfrm>
            <a:off x="834978" y="915480"/>
            <a:ext cx="1976800" cy="1889958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付けない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7AA7290E-3304-404F-B821-33D488E3E311}"/>
              </a:ext>
            </a:extLst>
          </p:cNvPr>
          <p:cNvSpPr/>
          <p:nvPr/>
        </p:nvSpPr>
        <p:spPr>
          <a:xfrm>
            <a:off x="834978" y="2901756"/>
            <a:ext cx="1976800" cy="1889958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増やさない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7840E06-3A44-4275-B6E0-787570F3C7ED}"/>
              </a:ext>
            </a:extLst>
          </p:cNvPr>
          <p:cNvSpPr/>
          <p:nvPr/>
        </p:nvSpPr>
        <p:spPr>
          <a:xfrm>
            <a:off x="834979" y="4888032"/>
            <a:ext cx="1976800" cy="1889958"/>
          </a:xfrm>
          <a:prstGeom prst="ellipse">
            <a:avLst/>
          </a:prstGeom>
          <a:solidFill>
            <a:schemeClr val="accent5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やっつける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E6B1762-56A5-4F5B-A90E-E1B76F65E11C}"/>
              </a:ext>
            </a:extLst>
          </p:cNvPr>
          <p:cNvSpPr/>
          <p:nvPr/>
        </p:nvSpPr>
        <p:spPr>
          <a:xfrm>
            <a:off x="3212418" y="1051871"/>
            <a:ext cx="6377352" cy="161670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・手洗い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・まな板使い分け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・傷口からの感染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03EA9C7-C16C-4078-B45B-6B9A4D3D7D14}"/>
              </a:ext>
            </a:extLst>
          </p:cNvPr>
          <p:cNvSpPr/>
          <p:nvPr/>
        </p:nvSpPr>
        <p:spPr>
          <a:xfrm>
            <a:off x="3212418" y="3038382"/>
            <a:ext cx="6377352" cy="1616706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・温度（冷蔵保管）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・湿度（水分）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・栄養素（食材の栄養素）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DFBB62D-0CDE-4FB7-98FA-92C9086573A8}"/>
              </a:ext>
            </a:extLst>
          </p:cNvPr>
          <p:cNvSpPr/>
          <p:nvPr/>
        </p:nvSpPr>
        <p:spPr>
          <a:xfrm>
            <a:off x="3212418" y="5024893"/>
            <a:ext cx="6377352" cy="1616706"/>
          </a:xfrm>
          <a:prstGeom prst="rect">
            <a:avLst/>
          </a:prstGeom>
          <a:solidFill>
            <a:schemeClr val="accent5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・加熱（中心温度</a:t>
            </a:r>
            <a:r>
              <a:rPr kumimoji="1"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75℃</a:t>
            </a: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以上</a:t>
            </a:r>
            <a:r>
              <a:rPr kumimoji="1"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分以上の加熱調理）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・冷凍（－</a:t>
            </a: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20℃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以下で</a:t>
            </a: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時間以上＊寄生虫などが死滅）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, ウォーターフォール図&#10;&#10;自動的に生成された説明">
            <a:extLst>
              <a:ext uri="{FF2B5EF4-FFF2-40B4-BE49-F238E27FC236}">
                <a16:creationId xmlns:a16="http://schemas.microsoft.com/office/drawing/2014/main" id="{3411AA6D-72DF-496D-9F6D-607194F79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7" y="335989"/>
            <a:ext cx="7722506" cy="6186022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9D72F0A1-C947-4E77-A199-1B088BFCA09C}"/>
              </a:ext>
            </a:extLst>
          </p:cNvPr>
          <p:cNvSpPr/>
          <p:nvPr/>
        </p:nvSpPr>
        <p:spPr>
          <a:xfrm>
            <a:off x="3347100" y="1978599"/>
            <a:ext cx="1994100" cy="286772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AB710EE-D64C-4040-A06D-1E0F9294BC11}"/>
              </a:ext>
            </a:extLst>
          </p:cNvPr>
          <p:cNvSpPr/>
          <p:nvPr/>
        </p:nvSpPr>
        <p:spPr>
          <a:xfrm>
            <a:off x="6850802" y="1978599"/>
            <a:ext cx="590129" cy="2867722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C17E88-6B9F-49B8-9911-B5C02D9C849C}"/>
              </a:ext>
            </a:extLst>
          </p:cNvPr>
          <p:cNvSpPr/>
          <p:nvPr/>
        </p:nvSpPr>
        <p:spPr>
          <a:xfrm>
            <a:off x="1455729" y="1995139"/>
            <a:ext cx="1891371" cy="2867722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ADDE231-AA91-4C92-8CD9-BC52E69BB976}"/>
              </a:ext>
            </a:extLst>
          </p:cNvPr>
          <p:cNvSpPr/>
          <p:nvPr/>
        </p:nvSpPr>
        <p:spPr>
          <a:xfrm>
            <a:off x="8091214" y="544738"/>
            <a:ext cx="1018496" cy="586832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C340497-29F7-4F4A-9871-79F6A6E6AA95}"/>
              </a:ext>
            </a:extLst>
          </p:cNvPr>
          <p:cNvSpPr/>
          <p:nvPr/>
        </p:nvSpPr>
        <p:spPr>
          <a:xfrm>
            <a:off x="8091214" y="1661542"/>
            <a:ext cx="1018496" cy="58683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E41F7FC8-F14F-4E27-A772-DEB5AEBFC1F2}"/>
              </a:ext>
            </a:extLst>
          </p:cNvPr>
          <p:cNvSpPr/>
          <p:nvPr/>
        </p:nvSpPr>
        <p:spPr>
          <a:xfrm>
            <a:off x="5858497" y="1995139"/>
            <a:ext cx="590129" cy="286772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5B0ED81-1C21-4A27-A68F-0163CF77BC6A}"/>
              </a:ext>
            </a:extLst>
          </p:cNvPr>
          <p:cNvSpPr/>
          <p:nvPr/>
        </p:nvSpPr>
        <p:spPr>
          <a:xfrm>
            <a:off x="8091214" y="3611081"/>
            <a:ext cx="1018496" cy="5868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E415019-7C1C-47A9-A965-C8C87652259F}"/>
              </a:ext>
            </a:extLst>
          </p:cNvPr>
          <p:cNvSpPr/>
          <p:nvPr/>
        </p:nvSpPr>
        <p:spPr>
          <a:xfrm>
            <a:off x="457200" y="5394960"/>
            <a:ext cx="7155180" cy="422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FFDDF19-3E30-4EFE-8615-E1D305B53E95}"/>
              </a:ext>
            </a:extLst>
          </p:cNvPr>
          <p:cNvSpPr/>
          <p:nvPr/>
        </p:nvSpPr>
        <p:spPr>
          <a:xfrm>
            <a:off x="606056" y="5316279"/>
            <a:ext cx="11004697" cy="13609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b="1" dirty="0">
                <a:solidFill>
                  <a:schemeClr val="tx1"/>
                </a:solidFill>
              </a:rPr>
              <a:t>乾燥しウィルスが蔓延しやすい</a:t>
            </a:r>
            <a:r>
              <a:rPr kumimoji="1" lang="en-US" altLang="ja-JP" sz="2800" b="1" dirty="0">
                <a:solidFill>
                  <a:schemeClr val="tx1"/>
                </a:solidFill>
              </a:rPr>
              <a:t>11</a:t>
            </a:r>
            <a:r>
              <a:rPr kumimoji="1" lang="ja-JP" altLang="en-US" sz="2800" b="1" dirty="0">
                <a:solidFill>
                  <a:schemeClr val="tx1"/>
                </a:solidFill>
              </a:rPr>
              <a:t>月以降</a:t>
            </a:r>
            <a:endParaRPr kumimoji="1" lang="en-US" altLang="ja-JP" sz="28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solidFill>
                  <a:schemeClr val="tx1"/>
                </a:solidFill>
              </a:rPr>
              <a:t>湿気の多く細菌が繁殖しやすい梅雨時期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CCA428-85E4-481D-B993-D6CCB458A02B}"/>
              </a:ext>
            </a:extLst>
          </p:cNvPr>
          <p:cNvSpPr txBox="1"/>
          <p:nvPr/>
        </p:nvSpPr>
        <p:spPr>
          <a:xfrm>
            <a:off x="9323931" y="6534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ウィルス性食中毒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228698A-F8F6-4C7C-B111-C01D31012DBB}"/>
              </a:ext>
            </a:extLst>
          </p:cNvPr>
          <p:cNvSpPr txBox="1"/>
          <p:nvPr/>
        </p:nvSpPr>
        <p:spPr>
          <a:xfrm>
            <a:off x="9314645" y="177029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細菌</a:t>
            </a:r>
            <a:r>
              <a:rPr kumimoji="1" lang="ja-JP" altLang="en-US" b="1" dirty="0"/>
              <a:t>性食中毒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DA35E2-63D0-47A2-985D-F322CA187F24}"/>
              </a:ext>
            </a:extLst>
          </p:cNvPr>
          <p:cNvSpPr txBox="1"/>
          <p:nvPr/>
        </p:nvSpPr>
        <p:spPr>
          <a:xfrm>
            <a:off x="9323931" y="371983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自然</a:t>
            </a:r>
            <a:r>
              <a:rPr lang="ja-JP" altLang="en-US" b="1" dirty="0"/>
              <a:t>毒・寄生虫</a:t>
            </a:r>
            <a:r>
              <a:rPr kumimoji="1" lang="ja-JP" altLang="en-US" b="1" dirty="0"/>
              <a:t>食中毒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8DFBA24-7A79-4174-98CD-C8DE1613A554}"/>
              </a:ext>
            </a:extLst>
          </p:cNvPr>
          <p:cNvSpPr txBox="1"/>
          <p:nvPr/>
        </p:nvSpPr>
        <p:spPr>
          <a:xfrm>
            <a:off x="9439345" y="2148432"/>
            <a:ext cx="2262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・カンピロバクター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・サルモネラ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・腸炎ビブリオ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・黄色ブドウ球菌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O-157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ABCA45-23DB-4C43-91CD-0B9B5940ADE3}"/>
              </a:ext>
            </a:extLst>
          </p:cNvPr>
          <p:cNvSpPr txBox="1"/>
          <p:nvPr/>
        </p:nvSpPr>
        <p:spPr>
          <a:xfrm>
            <a:off x="9439345" y="11178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ノロウィルス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F842242-CD39-4E27-B69B-7281051E7298}"/>
              </a:ext>
            </a:extLst>
          </p:cNvPr>
          <p:cNvSpPr txBox="1"/>
          <p:nvPr/>
        </p:nvSpPr>
        <p:spPr>
          <a:xfrm>
            <a:off x="9439346" y="4160409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・アニサキス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・毒キノコ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・スイセン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CE5B34C-BB66-43DE-8DDA-219E1388D096}"/>
              </a:ext>
            </a:extLst>
          </p:cNvPr>
          <p:cNvCxnSpPr/>
          <p:nvPr/>
        </p:nvCxnSpPr>
        <p:spPr>
          <a:xfrm>
            <a:off x="2796363" y="5954234"/>
            <a:ext cx="66429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3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3" grpId="0"/>
      <p:bldP spid="25" grpId="0"/>
      <p:bldP spid="27" grpId="0"/>
      <p:bldP spid="28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F00B97-DA24-4CB3-A605-64D8692DFF8C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ⅱ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73124D7-4DAF-4B6A-861D-638C626E138F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C1682-0DBB-4E5E-AF2E-9D948C64AEB3}"/>
              </a:ext>
            </a:extLst>
          </p:cNvPr>
          <p:cNvSpPr txBox="1"/>
          <p:nvPr/>
        </p:nvSpPr>
        <p:spPr>
          <a:xfrm>
            <a:off x="1009705" y="264694"/>
            <a:ext cx="546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ウィルス性食中毒（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月～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月）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BB7152B-982E-4553-B19F-53431AE52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4" y="993158"/>
            <a:ext cx="7697274" cy="1448002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075D9A9-819B-4918-AA10-BF47C576B64D}"/>
              </a:ext>
            </a:extLst>
          </p:cNvPr>
          <p:cNvSpPr/>
          <p:nvPr/>
        </p:nvSpPr>
        <p:spPr>
          <a:xfrm>
            <a:off x="712187" y="1360967"/>
            <a:ext cx="2392520" cy="9462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230B9FDE-3BB3-47FB-983A-FA9FE9AB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4" y="2615625"/>
            <a:ext cx="8068801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F00B97-DA24-4CB3-A605-64D8692DFF8C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ⅱ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73124D7-4DAF-4B6A-861D-638C626E138F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C1682-0DBB-4E5E-AF2E-9D948C64AEB3}"/>
              </a:ext>
            </a:extLst>
          </p:cNvPr>
          <p:cNvSpPr txBox="1"/>
          <p:nvPr/>
        </p:nvSpPr>
        <p:spPr>
          <a:xfrm>
            <a:off x="1009705" y="264694"/>
            <a:ext cx="546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ウィルス性食中毒（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月～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月）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90960A9-8A19-437D-9CD7-3BCC48830D20}"/>
              </a:ext>
            </a:extLst>
          </p:cNvPr>
          <p:cNvGrpSpPr/>
          <p:nvPr/>
        </p:nvGrpSpPr>
        <p:grpSpPr>
          <a:xfrm>
            <a:off x="7108346" y="164805"/>
            <a:ext cx="4712255" cy="6669360"/>
            <a:chOff x="-23624" y="-3436852"/>
            <a:chExt cx="9906000" cy="14020185"/>
          </a:xfrm>
        </p:grpSpPr>
        <p:pic>
          <p:nvPicPr>
            <p:cNvPr id="10" name="図 9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FC29DDFE-20AE-42A0-B7C6-C4E8C94A3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24" y="-3436852"/>
              <a:ext cx="9906000" cy="14020185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CD5D55A-D684-4BC1-BA7A-E59D604B636D}"/>
                </a:ext>
              </a:extLst>
            </p:cNvPr>
            <p:cNvGrpSpPr/>
            <p:nvPr/>
          </p:nvGrpSpPr>
          <p:grpSpPr>
            <a:xfrm>
              <a:off x="7033231" y="-1683632"/>
              <a:ext cx="2744063" cy="793770"/>
              <a:chOff x="7033231" y="-1683632"/>
              <a:chExt cx="2744063" cy="793770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0A5702BF-FB4E-41A2-B122-A861788E27A6}"/>
                  </a:ext>
                </a:extLst>
              </p:cNvPr>
              <p:cNvSpPr/>
              <p:nvPr/>
            </p:nvSpPr>
            <p:spPr>
              <a:xfrm>
                <a:off x="7033232" y="-1683632"/>
                <a:ext cx="2629613" cy="793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444"/>
              </a:p>
            </p:txBody>
          </p:sp>
          <p:sp>
            <p:nvSpPr>
              <p:cNvPr id="13" name="テキスト ボックス 45">
                <a:extLst>
                  <a:ext uri="{FF2B5EF4-FFF2-40B4-BE49-F238E27FC236}">
                    <a16:creationId xmlns:a16="http://schemas.microsoft.com/office/drawing/2014/main" id="{72241A1D-5917-4F57-852E-ECFDC1764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3231" y="-1674948"/>
                <a:ext cx="2744063" cy="776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defTabSz="1320759">
                  <a:defRPr/>
                </a:pPr>
                <a:r>
                  <a:rPr lang="ja-JP" altLang="en-US" sz="600" b="1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ボトルに</a:t>
                </a:r>
                <a:r>
                  <a:rPr lang="ja-JP" altLang="en-US" sz="600" b="1" u="sng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水</a:t>
                </a:r>
                <a:r>
                  <a:rPr lang="en-US" altLang="ja-JP" sz="600" b="1" u="sng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600ml</a:t>
                </a:r>
                <a:r>
                  <a:rPr lang="ja-JP" altLang="en-US" sz="600" b="1" dirty="0" err="1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と</a:t>
                </a:r>
                <a:r>
                  <a:rPr lang="ja-JP" altLang="en-US" sz="600" b="1" u="sng" dirty="0" err="1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食添</a:t>
                </a:r>
                <a:r>
                  <a:rPr lang="ja-JP" altLang="en-US" sz="600" b="1" u="sng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ブリーチ</a:t>
                </a:r>
                <a:r>
                  <a:rPr lang="en-US" altLang="ja-JP" sz="600" b="1" u="sng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E</a:t>
                </a:r>
                <a:r>
                  <a:rPr lang="ja-JP" altLang="en-US" sz="600" b="1" u="sng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を</a:t>
                </a:r>
                <a:r>
                  <a:rPr lang="en-US" altLang="ja-JP" sz="600" b="1" u="sng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10ml</a:t>
                </a:r>
                <a:r>
                  <a:rPr lang="ja-JP" altLang="en-US" sz="600" b="1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入れ、食添ブリーチ</a:t>
                </a:r>
                <a:r>
                  <a:rPr lang="en-US" altLang="ja-JP" sz="600" b="1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E 1,000ppm</a:t>
                </a:r>
                <a:r>
                  <a:rPr lang="ja-JP" altLang="en-US" sz="600" b="1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（</a:t>
                </a:r>
                <a:r>
                  <a:rPr lang="en-US" altLang="ja-JP" sz="600" b="1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60</a:t>
                </a:r>
                <a:r>
                  <a:rPr lang="ja-JP" altLang="en-US" sz="600" b="1" dirty="0">
                    <a:solidFill>
                      <a:srgbClr val="FF0066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</a:rPr>
                  <a:t>倍）溶液をつくる。</a:t>
                </a:r>
                <a:endParaRPr lang="en-US" altLang="ja-JP" sz="600" b="1" dirty="0">
                  <a:solidFill>
                    <a:srgbClr val="FF0066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F23AFC-1C85-4C35-92E9-A6D0D8B13C36}"/>
              </a:ext>
            </a:extLst>
          </p:cNvPr>
          <p:cNvSpPr txBox="1"/>
          <p:nvPr/>
        </p:nvSpPr>
        <p:spPr>
          <a:xfrm>
            <a:off x="254438" y="203082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①　調理に従事しないメンバーがなるべく行う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A88961-4302-48A4-B9EE-9F8665A63ADC}"/>
              </a:ext>
            </a:extLst>
          </p:cNvPr>
          <p:cNvSpPr txBox="1"/>
          <p:nvPr/>
        </p:nvSpPr>
        <p:spPr>
          <a:xfrm>
            <a:off x="254437" y="2789278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②　必ず衛生手袋を着用し、使用したタオル等は全て袋に入れ、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　縛ってから廃棄する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695CD3-1ABB-4825-B3E1-CA7BAB3CF353}"/>
              </a:ext>
            </a:extLst>
          </p:cNvPr>
          <p:cNvSpPr txBox="1"/>
          <p:nvPr/>
        </p:nvSpPr>
        <p:spPr>
          <a:xfrm>
            <a:off x="254438" y="3821925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③　嘔吐の在った箇所は食添ブリーチで消毒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25BC88-F1E6-4F08-835B-D6404920D5F3}"/>
              </a:ext>
            </a:extLst>
          </p:cNvPr>
          <p:cNvSpPr txBox="1"/>
          <p:nvPr/>
        </p:nvSpPr>
        <p:spPr>
          <a:xfrm>
            <a:off x="254437" y="4577573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④　処理後にしっかりと手洗いを行い、アルコール消毒をして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　業務復帰する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E56DFB2-3A93-470E-8D1A-14A0C50ACBEF}"/>
              </a:ext>
            </a:extLst>
          </p:cNvPr>
          <p:cNvSpPr txBox="1"/>
          <p:nvPr/>
        </p:nvSpPr>
        <p:spPr>
          <a:xfrm>
            <a:off x="3819891" y="585464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＊詳細は衛生マニュアル参照</a:t>
            </a:r>
          </a:p>
        </p:txBody>
      </p:sp>
    </p:spTree>
    <p:extLst>
      <p:ext uri="{BB962C8B-B14F-4D97-AF65-F5344CB8AC3E}">
        <p14:creationId xmlns:p14="http://schemas.microsoft.com/office/powerpoint/2010/main" val="12338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F00B97-DA24-4CB3-A605-64D8692DFF8C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ⅲ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73124D7-4DAF-4B6A-861D-638C626E138F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C1682-0DBB-4E5E-AF2E-9D948C64AEB3}"/>
              </a:ext>
            </a:extLst>
          </p:cNvPr>
          <p:cNvSpPr txBox="1"/>
          <p:nvPr/>
        </p:nvSpPr>
        <p:spPr>
          <a:xfrm>
            <a:off x="1009705" y="26469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体調不良者の管理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2B1A7E1-F100-4482-814C-7A6583CBC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93549"/>
            <a:ext cx="2038179" cy="20381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4B36D9-1731-44F6-A183-EF06AA79C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33" y="1393550"/>
            <a:ext cx="1739180" cy="173918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40B0191-6117-4B35-9422-741EDAEF6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17" y="1543048"/>
            <a:ext cx="1739180" cy="1739180"/>
          </a:xfrm>
          <a:prstGeom prst="rect">
            <a:avLst/>
          </a:prstGeom>
        </p:spPr>
      </p:pic>
      <p:pic>
        <p:nvPicPr>
          <p:cNvPr id="18" name="グラフィックス 17" descr="ホーム">
            <a:extLst>
              <a:ext uri="{FF2B5EF4-FFF2-40B4-BE49-F238E27FC236}">
                <a16:creationId xmlns:a16="http://schemas.microsoft.com/office/drawing/2014/main" id="{694236B8-B1EE-410A-A445-5DE92B036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2001" y="1570101"/>
            <a:ext cx="1550670" cy="1550670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83100E7F-1E33-49A1-82F7-EBEFE1AF9726}"/>
              </a:ext>
            </a:extLst>
          </p:cNvPr>
          <p:cNvSpPr/>
          <p:nvPr/>
        </p:nvSpPr>
        <p:spPr>
          <a:xfrm>
            <a:off x="2450859" y="2170322"/>
            <a:ext cx="9784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B305D550-5C81-437E-8FB1-4BC4DC756055}"/>
              </a:ext>
            </a:extLst>
          </p:cNvPr>
          <p:cNvSpPr/>
          <p:nvPr/>
        </p:nvSpPr>
        <p:spPr>
          <a:xfrm>
            <a:off x="5923873" y="2170322"/>
            <a:ext cx="9784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BF86C0DC-3ABF-45E4-839F-C5D873D2E2EB}"/>
              </a:ext>
            </a:extLst>
          </p:cNvPr>
          <p:cNvSpPr/>
          <p:nvPr/>
        </p:nvSpPr>
        <p:spPr>
          <a:xfrm>
            <a:off x="8762733" y="2170322"/>
            <a:ext cx="978408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4" name="爆発: 14 pt 23">
            <a:extLst>
              <a:ext uri="{FF2B5EF4-FFF2-40B4-BE49-F238E27FC236}">
                <a16:creationId xmlns:a16="http://schemas.microsoft.com/office/drawing/2014/main" id="{28882088-1941-44A7-A7B6-67B920B0605B}"/>
              </a:ext>
            </a:extLst>
          </p:cNvPr>
          <p:cNvSpPr/>
          <p:nvPr/>
        </p:nvSpPr>
        <p:spPr>
          <a:xfrm>
            <a:off x="53254" y="3429000"/>
            <a:ext cx="2769956" cy="914400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体調不良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0073F4-2305-42B7-969C-0B4B983F21DB}"/>
              </a:ext>
            </a:extLst>
          </p:cNvPr>
          <p:cNvSpPr txBox="1"/>
          <p:nvPr/>
        </p:nvSpPr>
        <p:spPr>
          <a:xfrm>
            <a:off x="3974009" y="37015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病院で診察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036D74-9683-4B5F-8539-9A6165B37FFC}"/>
              </a:ext>
            </a:extLst>
          </p:cNvPr>
          <p:cNvSpPr txBox="1"/>
          <p:nvPr/>
        </p:nvSpPr>
        <p:spPr>
          <a:xfrm>
            <a:off x="7163093" y="37015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医師の判断</a:t>
            </a:r>
            <a:endParaRPr kumimoji="1" lang="ja-JP" altLang="en-US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F885D8B-1E07-45FB-A662-0E62E0C7620A}"/>
              </a:ext>
            </a:extLst>
          </p:cNvPr>
          <p:cNvSpPr txBox="1"/>
          <p:nvPr/>
        </p:nvSpPr>
        <p:spPr>
          <a:xfrm>
            <a:off x="10373338" y="37015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現場復帰</a:t>
            </a:r>
          </a:p>
        </p:txBody>
      </p:sp>
      <p:graphicFrame>
        <p:nvGraphicFramePr>
          <p:cNvPr id="30" name="図表 29">
            <a:extLst>
              <a:ext uri="{FF2B5EF4-FFF2-40B4-BE49-F238E27FC236}">
                <a16:creationId xmlns:a16="http://schemas.microsoft.com/office/drawing/2014/main" id="{43F3462C-D5D8-4A43-A1FD-7E4E22C0A86E}"/>
              </a:ext>
            </a:extLst>
          </p:cNvPr>
          <p:cNvGraphicFramePr/>
          <p:nvPr/>
        </p:nvGraphicFramePr>
        <p:xfrm>
          <a:off x="194310" y="4445361"/>
          <a:ext cx="11784330" cy="203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2289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, ウォーターフォール図&#10;&#10;自動的に生成された説明">
            <a:extLst>
              <a:ext uri="{FF2B5EF4-FFF2-40B4-BE49-F238E27FC236}">
                <a16:creationId xmlns:a16="http://schemas.microsoft.com/office/drawing/2014/main" id="{3411AA6D-72DF-496D-9F6D-607194F79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7" y="335989"/>
            <a:ext cx="7722506" cy="6186022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9D72F0A1-C947-4E77-A199-1B088BFCA09C}"/>
              </a:ext>
            </a:extLst>
          </p:cNvPr>
          <p:cNvSpPr/>
          <p:nvPr/>
        </p:nvSpPr>
        <p:spPr>
          <a:xfrm>
            <a:off x="3347100" y="1978599"/>
            <a:ext cx="1994100" cy="286772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AB710EE-D64C-4040-A06D-1E0F9294BC11}"/>
              </a:ext>
            </a:extLst>
          </p:cNvPr>
          <p:cNvSpPr/>
          <p:nvPr/>
        </p:nvSpPr>
        <p:spPr>
          <a:xfrm>
            <a:off x="6850802" y="1978599"/>
            <a:ext cx="590129" cy="2867722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C17E88-6B9F-49B8-9911-B5C02D9C849C}"/>
              </a:ext>
            </a:extLst>
          </p:cNvPr>
          <p:cNvSpPr/>
          <p:nvPr/>
        </p:nvSpPr>
        <p:spPr>
          <a:xfrm>
            <a:off x="1455729" y="1995139"/>
            <a:ext cx="1891371" cy="2867722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E41F7FC8-F14F-4E27-A772-DEB5AEBFC1F2}"/>
              </a:ext>
            </a:extLst>
          </p:cNvPr>
          <p:cNvSpPr/>
          <p:nvPr/>
        </p:nvSpPr>
        <p:spPr>
          <a:xfrm>
            <a:off x="5858497" y="1995139"/>
            <a:ext cx="590129" cy="286772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E415019-7C1C-47A9-A965-C8C87652259F}"/>
              </a:ext>
            </a:extLst>
          </p:cNvPr>
          <p:cNvSpPr/>
          <p:nvPr/>
        </p:nvSpPr>
        <p:spPr>
          <a:xfrm>
            <a:off x="457200" y="5394960"/>
            <a:ext cx="7155180" cy="422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FFDDF19-3E30-4EFE-8615-E1D305B53E95}"/>
              </a:ext>
            </a:extLst>
          </p:cNvPr>
          <p:cNvSpPr/>
          <p:nvPr/>
        </p:nvSpPr>
        <p:spPr>
          <a:xfrm>
            <a:off x="606056" y="5316279"/>
            <a:ext cx="11004697" cy="13609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b="1" dirty="0">
                <a:solidFill>
                  <a:schemeClr val="tx1"/>
                </a:solidFill>
              </a:rPr>
              <a:t>乾燥しウィルスが蔓延しやすい</a:t>
            </a:r>
            <a:r>
              <a:rPr kumimoji="1" lang="en-US" altLang="ja-JP" sz="2800" b="1" dirty="0">
                <a:solidFill>
                  <a:schemeClr val="tx1"/>
                </a:solidFill>
              </a:rPr>
              <a:t>11</a:t>
            </a:r>
            <a:r>
              <a:rPr kumimoji="1" lang="ja-JP" altLang="en-US" sz="2800" b="1" dirty="0">
                <a:solidFill>
                  <a:schemeClr val="tx1"/>
                </a:solidFill>
              </a:rPr>
              <a:t>月以降</a:t>
            </a:r>
            <a:endParaRPr kumimoji="1" lang="en-US" altLang="ja-JP" sz="28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solidFill>
                  <a:schemeClr val="tx1"/>
                </a:solidFill>
              </a:rPr>
              <a:t>湿気の多く細菌が繁殖しやすい梅雨時期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802A924D-44CC-48D4-AEA4-B211EDC8B9D7}"/>
              </a:ext>
            </a:extLst>
          </p:cNvPr>
          <p:cNvSpPr/>
          <p:nvPr/>
        </p:nvSpPr>
        <p:spPr>
          <a:xfrm>
            <a:off x="8091214" y="544738"/>
            <a:ext cx="1018496" cy="586832"/>
          </a:xfrm>
          <a:prstGeom prst="ellipse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0D3A1634-EA87-488B-83A9-F005F6AA1838}"/>
              </a:ext>
            </a:extLst>
          </p:cNvPr>
          <p:cNvSpPr/>
          <p:nvPr/>
        </p:nvSpPr>
        <p:spPr>
          <a:xfrm>
            <a:off x="8091214" y="1661542"/>
            <a:ext cx="1018496" cy="586832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E12F99B0-90FA-43D0-9316-3B03515E55CA}"/>
              </a:ext>
            </a:extLst>
          </p:cNvPr>
          <p:cNvSpPr/>
          <p:nvPr/>
        </p:nvSpPr>
        <p:spPr>
          <a:xfrm>
            <a:off x="8091214" y="3611081"/>
            <a:ext cx="1018496" cy="5868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9F9819-D9FD-422B-A712-1BCEE8BFD974}"/>
              </a:ext>
            </a:extLst>
          </p:cNvPr>
          <p:cNvSpPr txBox="1"/>
          <p:nvPr/>
        </p:nvSpPr>
        <p:spPr>
          <a:xfrm>
            <a:off x="9323931" y="6534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ウィルス性食中毒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44EBAD-A288-425B-BAB4-2ABCE115F3F1}"/>
              </a:ext>
            </a:extLst>
          </p:cNvPr>
          <p:cNvSpPr txBox="1"/>
          <p:nvPr/>
        </p:nvSpPr>
        <p:spPr>
          <a:xfrm>
            <a:off x="9314645" y="177029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細菌</a:t>
            </a:r>
            <a:r>
              <a:rPr kumimoji="1" lang="ja-JP" altLang="en-US" b="1" dirty="0"/>
              <a:t>性食中毒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2DB59E-53C5-4CE1-AD35-9F9046AE50F3}"/>
              </a:ext>
            </a:extLst>
          </p:cNvPr>
          <p:cNvSpPr txBox="1"/>
          <p:nvPr/>
        </p:nvSpPr>
        <p:spPr>
          <a:xfrm>
            <a:off x="9323931" y="371983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自然</a:t>
            </a:r>
            <a:r>
              <a:rPr lang="ja-JP" altLang="en-US" b="1" dirty="0"/>
              <a:t>毒・寄生虫</a:t>
            </a:r>
            <a:r>
              <a:rPr kumimoji="1" lang="ja-JP" altLang="en-US" b="1" dirty="0"/>
              <a:t>食中毒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645577-66CF-402D-9F13-8A8C5DD3E225}"/>
              </a:ext>
            </a:extLst>
          </p:cNvPr>
          <p:cNvSpPr txBox="1"/>
          <p:nvPr/>
        </p:nvSpPr>
        <p:spPr>
          <a:xfrm>
            <a:off x="9439345" y="2148432"/>
            <a:ext cx="2262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・カンピロバクター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・サルモネラ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・腸炎ビブリオ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・黄色ブドウ球菌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O-157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52A6BBC-DC24-4DB7-869C-07A7DB7F4A7F}"/>
              </a:ext>
            </a:extLst>
          </p:cNvPr>
          <p:cNvSpPr txBox="1"/>
          <p:nvPr/>
        </p:nvSpPr>
        <p:spPr>
          <a:xfrm>
            <a:off x="9439345" y="11178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ノロウィルス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4780EA-9697-454F-8173-5EBFD18F71EA}"/>
              </a:ext>
            </a:extLst>
          </p:cNvPr>
          <p:cNvSpPr txBox="1"/>
          <p:nvPr/>
        </p:nvSpPr>
        <p:spPr>
          <a:xfrm>
            <a:off x="9439346" y="4160409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・アニサキス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・毒キノコ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・スイセン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86136AF-9E8E-46F4-998B-23013DD1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54" y="6555977"/>
            <a:ext cx="6675699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0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B1929F-D4F8-4668-AEA7-EF9CE5ECF8DF}"/>
              </a:ext>
            </a:extLst>
          </p:cNvPr>
          <p:cNvSpPr txBox="1"/>
          <p:nvPr/>
        </p:nvSpPr>
        <p:spPr>
          <a:xfrm>
            <a:off x="0" y="30533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危機管理室とは？</a:t>
            </a:r>
            <a:endParaRPr lang="en-US" altLang="ja-JP" sz="4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91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F00B97-DA24-4CB3-A605-64D8692DFF8C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ⅳ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73124D7-4DAF-4B6A-861D-638C626E138F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C1682-0DBB-4E5E-AF2E-9D948C64AEB3}"/>
              </a:ext>
            </a:extLst>
          </p:cNvPr>
          <p:cNvSpPr txBox="1"/>
          <p:nvPr/>
        </p:nvSpPr>
        <p:spPr>
          <a:xfrm>
            <a:off x="1009705" y="264694"/>
            <a:ext cx="475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細菌性食中毒（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月～</a:t>
            </a:r>
            <a:r>
              <a:rPr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月）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1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39094401-A7C0-4299-B825-CEB7800D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5" y="480601"/>
            <a:ext cx="4058216" cy="5896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22BD31-124A-4B7B-972F-6C41B8BB9B77}"/>
              </a:ext>
            </a:extLst>
          </p:cNvPr>
          <p:cNvSpPr txBox="1"/>
          <p:nvPr/>
        </p:nvSpPr>
        <p:spPr>
          <a:xfrm>
            <a:off x="5788685" y="3136612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u="sng" dirty="0">
                <a:solidFill>
                  <a:schemeClr val="accent4">
                    <a:lumMod val="75000"/>
                  </a:schemeClr>
                </a:solidFill>
              </a:rPr>
              <a:t>衛生管理マニュアルの見直し</a:t>
            </a:r>
          </a:p>
        </p:txBody>
      </p:sp>
    </p:spTree>
    <p:extLst>
      <p:ext uri="{BB962C8B-B14F-4D97-AF65-F5344CB8AC3E}">
        <p14:creationId xmlns:p14="http://schemas.microsoft.com/office/powerpoint/2010/main" val="2817153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DD69E0-E32B-E148-A8A9-A0F8853B4B9A}"/>
              </a:ext>
            </a:extLst>
          </p:cNvPr>
          <p:cNvSpPr txBox="1"/>
          <p:nvPr/>
        </p:nvSpPr>
        <p:spPr>
          <a:xfrm>
            <a:off x="4590695" y="637484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変更点の共有</a:t>
            </a:r>
            <a:endParaRPr kumimoji="1" lang="en-US" altLang="ja-JP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4FECFCE-9602-4F30-9FEE-C17EE348D357}"/>
              </a:ext>
            </a:extLst>
          </p:cNvPr>
          <p:cNvCxnSpPr>
            <a:cxnSpLocks/>
          </p:cNvCxnSpPr>
          <p:nvPr/>
        </p:nvCxnSpPr>
        <p:spPr>
          <a:xfrm>
            <a:off x="1659893" y="1596922"/>
            <a:ext cx="90470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グラフィックス 3" descr="フォークとナイフ">
            <a:extLst>
              <a:ext uri="{FF2B5EF4-FFF2-40B4-BE49-F238E27FC236}">
                <a16:creationId xmlns:a16="http://schemas.microsoft.com/office/drawing/2014/main" id="{4C5F97EC-0953-4ADD-9153-56F8DF6F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7916" y="503450"/>
            <a:ext cx="914400" cy="914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6C142-ABF3-4A31-B608-0A82E98E21A7}"/>
              </a:ext>
            </a:extLst>
          </p:cNvPr>
          <p:cNvSpPr txBox="1"/>
          <p:nvPr/>
        </p:nvSpPr>
        <p:spPr>
          <a:xfrm>
            <a:off x="3333075" y="1910030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BB808D1-055C-4CD7-9AEA-120B0CF5822D}"/>
              </a:ext>
            </a:extLst>
          </p:cNvPr>
          <p:cNvCxnSpPr>
            <a:cxnSpLocks/>
          </p:cNvCxnSpPr>
          <p:nvPr/>
        </p:nvCxnSpPr>
        <p:spPr>
          <a:xfrm>
            <a:off x="3421679" y="2494805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6FCCAC-B7D3-49A3-80BC-71AB3B1CCE9E}"/>
              </a:ext>
            </a:extLst>
          </p:cNvPr>
          <p:cNvSpPr txBox="1"/>
          <p:nvPr/>
        </p:nvSpPr>
        <p:spPr>
          <a:xfrm>
            <a:off x="3928110" y="1940807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64ED58-33B5-47AB-B696-DF81F61E7957}"/>
              </a:ext>
            </a:extLst>
          </p:cNvPr>
          <p:cNvSpPr txBox="1"/>
          <p:nvPr/>
        </p:nvSpPr>
        <p:spPr>
          <a:xfrm>
            <a:off x="3334206" y="2868344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E3B06E3-D800-43C8-A99D-E6C93D71A721}"/>
              </a:ext>
            </a:extLst>
          </p:cNvPr>
          <p:cNvCxnSpPr>
            <a:cxnSpLocks/>
          </p:cNvCxnSpPr>
          <p:nvPr/>
        </p:nvCxnSpPr>
        <p:spPr>
          <a:xfrm>
            <a:off x="3422810" y="3453119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FD696D-89E2-407B-8489-D7BDE05361DF}"/>
              </a:ext>
            </a:extLst>
          </p:cNvPr>
          <p:cNvSpPr txBox="1"/>
          <p:nvPr/>
        </p:nvSpPr>
        <p:spPr>
          <a:xfrm>
            <a:off x="3929241" y="2899121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庫内の保管場所ルール変更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CAE24A-BA4F-408A-BE4C-396DD3CBBCB1}"/>
              </a:ext>
            </a:extLst>
          </p:cNvPr>
          <p:cNvSpPr txBox="1"/>
          <p:nvPr/>
        </p:nvSpPr>
        <p:spPr>
          <a:xfrm>
            <a:off x="3333075" y="3839369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4645719-C153-45B2-8048-0E361F53284A}"/>
              </a:ext>
            </a:extLst>
          </p:cNvPr>
          <p:cNvCxnSpPr>
            <a:cxnSpLocks/>
          </p:cNvCxnSpPr>
          <p:nvPr/>
        </p:nvCxnSpPr>
        <p:spPr>
          <a:xfrm>
            <a:off x="3421679" y="4424144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A421E9-CE12-4CD3-BA60-F669A69ED788}"/>
              </a:ext>
            </a:extLst>
          </p:cNvPr>
          <p:cNvSpPr txBox="1"/>
          <p:nvPr/>
        </p:nvSpPr>
        <p:spPr>
          <a:xfrm>
            <a:off x="3928110" y="387014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0D1F99-BCA1-4A01-B46C-AF54C268DB18}"/>
              </a:ext>
            </a:extLst>
          </p:cNvPr>
          <p:cNvSpPr txBox="1"/>
          <p:nvPr/>
        </p:nvSpPr>
        <p:spPr>
          <a:xfrm>
            <a:off x="3333075" y="48103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F1DFA06-6256-47C9-83C0-F5EB3EA659BC}"/>
              </a:ext>
            </a:extLst>
          </p:cNvPr>
          <p:cNvCxnSpPr>
            <a:cxnSpLocks/>
          </p:cNvCxnSpPr>
          <p:nvPr/>
        </p:nvCxnSpPr>
        <p:spPr>
          <a:xfrm>
            <a:off x="3421679" y="53951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ABBF6E-7711-438F-A962-89C58CC7E5FE}"/>
              </a:ext>
            </a:extLst>
          </p:cNvPr>
          <p:cNvSpPr txBox="1"/>
          <p:nvPr/>
        </p:nvSpPr>
        <p:spPr>
          <a:xfrm>
            <a:off x="3928110" y="484116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C8CFA9-AB8B-4B3B-97B7-BCE471DCEFEA}"/>
              </a:ext>
            </a:extLst>
          </p:cNvPr>
          <p:cNvSpPr txBox="1"/>
          <p:nvPr/>
        </p:nvSpPr>
        <p:spPr>
          <a:xfrm>
            <a:off x="3333075" y="58121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01646B2-AB4C-4371-8072-8772147B3B0F}"/>
              </a:ext>
            </a:extLst>
          </p:cNvPr>
          <p:cNvCxnSpPr>
            <a:cxnSpLocks/>
          </p:cNvCxnSpPr>
          <p:nvPr/>
        </p:nvCxnSpPr>
        <p:spPr>
          <a:xfrm>
            <a:off x="3421679" y="63969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40AEEB-DBF4-4457-9AD8-5082D9310056}"/>
              </a:ext>
            </a:extLst>
          </p:cNvPr>
          <p:cNvSpPr txBox="1"/>
          <p:nvPr/>
        </p:nvSpPr>
        <p:spPr>
          <a:xfrm>
            <a:off x="3928110" y="5842969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チェック項目の変更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9F1584F-E080-4E30-957D-98CE4D52D83B}"/>
              </a:ext>
            </a:extLst>
          </p:cNvPr>
          <p:cNvSpPr/>
          <p:nvPr/>
        </p:nvSpPr>
        <p:spPr>
          <a:xfrm rot="5400000">
            <a:off x="2655807" y="1992263"/>
            <a:ext cx="584774" cy="42030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7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0064FE-3E14-44D5-B67B-D485193E6B7A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１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F02458D-927B-4119-A1BA-B183262B2038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3A1C1-F2CF-4156-A918-B2F8B8DB8911}"/>
              </a:ext>
            </a:extLst>
          </p:cNvPr>
          <p:cNvSpPr txBox="1"/>
          <p:nvPr/>
        </p:nvSpPr>
        <p:spPr>
          <a:xfrm>
            <a:off x="1009705" y="264694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pic>
        <p:nvPicPr>
          <p:cNvPr id="11" name="図 10" descr="座る, カップ, テーブル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B61DD973-E413-4B32-B300-150C2E1FA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742" y="4763385"/>
            <a:ext cx="1146839" cy="17414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E93841-0FC5-443C-85BF-F6C2AF2D5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4" y="1806444"/>
            <a:ext cx="3365776" cy="4879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7993B3-715F-4D00-978E-49C6DDBA2D7E}"/>
              </a:ext>
            </a:extLst>
          </p:cNvPr>
          <p:cNvSpPr txBox="1"/>
          <p:nvPr/>
        </p:nvSpPr>
        <p:spPr>
          <a:xfrm>
            <a:off x="503274" y="108173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ⅰ</a:t>
            </a:r>
            <a:r>
              <a:rPr kumimoji="1" lang="ja-JP" altLang="en-US" sz="2400" b="1" dirty="0"/>
              <a:t>：野菜の消毒洗浄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78B76C-5000-494A-A449-3CE72FEDD196}"/>
              </a:ext>
            </a:extLst>
          </p:cNvPr>
          <p:cNvSpPr txBox="1"/>
          <p:nvPr/>
        </p:nvSpPr>
        <p:spPr>
          <a:xfrm>
            <a:off x="4124521" y="1117495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■</a:t>
            </a: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テイクアウトに関わらず、</a:t>
            </a:r>
            <a:r>
              <a:rPr kumimoji="1" lang="ja-JP" altLang="en-US" b="1" dirty="0">
                <a:solidFill>
                  <a:srgbClr val="FF0000"/>
                </a:solidFill>
              </a:rPr>
              <a:t>全ての野菜の消毒洗浄</a:t>
            </a: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をルール化します</a:t>
            </a:r>
            <a:endParaRPr kumimoji="1"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D28D2C-4E8D-474B-919F-DF1296C19F7C}"/>
              </a:ext>
            </a:extLst>
          </p:cNvPr>
          <p:cNvSpPr txBox="1"/>
          <p:nvPr/>
        </p:nvSpPr>
        <p:spPr>
          <a:xfrm>
            <a:off x="4124521" y="5140340"/>
            <a:ext cx="6566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☞</a:t>
            </a:r>
            <a:r>
              <a:rPr kumimoji="1" lang="en-US" altLang="ja-JP" b="1" dirty="0"/>
              <a:t>Point</a:t>
            </a: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・誤飲を防ぐ為、漂白剤は</a:t>
            </a:r>
            <a:r>
              <a:rPr lang="ja-JP" altLang="en-US" b="1" dirty="0">
                <a:solidFill>
                  <a:srgbClr val="FF0000"/>
                </a:solidFill>
              </a:rPr>
              <a:t>「食添ブリーチ</a:t>
            </a:r>
            <a:r>
              <a:rPr lang="en-US" altLang="ja-JP" b="1" dirty="0">
                <a:solidFill>
                  <a:srgbClr val="FF0000"/>
                </a:solidFill>
              </a:rPr>
              <a:t>E</a:t>
            </a:r>
            <a:r>
              <a:rPr lang="ja-JP" altLang="en-US" b="1" dirty="0">
                <a:solidFill>
                  <a:srgbClr val="FF0000"/>
                </a:solidFill>
              </a:rPr>
              <a:t>」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のみ使用可能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　</a:t>
            </a:r>
            <a:r>
              <a:rPr kumimoji="1" lang="ja-JP" altLang="en-US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＊それ以外は使用禁止</a:t>
            </a:r>
            <a:endParaRPr kumimoji="1" lang="en-US" altLang="ja-JP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52292B6-7854-43DA-AEA2-689D06639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t="24726" r="19844" b="7192"/>
          <a:stretch/>
        </p:blipFill>
        <p:spPr>
          <a:xfrm>
            <a:off x="4504937" y="2822111"/>
            <a:ext cx="2988803" cy="2082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7B39604-F409-4B9C-8E76-35AE455E7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7" t="5417" r="37371" b="4480"/>
          <a:stretch/>
        </p:blipFill>
        <p:spPr>
          <a:xfrm rot="16200000">
            <a:off x="9379224" y="1924002"/>
            <a:ext cx="953359" cy="3963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86A549-24AE-4333-9651-E4DE56F5191F}"/>
              </a:ext>
            </a:extLst>
          </p:cNvPr>
          <p:cNvSpPr txBox="1"/>
          <p:nvPr/>
        </p:nvSpPr>
        <p:spPr>
          <a:xfrm>
            <a:off x="4319406" y="1702580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・各店の野菜洗浄シンクのサイズに合わせた希釈量を貼り出し共有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55DE26-3A9D-404E-B328-ACB722BE22FD}"/>
              </a:ext>
            </a:extLst>
          </p:cNvPr>
          <p:cNvSpPr txBox="1"/>
          <p:nvPr/>
        </p:nvSpPr>
        <p:spPr>
          <a:xfrm>
            <a:off x="4319406" y="2175780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・毎回同じ水量になるように「ここまで→シール」を張り付け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12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0064FE-3E14-44D5-B67B-D485193E6B7A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１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F02458D-927B-4119-A1BA-B183262B2038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3A1C1-F2CF-4156-A918-B2F8B8DB8911}"/>
              </a:ext>
            </a:extLst>
          </p:cNvPr>
          <p:cNvSpPr txBox="1"/>
          <p:nvPr/>
        </p:nvSpPr>
        <p:spPr>
          <a:xfrm>
            <a:off x="1009705" y="264694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7993B3-715F-4D00-978E-49C6DDBA2D7E}"/>
              </a:ext>
            </a:extLst>
          </p:cNvPr>
          <p:cNvSpPr txBox="1"/>
          <p:nvPr/>
        </p:nvSpPr>
        <p:spPr>
          <a:xfrm>
            <a:off x="9237345" y="23391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ⅰ</a:t>
            </a:r>
            <a:r>
              <a:rPr kumimoji="1" lang="ja-JP" altLang="en-US" sz="2400" b="1" dirty="0"/>
              <a:t>：野菜の消毒洗浄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A98CE9-4A8D-4A78-8D7B-9767928ECC1F}"/>
              </a:ext>
            </a:extLst>
          </p:cNvPr>
          <p:cNvSpPr txBox="1"/>
          <p:nvPr/>
        </p:nvSpPr>
        <p:spPr>
          <a:xfrm>
            <a:off x="343850" y="10067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【</a:t>
            </a:r>
            <a:r>
              <a:rPr kumimoji="1" lang="ja-JP" altLang="en-US" b="1" u="sng" dirty="0"/>
              <a:t>事例共有</a:t>
            </a:r>
            <a:r>
              <a:rPr kumimoji="1" lang="en-US" altLang="ja-JP" b="1" u="sng" dirty="0"/>
              <a:t>】</a:t>
            </a:r>
            <a:endParaRPr kumimoji="1" lang="ja-JP" altLang="en-US" b="1" u="sng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64098C-2A6D-4E54-A7EA-A330F87DF804}"/>
              </a:ext>
            </a:extLst>
          </p:cNvPr>
          <p:cNvSpPr txBox="1"/>
          <p:nvPr/>
        </p:nvSpPr>
        <p:spPr>
          <a:xfrm>
            <a:off x="343850" y="1522608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▼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LG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町田　食中毒疑惑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8C9D24-0606-474D-8CF2-9B9D8EF8AF86}"/>
              </a:ext>
            </a:extLst>
          </p:cNvPr>
          <p:cNvSpPr/>
          <p:nvPr/>
        </p:nvSpPr>
        <p:spPr>
          <a:xfrm>
            <a:off x="343850" y="1933382"/>
            <a:ext cx="11504299" cy="47679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❶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日に町田保健所から、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日に飲食をされたお客様が</a:t>
            </a:r>
            <a:r>
              <a:rPr kumimoji="1" lang="ja-JP" altLang="en-US" b="1" dirty="0">
                <a:solidFill>
                  <a:srgbClr val="FF0000"/>
                </a:solidFill>
              </a:rPr>
              <a:t>食中毒の疑い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があるとの連絡が入り、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翌、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日に立ちあり検査に入るとの事。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露木より、現場指示を出す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❷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時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分より保健所立ち入り検査、拭き上げ検査（厨房内・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）、検食、聞き取り検査が行われる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当日のヒアリングにより</a:t>
            </a:r>
            <a:r>
              <a:rPr lang="en-US" altLang="ja-JP" b="1" dirty="0">
                <a:solidFill>
                  <a:srgbClr val="FF0000"/>
                </a:solidFill>
              </a:rPr>
              <a:t>O</a:t>
            </a:r>
            <a:r>
              <a:rPr lang="ja-JP" altLang="en-US" b="1" dirty="0">
                <a:solidFill>
                  <a:srgbClr val="FF0000"/>
                </a:solidFill>
              </a:rPr>
              <a:t>－</a:t>
            </a:r>
            <a:r>
              <a:rPr lang="en-US" altLang="ja-JP" b="1" dirty="0">
                <a:solidFill>
                  <a:srgbClr val="FF0000"/>
                </a:solidFill>
              </a:rPr>
              <a:t>157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の疑いだという事が判明する。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日当日の全ての店舗従事者は検便を提出する事となる。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❸検査結果待ち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⇒・検便検査陰性、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　・ふき取り検査同一菌の確認が出来なかったが、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　　</a:t>
            </a:r>
            <a:r>
              <a:rPr lang="ja-JP" altLang="en-US" b="1" dirty="0">
                <a:solidFill>
                  <a:srgbClr val="FF0000"/>
                </a:solidFill>
              </a:rPr>
              <a:t>冷蔵庫取っ手から黄色ブドウ球菌。生野菜から基準量より多い菌数が検出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される。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　　＊後日現場指導と改善確認が入る。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❹調査終了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0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0064FE-3E14-44D5-B67B-D485193E6B7A}"/>
              </a:ext>
            </a:extLst>
          </p:cNvPr>
          <p:cNvSpPr txBox="1"/>
          <p:nvPr/>
        </p:nvSpPr>
        <p:spPr>
          <a:xfrm>
            <a:off x="414670" y="2339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１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F02458D-927B-4119-A1BA-B183262B2038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3A1C1-F2CF-4156-A918-B2F8B8DB8911}"/>
              </a:ext>
            </a:extLst>
          </p:cNvPr>
          <p:cNvSpPr txBox="1"/>
          <p:nvPr/>
        </p:nvSpPr>
        <p:spPr>
          <a:xfrm>
            <a:off x="1009705" y="264694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7993B3-715F-4D00-978E-49C6DDBA2D7E}"/>
              </a:ext>
            </a:extLst>
          </p:cNvPr>
          <p:cNvSpPr txBox="1"/>
          <p:nvPr/>
        </p:nvSpPr>
        <p:spPr>
          <a:xfrm>
            <a:off x="503274" y="108173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ⅱ</a:t>
            </a:r>
            <a:r>
              <a:rPr kumimoji="1" lang="ja-JP" altLang="en-US" sz="2400" b="1" dirty="0"/>
              <a:t>：お弁当販売に関して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B10FC0-AEFC-46D5-A9D5-0B8DED113E16}"/>
              </a:ext>
            </a:extLst>
          </p:cNvPr>
          <p:cNvSpPr txBox="1"/>
          <p:nvPr/>
        </p:nvSpPr>
        <p:spPr>
          <a:xfrm>
            <a:off x="1009705" y="2127396"/>
            <a:ext cx="6452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■店頭販売（</a:t>
            </a:r>
            <a:r>
              <a:rPr kumimoji="1" lang="en-US" altLang="ja-JP" b="1" dirty="0"/>
              <a:t>KWM</a:t>
            </a:r>
            <a:r>
              <a:rPr kumimoji="1" lang="ja-JP" altLang="en-US" b="1" dirty="0"/>
              <a:t>・薬師池</a:t>
            </a:r>
            <a:r>
              <a:rPr kumimoji="1" lang="en-US" altLang="ja-JP" b="1" dirty="0"/>
              <a:t>44AP</a:t>
            </a:r>
            <a:r>
              <a:rPr kumimoji="1" lang="ja-JP" altLang="en-US" b="1" dirty="0"/>
              <a:t>・鳥衛門　等）</a:t>
            </a:r>
            <a:endParaRPr kumimoji="1" lang="en-US" altLang="ja-JP" b="1" dirty="0"/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・盛り付け後、</a:t>
            </a:r>
            <a:r>
              <a:rPr lang="en-US" altLang="ja-JP" b="1" dirty="0">
                <a:solidFill>
                  <a:srgbClr val="FF0000"/>
                </a:solidFill>
              </a:rPr>
              <a:t>4</a:t>
            </a:r>
            <a:r>
              <a:rPr lang="ja-JP" altLang="en-US" b="1" dirty="0">
                <a:solidFill>
                  <a:srgbClr val="FF0000"/>
                </a:solidFill>
              </a:rPr>
              <a:t>時間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を経過した商品の販売は禁止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＊冷蔵保管（</a:t>
            </a: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10℃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帯）での保管の場合は</a:t>
            </a:r>
            <a:r>
              <a:rPr lang="en-US" altLang="ja-JP" b="1" dirty="0">
                <a:solidFill>
                  <a:srgbClr val="FF0000"/>
                </a:solidFill>
              </a:rPr>
              <a:t>8</a:t>
            </a:r>
            <a:r>
              <a:rPr lang="ja-JP" altLang="en-US" b="1" dirty="0">
                <a:solidFill>
                  <a:srgbClr val="FF0000"/>
                </a:solidFill>
              </a:rPr>
              <a:t>時間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までとする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D4B727-11CD-473B-9D56-593237969EAE}"/>
              </a:ext>
            </a:extLst>
          </p:cNvPr>
          <p:cNvSpPr txBox="1"/>
          <p:nvPr/>
        </p:nvSpPr>
        <p:spPr>
          <a:xfrm>
            <a:off x="1009705" y="4317086"/>
            <a:ext cx="4969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■</a:t>
            </a:r>
            <a:r>
              <a:rPr lang="ja-JP" altLang="en-US" b="1" dirty="0"/>
              <a:t>宅配商品</a:t>
            </a:r>
            <a:r>
              <a:rPr kumimoji="1" lang="ja-JP" altLang="en-US" b="1" dirty="0"/>
              <a:t>（</a:t>
            </a:r>
            <a:r>
              <a:rPr kumimoji="1" lang="en-US" altLang="ja-JP" b="1" dirty="0"/>
              <a:t>Uber</a:t>
            </a:r>
            <a:r>
              <a:rPr kumimoji="1" lang="ja-JP" altLang="en-US" b="1" dirty="0"/>
              <a:t>・出前館・他デリバリー）</a:t>
            </a:r>
            <a:endParaRPr kumimoji="1" lang="en-US" altLang="ja-JP" b="1" dirty="0"/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・作り置き、盛り置きの禁止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r>
              <a:rPr lang="ja-JP" altLang="en-US" b="1" dirty="0">
                <a:solidFill>
                  <a:srgbClr val="FF0000"/>
                </a:solidFill>
              </a:rPr>
              <a:t>＊受注後に製造する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pic>
        <p:nvPicPr>
          <p:cNvPr id="9" name="図 8" descr="食品, 米, 皿, 屋内 が含まれている画像&#10;&#10;自動的に生成された説明">
            <a:extLst>
              <a:ext uri="{FF2B5EF4-FFF2-40B4-BE49-F238E27FC236}">
                <a16:creationId xmlns:a16="http://schemas.microsoft.com/office/drawing/2014/main" id="{B6FDD666-57DF-47FF-8F5D-E68EE2EB8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17" y="992694"/>
            <a:ext cx="2029806" cy="2029806"/>
          </a:xfrm>
          <a:prstGeom prst="rect">
            <a:avLst/>
          </a:prstGeom>
        </p:spPr>
      </p:pic>
      <p:pic>
        <p:nvPicPr>
          <p:cNvPr id="21" name="図 20" descr="容器に入った食べ物&#10;&#10;自動的に生成された説明">
            <a:extLst>
              <a:ext uri="{FF2B5EF4-FFF2-40B4-BE49-F238E27FC236}">
                <a16:creationId xmlns:a16="http://schemas.microsoft.com/office/drawing/2014/main" id="{A153E70B-3B69-4E8E-9D0F-A0FBB21EA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73" y="992694"/>
            <a:ext cx="2029807" cy="2043903"/>
          </a:xfrm>
          <a:prstGeom prst="rect">
            <a:avLst/>
          </a:prstGeom>
        </p:spPr>
      </p:pic>
      <p:pic>
        <p:nvPicPr>
          <p:cNvPr id="23" name="図 2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2070629-2479-4B1A-B068-59E32A816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17" y="4317086"/>
            <a:ext cx="1895740" cy="2038635"/>
          </a:xfrm>
          <a:prstGeom prst="rect">
            <a:avLst/>
          </a:prstGeom>
        </p:spPr>
      </p:pic>
      <p:pic>
        <p:nvPicPr>
          <p:cNvPr id="25" name="図 24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732B6201-B531-4B77-B178-36C01C2C4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13" y="4317085"/>
            <a:ext cx="2029806" cy="204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DD69E0-E32B-E148-A8A9-A0F8853B4B9A}"/>
              </a:ext>
            </a:extLst>
          </p:cNvPr>
          <p:cNvSpPr txBox="1"/>
          <p:nvPr/>
        </p:nvSpPr>
        <p:spPr>
          <a:xfrm>
            <a:off x="4590695" y="637484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変更点の共有</a:t>
            </a:r>
            <a:endParaRPr kumimoji="1" lang="en-US" altLang="ja-JP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4FECFCE-9602-4F30-9FEE-C17EE348D357}"/>
              </a:ext>
            </a:extLst>
          </p:cNvPr>
          <p:cNvCxnSpPr>
            <a:cxnSpLocks/>
          </p:cNvCxnSpPr>
          <p:nvPr/>
        </p:nvCxnSpPr>
        <p:spPr>
          <a:xfrm>
            <a:off x="1659893" y="1596922"/>
            <a:ext cx="90470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グラフィックス 3" descr="フォークとナイフ">
            <a:extLst>
              <a:ext uri="{FF2B5EF4-FFF2-40B4-BE49-F238E27FC236}">
                <a16:creationId xmlns:a16="http://schemas.microsoft.com/office/drawing/2014/main" id="{4C5F97EC-0953-4ADD-9153-56F8DF6F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7916" y="503450"/>
            <a:ext cx="914400" cy="914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6C142-ABF3-4A31-B608-0A82E98E21A7}"/>
              </a:ext>
            </a:extLst>
          </p:cNvPr>
          <p:cNvSpPr txBox="1"/>
          <p:nvPr/>
        </p:nvSpPr>
        <p:spPr>
          <a:xfrm>
            <a:off x="3333075" y="1910030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BB808D1-055C-4CD7-9AEA-120B0CF5822D}"/>
              </a:ext>
            </a:extLst>
          </p:cNvPr>
          <p:cNvCxnSpPr>
            <a:cxnSpLocks/>
          </p:cNvCxnSpPr>
          <p:nvPr/>
        </p:nvCxnSpPr>
        <p:spPr>
          <a:xfrm>
            <a:off x="3421679" y="2494805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6FCCAC-B7D3-49A3-80BC-71AB3B1CCE9E}"/>
              </a:ext>
            </a:extLst>
          </p:cNvPr>
          <p:cNvSpPr txBox="1"/>
          <p:nvPr/>
        </p:nvSpPr>
        <p:spPr>
          <a:xfrm>
            <a:off x="3928110" y="1940807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64ED58-33B5-47AB-B696-DF81F61E7957}"/>
              </a:ext>
            </a:extLst>
          </p:cNvPr>
          <p:cNvSpPr txBox="1"/>
          <p:nvPr/>
        </p:nvSpPr>
        <p:spPr>
          <a:xfrm>
            <a:off x="3334206" y="2868344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E3B06E3-D800-43C8-A99D-E6C93D71A721}"/>
              </a:ext>
            </a:extLst>
          </p:cNvPr>
          <p:cNvCxnSpPr>
            <a:cxnSpLocks/>
          </p:cNvCxnSpPr>
          <p:nvPr/>
        </p:nvCxnSpPr>
        <p:spPr>
          <a:xfrm>
            <a:off x="3422810" y="3453119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FD696D-89E2-407B-8489-D7BDE05361DF}"/>
              </a:ext>
            </a:extLst>
          </p:cNvPr>
          <p:cNvSpPr txBox="1"/>
          <p:nvPr/>
        </p:nvSpPr>
        <p:spPr>
          <a:xfrm>
            <a:off x="3929241" y="2899121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庫内の保管場所ルール変更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CAE24A-BA4F-408A-BE4C-396DD3CBBCB1}"/>
              </a:ext>
            </a:extLst>
          </p:cNvPr>
          <p:cNvSpPr txBox="1"/>
          <p:nvPr/>
        </p:nvSpPr>
        <p:spPr>
          <a:xfrm>
            <a:off x="3333075" y="3839369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4645719-C153-45B2-8048-0E361F53284A}"/>
              </a:ext>
            </a:extLst>
          </p:cNvPr>
          <p:cNvCxnSpPr>
            <a:cxnSpLocks/>
          </p:cNvCxnSpPr>
          <p:nvPr/>
        </p:nvCxnSpPr>
        <p:spPr>
          <a:xfrm>
            <a:off x="3421679" y="4424144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A421E9-CE12-4CD3-BA60-F669A69ED788}"/>
              </a:ext>
            </a:extLst>
          </p:cNvPr>
          <p:cNvSpPr txBox="1"/>
          <p:nvPr/>
        </p:nvSpPr>
        <p:spPr>
          <a:xfrm>
            <a:off x="3928110" y="387014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0D1F99-BCA1-4A01-B46C-AF54C268DB18}"/>
              </a:ext>
            </a:extLst>
          </p:cNvPr>
          <p:cNvSpPr txBox="1"/>
          <p:nvPr/>
        </p:nvSpPr>
        <p:spPr>
          <a:xfrm>
            <a:off x="3333075" y="48103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F1DFA06-6256-47C9-83C0-F5EB3EA659BC}"/>
              </a:ext>
            </a:extLst>
          </p:cNvPr>
          <p:cNvCxnSpPr>
            <a:cxnSpLocks/>
          </p:cNvCxnSpPr>
          <p:nvPr/>
        </p:nvCxnSpPr>
        <p:spPr>
          <a:xfrm>
            <a:off x="3421679" y="53951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ABBF6E-7711-438F-A962-89C58CC7E5FE}"/>
              </a:ext>
            </a:extLst>
          </p:cNvPr>
          <p:cNvSpPr txBox="1"/>
          <p:nvPr/>
        </p:nvSpPr>
        <p:spPr>
          <a:xfrm>
            <a:off x="3928110" y="484116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C8CFA9-AB8B-4B3B-97B7-BCE471DCEFEA}"/>
              </a:ext>
            </a:extLst>
          </p:cNvPr>
          <p:cNvSpPr txBox="1"/>
          <p:nvPr/>
        </p:nvSpPr>
        <p:spPr>
          <a:xfrm>
            <a:off x="3333075" y="58121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01646B2-AB4C-4371-8072-8772147B3B0F}"/>
              </a:ext>
            </a:extLst>
          </p:cNvPr>
          <p:cNvCxnSpPr>
            <a:cxnSpLocks/>
          </p:cNvCxnSpPr>
          <p:nvPr/>
        </p:nvCxnSpPr>
        <p:spPr>
          <a:xfrm>
            <a:off x="3421679" y="63969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40AEEB-DBF4-4457-9AD8-5082D9310056}"/>
              </a:ext>
            </a:extLst>
          </p:cNvPr>
          <p:cNvSpPr txBox="1"/>
          <p:nvPr/>
        </p:nvSpPr>
        <p:spPr>
          <a:xfrm>
            <a:off x="3928110" y="5842969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チェック項目の変更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9F1584F-E080-4E30-957D-98CE4D52D83B}"/>
              </a:ext>
            </a:extLst>
          </p:cNvPr>
          <p:cNvSpPr/>
          <p:nvPr/>
        </p:nvSpPr>
        <p:spPr>
          <a:xfrm rot="5400000">
            <a:off x="2656938" y="2950578"/>
            <a:ext cx="584774" cy="42030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6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4CEDEB-2B4C-4C87-A29C-35676D5AAE36}"/>
              </a:ext>
            </a:extLst>
          </p:cNvPr>
          <p:cNvSpPr txBox="1"/>
          <p:nvPr/>
        </p:nvSpPr>
        <p:spPr>
          <a:xfrm>
            <a:off x="414670" y="233917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4E51461-BBF8-47C5-85CC-BDAF77FB6B8A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92843C-AF6F-4856-8AA5-6192268CBE41}"/>
              </a:ext>
            </a:extLst>
          </p:cNvPr>
          <p:cNvSpPr txBox="1"/>
          <p:nvPr/>
        </p:nvSpPr>
        <p:spPr>
          <a:xfrm>
            <a:off x="1009705" y="264694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庫内の保管場所ルール変更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図 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1F89E3FD-081C-4E8D-B45B-DC5D5F52E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05" y="1045199"/>
            <a:ext cx="7849695" cy="535379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8DEC6A9-7037-4084-A273-4DD1BCFDFD82}"/>
              </a:ext>
            </a:extLst>
          </p:cNvPr>
          <p:cNvSpPr/>
          <p:nvPr/>
        </p:nvSpPr>
        <p:spPr>
          <a:xfrm>
            <a:off x="0" y="1615039"/>
            <a:ext cx="4400550" cy="537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非加熱提供食材・仕込み済み非加熱食材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212179B-BF51-483C-BA41-BA22DF477661}"/>
              </a:ext>
            </a:extLst>
          </p:cNvPr>
          <p:cNvSpPr/>
          <p:nvPr/>
        </p:nvSpPr>
        <p:spPr>
          <a:xfrm>
            <a:off x="0" y="3453492"/>
            <a:ext cx="4400550" cy="537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洗浄前野菜</a:t>
            </a:r>
            <a:r>
              <a:rPr kumimoji="1" lang="ja-JP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・仕込み済み加熱提供食材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989655-7B5F-4FEC-9514-E3AAD6FDF464}"/>
              </a:ext>
            </a:extLst>
          </p:cNvPr>
          <p:cNvSpPr/>
          <p:nvPr/>
        </p:nvSpPr>
        <p:spPr>
          <a:xfrm>
            <a:off x="-29122" y="5291945"/>
            <a:ext cx="4400550" cy="537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chemeClr val="bg1">
                    <a:lumMod val="75000"/>
                  </a:schemeClr>
                </a:solidFill>
              </a:rPr>
              <a:t>加熱前食材（肉・魚）・卵</a:t>
            </a:r>
          </a:p>
        </p:txBody>
      </p:sp>
    </p:spTree>
    <p:extLst>
      <p:ext uri="{BB962C8B-B14F-4D97-AF65-F5344CB8AC3E}">
        <p14:creationId xmlns:p14="http://schemas.microsoft.com/office/powerpoint/2010/main" val="47431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DD69E0-E32B-E148-A8A9-A0F8853B4B9A}"/>
              </a:ext>
            </a:extLst>
          </p:cNvPr>
          <p:cNvSpPr txBox="1"/>
          <p:nvPr/>
        </p:nvSpPr>
        <p:spPr>
          <a:xfrm>
            <a:off x="4590695" y="637484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変更点の共有</a:t>
            </a:r>
            <a:endParaRPr kumimoji="1" lang="en-US" altLang="ja-JP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4FECFCE-9602-4F30-9FEE-C17EE348D357}"/>
              </a:ext>
            </a:extLst>
          </p:cNvPr>
          <p:cNvCxnSpPr>
            <a:cxnSpLocks/>
          </p:cNvCxnSpPr>
          <p:nvPr/>
        </p:nvCxnSpPr>
        <p:spPr>
          <a:xfrm>
            <a:off x="1659893" y="1596922"/>
            <a:ext cx="90470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グラフィックス 3" descr="フォークとナイフ">
            <a:extLst>
              <a:ext uri="{FF2B5EF4-FFF2-40B4-BE49-F238E27FC236}">
                <a16:creationId xmlns:a16="http://schemas.microsoft.com/office/drawing/2014/main" id="{4C5F97EC-0953-4ADD-9153-56F8DF6F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7916" y="503450"/>
            <a:ext cx="914400" cy="914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6C142-ABF3-4A31-B608-0A82E98E21A7}"/>
              </a:ext>
            </a:extLst>
          </p:cNvPr>
          <p:cNvSpPr txBox="1"/>
          <p:nvPr/>
        </p:nvSpPr>
        <p:spPr>
          <a:xfrm>
            <a:off x="3333075" y="1910030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BB808D1-055C-4CD7-9AEA-120B0CF5822D}"/>
              </a:ext>
            </a:extLst>
          </p:cNvPr>
          <p:cNvCxnSpPr>
            <a:cxnSpLocks/>
          </p:cNvCxnSpPr>
          <p:nvPr/>
        </p:nvCxnSpPr>
        <p:spPr>
          <a:xfrm>
            <a:off x="3421679" y="2494805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6FCCAC-B7D3-49A3-80BC-71AB3B1CCE9E}"/>
              </a:ext>
            </a:extLst>
          </p:cNvPr>
          <p:cNvSpPr txBox="1"/>
          <p:nvPr/>
        </p:nvSpPr>
        <p:spPr>
          <a:xfrm>
            <a:off x="3928110" y="1940807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64ED58-33B5-47AB-B696-DF81F61E7957}"/>
              </a:ext>
            </a:extLst>
          </p:cNvPr>
          <p:cNvSpPr txBox="1"/>
          <p:nvPr/>
        </p:nvSpPr>
        <p:spPr>
          <a:xfrm>
            <a:off x="3334206" y="2868344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E3B06E3-D800-43C8-A99D-E6C93D71A721}"/>
              </a:ext>
            </a:extLst>
          </p:cNvPr>
          <p:cNvCxnSpPr>
            <a:cxnSpLocks/>
          </p:cNvCxnSpPr>
          <p:nvPr/>
        </p:nvCxnSpPr>
        <p:spPr>
          <a:xfrm>
            <a:off x="3422810" y="3453119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FD696D-89E2-407B-8489-D7BDE05361DF}"/>
              </a:ext>
            </a:extLst>
          </p:cNvPr>
          <p:cNvSpPr txBox="1"/>
          <p:nvPr/>
        </p:nvSpPr>
        <p:spPr>
          <a:xfrm>
            <a:off x="3929241" y="2899121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庫内の保管場所ルール変更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CAE24A-BA4F-408A-BE4C-396DD3CBBCB1}"/>
              </a:ext>
            </a:extLst>
          </p:cNvPr>
          <p:cNvSpPr txBox="1"/>
          <p:nvPr/>
        </p:nvSpPr>
        <p:spPr>
          <a:xfrm>
            <a:off x="3333075" y="3839369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4645719-C153-45B2-8048-0E361F53284A}"/>
              </a:ext>
            </a:extLst>
          </p:cNvPr>
          <p:cNvCxnSpPr>
            <a:cxnSpLocks/>
          </p:cNvCxnSpPr>
          <p:nvPr/>
        </p:nvCxnSpPr>
        <p:spPr>
          <a:xfrm>
            <a:off x="3421679" y="4424144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A421E9-CE12-4CD3-BA60-F669A69ED788}"/>
              </a:ext>
            </a:extLst>
          </p:cNvPr>
          <p:cNvSpPr txBox="1"/>
          <p:nvPr/>
        </p:nvSpPr>
        <p:spPr>
          <a:xfrm>
            <a:off x="3928110" y="387014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0D1F99-BCA1-4A01-B46C-AF54C268DB18}"/>
              </a:ext>
            </a:extLst>
          </p:cNvPr>
          <p:cNvSpPr txBox="1"/>
          <p:nvPr/>
        </p:nvSpPr>
        <p:spPr>
          <a:xfrm>
            <a:off x="3333075" y="48103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F1DFA06-6256-47C9-83C0-F5EB3EA659BC}"/>
              </a:ext>
            </a:extLst>
          </p:cNvPr>
          <p:cNvCxnSpPr>
            <a:cxnSpLocks/>
          </p:cNvCxnSpPr>
          <p:nvPr/>
        </p:nvCxnSpPr>
        <p:spPr>
          <a:xfrm>
            <a:off x="3421679" y="53951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ABBF6E-7711-438F-A962-89C58CC7E5FE}"/>
              </a:ext>
            </a:extLst>
          </p:cNvPr>
          <p:cNvSpPr txBox="1"/>
          <p:nvPr/>
        </p:nvSpPr>
        <p:spPr>
          <a:xfrm>
            <a:off x="3928110" y="484116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C8CFA9-AB8B-4B3B-97B7-BCE471DCEFEA}"/>
              </a:ext>
            </a:extLst>
          </p:cNvPr>
          <p:cNvSpPr txBox="1"/>
          <p:nvPr/>
        </p:nvSpPr>
        <p:spPr>
          <a:xfrm>
            <a:off x="3333075" y="58121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01646B2-AB4C-4371-8072-8772147B3B0F}"/>
              </a:ext>
            </a:extLst>
          </p:cNvPr>
          <p:cNvCxnSpPr>
            <a:cxnSpLocks/>
          </p:cNvCxnSpPr>
          <p:nvPr/>
        </p:nvCxnSpPr>
        <p:spPr>
          <a:xfrm>
            <a:off x="3421679" y="63969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40AEEB-DBF4-4457-9AD8-5082D9310056}"/>
              </a:ext>
            </a:extLst>
          </p:cNvPr>
          <p:cNvSpPr txBox="1"/>
          <p:nvPr/>
        </p:nvSpPr>
        <p:spPr>
          <a:xfrm>
            <a:off x="3928110" y="5842969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チェック項目の変更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9F1584F-E080-4E30-957D-98CE4D52D83B}"/>
              </a:ext>
            </a:extLst>
          </p:cNvPr>
          <p:cNvSpPr/>
          <p:nvPr/>
        </p:nvSpPr>
        <p:spPr>
          <a:xfrm rot="5400000">
            <a:off x="2655807" y="3921603"/>
            <a:ext cx="584774" cy="42030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4CEDEB-2B4C-4C87-A29C-35676D5AAE36}"/>
              </a:ext>
            </a:extLst>
          </p:cNvPr>
          <p:cNvSpPr txBox="1"/>
          <p:nvPr/>
        </p:nvSpPr>
        <p:spPr>
          <a:xfrm>
            <a:off x="414670" y="233917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4E51461-BBF8-47C5-85CC-BDAF77FB6B8A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92843C-AF6F-4856-8AA5-6192268CBE41}"/>
              </a:ext>
            </a:extLst>
          </p:cNvPr>
          <p:cNvSpPr txBox="1"/>
          <p:nvPr/>
        </p:nvSpPr>
        <p:spPr>
          <a:xfrm>
            <a:off x="1009705" y="26469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38E518-88EA-42A0-8F60-0814549016DD}"/>
              </a:ext>
            </a:extLst>
          </p:cNvPr>
          <p:cNvSpPr txBox="1"/>
          <p:nvPr/>
        </p:nvSpPr>
        <p:spPr>
          <a:xfrm>
            <a:off x="965071" y="4004068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ⅱ</a:t>
            </a:r>
            <a:r>
              <a:rPr kumimoji="1" lang="ja-JP" altLang="en-US" sz="2400" b="1" dirty="0"/>
              <a:t>：</a:t>
            </a:r>
            <a:r>
              <a:rPr lang="ja-JP" altLang="en-US" sz="2400" b="1" dirty="0"/>
              <a:t>お客様に危険をもたらす商品の提供禁止</a:t>
            </a:r>
            <a:endParaRPr lang="en-US" altLang="ja-JP" sz="2400" b="1" dirty="0"/>
          </a:p>
          <a:p>
            <a:r>
              <a:rPr kumimoji="1" lang="ja-JP" altLang="en-US" sz="2400" b="1" dirty="0"/>
              <a:t>　　</a:t>
            </a:r>
            <a:r>
              <a: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・アヒージョ</a:t>
            </a:r>
            <a:r>
              <a:rPr kumimoji="1"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目の前炙り系メニュー</a:t>
            </a:r>
            <a:endParaRPr kumimoji="1" lang="ja-JP" alt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ECAFF3-3856-4800-8CF9-29EDF80D3954}"/>
              </a:ext>
            </a:extLst>
          </p:cNvPr>
          <p:cNvSpPr txBox="1"/>
          <p:nvPr/>
        </p:nvSpPr>
        <p:spPr>
          <a:xfrm>
            <a:off x="965072" y="1259447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ⅰ</a:t>
            </a:r>
            <a:r>
              <a:rPr kumimoji="1" lang="ja-JP" altLang="en-US" sz="2400" b="1" dirty="0"/>
              <a:t>：生サバの提供の禁止　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＊アニサキス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図 18" descr="皿の上の料理&#10;&#10;自動的に生成された説明">
            <a:extLst>
              <a:ext uri="{FF2B5EF4-FFF2-40B4-BE49-F238E27FC236}">
                <a16:creationId xmlns:a16="http://schemas.microsoft.com/office/drawing/2014/main" id="{CB3871A6-1F2B-45D3-8000-DAB9BEE2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27" y="818691"/>
            <a:ext cx="2410001" cy="158552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56AF9CF-49F0-43FB-A20B-6F81BE5E3C9A}"/>
              </a:ext>
            </a:extLst>
          </p:cNvPr>
          <p:cNvSpPr txBox="1"/>
          <p:nvPr/>
        </p:nvSpPr>
        <p:spPr>
          <a:xfrm>
            <a:off x="1349873" y="2087742"/>
            <a:ext cx="5333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■安全な提供方法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・</a:t>
            </a:r>
            <a:r>
              <a:rPr lang="ja-JP" altLang="en-US" b="1" dirty="0">
                <a:solidFill>
                  <a:srgbClr val="FF0000"/>
                </a:solidFill>
              </a:rPr>
              <a:t>加熱処理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（中心温度７０℃以上の加熱）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・</a:t>
            </a:r>
            <a:r>
              <a:rPr lang="ja-JP" altLang="en-US" b="1" dirty="0">
                <a:solidFill>
                  <a:srgbClr val="FF0000"/>
                </a:solidFill>
              </a:rPr>
              <a:t>冷凍処理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（－</a:t>
            </a: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℃以下で</a:t>
            </a:r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r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時間以上の冷凍）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図 22" descr="スープとパン&#10;&#10;自動的に生成された説明">
            <a:extLst>
              <a:ext uri="{FF2B5EF4-FFF2-40B4-BE49-F238E27FC236}">
                <a16:creationId xmlns:a16="http://schemas.microsoft.com/office/drawing/2014/main" id="{6957C6EC-3F75-4007-8D4B-51A4F0E7F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17" y="3996245"/>
            <a:ext cx="2410011" cy="1677640"/>
          </a:xfrm>
          <a:prstGeom prst="rect">
            <a:avLst/>
          </a:prstGeom>
        </p:spPr>
      </p:pic>
      <p:pic>
        <p:nvPicPr>
          <p:cNvPr id="25" name="図 24" descr="食品, 座る, テーブル, サンドイッチ が含まれている画像&#10;&#10;自動的に生成された説明">
            <a:extLst>
              <a:ext uri="{FF2B5EF4-FFF2-40B4-BE49-F238E27FC236}">
                <a16:creationId xmlns:a16="http://schemas.microsoft.com/office/drawing/2014/main" id="{13836EEA-3B48-4E64-BFEA-DBEC3B345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20" y="4759357"/>
            <a:ext cx="2114845" cy="1829055"/>
          </a:xfrm>
          <a:prstGeom prst="rect">
            <a:avLst/>
          </a:prstGeom>
        </p:spPr>
      </p:pic>
      <p:pic>
        <p:nvPicPr>
          <p:cNvPr id="4" name="図 3" descr="ケーキ, チョコレート, 作品, 雪 が含まれている画像&#10;&#10;自動的に生成された説明">
            <a:extLst>
              <a:ext uri="{FF2B5EF4-FFF2-40B4-BE49-F238E27FC236}">
                <a16:creationId xmlns:a16="http://schemas.microsoft.com/office/drawing/2014/main" id="{7EE20B9E-5B79-41E5-9270-DCB80A8C1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233" y="1468542"/>
            <a:ext cx="2305372" cy="18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569729-EFF3-4E52-9B0F-40A9EBB71CE0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危機管理室設置目的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5B0A05-7BF8-4AA7-B8C8-D9E081739B9B}"/>
              </a:ext>
            </a:extLst>
          </p:cNvPr>
          <p:cNvSpPr/>
          <p:nvPr/>
        </p:nvSpPr>
        <p:spPr>
          <a:xfrm>
            <a:off x="1411470" y="1522875"/>
            <a:ext cx="9488707" cy="1625570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F35C83-22FB-4670-AB73-855DD1C5E82C}"/>
              </a:ext>
            </a:extLst>
          </p:cNvPr>
          <p:cNvSpPr txBox="1"/>
          <p:nvPr/>
        </p:nvSpPr>
        <p:spPr>
          <a:xfrm>
            <a:off x="1410110" y="1802632"/>
            <a:ext cx="9479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危機・トラブルへの</a:t>
            </a:r>
            <a:endParaRPr lang="en-US" altLang="ja-JP" sz="2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適正対処と未然防止</a:t>
            </a:r>
            <a:endParaRPr lang="en-US" altLang="ja-JP" sz="4000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037428-4242-4546-9F76-0BCA07BD9CE6}"/>
              </a:ext>
            </a:extLst>
          </p:cNvPr>
          <p:cNvSpPr txBox="1"/>
          <p:nvPr/>
        </p:nvSpPr>
        <p:spPr>
          <a:xfrm>
            <a:off x="1411471" y="1114465"/>
            <a:ext cx="5134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目的</a:t>
            </a:r>
            <a:endParaRPr lang="en-US" altLang="ja-JP" sz="2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019CD6A-09C7-480D-8AD8-0BFDD25FD5D5}"/>
              </a:ext>
            </a:extLst>
          </p:cNvPr>
          <p:cNvSpPr txBox="1"/>
          <p:nvPr/>
        </p:nvSpPr>
        <p:spPr>
          <a:xfrm>
            <a:off x="1577727" y="4535369"/>
            <a:ext cx="917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５０億規模の会社における危機管理体制の構築・運用</a:t>
            </a:r>
            <a:endParaRPr lang="en-US" altLang="ja-JP" sz="24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7E5E2B2-8270-4D07-BC29-006B83686F5B}"/>
              </a:ext>
            </a:extLst>
          </p:cNvPr>
          <p:cNvSpPr/>
          <p:nvPr/>
        </p:nvSpPr>
        <p:spPr>
          <a:xfrm>
            <a:off x="1400584" y="3896203"/>
            <a:ext cx="9488707" cy="1625570"/>
          </a:xfrm>
          <a:prstGeom prst="rect">
            <a:avLst/>
          </a:prstGeom>
          <a:noFill/>
          <a:ln w="53975" cmpd="dbl">
            <a:solidFill>
              <a:srgbClr val="385723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b="1" dirty="0">
              <a:latin typeface="+mn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091DFC-A593-4C03-A434-55F1F04386E5}"/>
              </a:ext>
            </a:extLst>
          </p:cNvPr>
          <p:cNvSpPr txBox="1"/>
          <p:nvPr/>
        </p:nvSpPr>
        <p:spPr>
          <a:xfrm>
            <a:off x="1388769" y="3472384"/>
            <a:ext cx="795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17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期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GOAL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状態（目標）</a:t>
            </a:r>
            <a:endParaRPr lang="en-US" altLang="ja-JP" sz="2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34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2" grpId="0"/>
      <p:bldP spid="14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4CEDEB-2B4C-4C87-A29C-35676D5AAE36}"/>
              </a:ext>
            </a:extLst>
          </p:cNvPr>
          <p:cNvSpPr txBox="1"/>
          <p:nvPr/>
        </p:nvSpPr>
        <p:spPr>
          <a:xfrm>
            <a:off x="414670" y="233917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4E51461-BBF8-47C5-85CC-BDAF77FB6B8A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92843C-AF6F-4856-8AA5-6192268CBE41}"/>
              </a:ext>
            </a:extLst>
          </p:cNvPr>
          <p:cNvSpPr txBox="1"/>
          <p:nvPr/>
        </p:nvSpPr>
        <p:spPr>
          <a:xfrm>
            <a:off x="1009705" y="26469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FA3AAC-518D-449D-A2A9-E0BA8876C5A2}"/>
              </a:ext>
            </a:extLst>
          </p:cNvPr>
          <p:cNvSpPr txBox="1"/>
          <p:nvPr/>
        </p:nvSpPr>
        <p:spPr>
          <a:xfrm>
            <a:off x="1009705" y="1372689"/>
            <a:ext cx="6801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ⅲ</a:t>
            </a:r>
            <a:r>
              <a:rPr kumimoji="1" lang="ja-JP" altLang="en-US" sz="2400" b="1" dirty="0"/>
              <a:t>：レバーのレア提供の禁止　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＊カンピロバクター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16C29696-C2D2-464A-894F-53F71892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1" y="1118662"/>
            <a:ext cx="839911" cy="8399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448637-3020-4AD3-AEA9-3CFCE7D4BBD7}"/>
              </a:ext>
            </a:extLst>
          </p:cNvPr>
          <p:cNvSpPr txBox="1"/>
          <p:nvPr/>
        </p:nvSpPr>
        <p:spPr>
          <a:xfrm>
            <a:off x="503274" y="206747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/>
              <a:t>【</a:t>
            </a:r>
            <a:r>
              <a:rPr kumimoji="1" lang="ja-JP" altLang="en-US" b="1" u="sng" dirty="0"/>
              <a:t>事例共有</a:t>
            </a:r>
            <a:r>
              <a:rPr kumimoji="1" lang="en-US" altLang="ja-JP" b="1" u="sng" dirty="0"/>
              <a:t>】</a:t>
            </a:r>
            <a:endParaRPr kumimoji="1" lang="ja-JP" altLang="en-US" b="1" u="sng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A92AC46-54FE-4E07-89CE-5CE9F23A2927}"/>
              </a:ext>
            </a:extLst>
          </p:cNvPr>
          <p:cNvSpPr/>
          <p:nvPr/>
        </p:nvSpPr>
        <p:spPr>
          <a:xfrm>
            <a:off x="503274" y="2942451"/>
            <a:ext cx="11504299" cy="2129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❶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日に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名で飲食された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お客様の内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名（大人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名お子様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名）が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腹痛（下痢）、吐き気などの症状を訴え病院にて</a:t>
            </a:r>
            <a:r>
              <a:rPr lang="ja-JP" altLang="en-US" b="1" dirty="0">
                <a:solidFill>
                  <a:schemeClr val="tx1"/>
                </a:solidFill>
              </a:rPr>
              <a:t>カンピロバクター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による食中毒の疑いと診断される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❷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月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23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日に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名で飲食されたお客様の内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名（お子さん）が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腹痛（下痢）、吐き気などの症状を訴え病院にて</a:t>
            </a:r>
            <a:r>
              <a:rPr lang="ja-JP" altLang="en-US" b="1" dirty="0">
                <a:solidFill>
                  <a:schemeClr val="tx1"/>
                </a:solidFill>
              </a:rPr>
              <a:t>カンピロバクター</a:t>
            </a:r>
            <a:r>
              <a:rPr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による食中毒の疑いと診断される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rgbClr val="FF0000"/>
                </a:solidFill>
              </a:rPr>
              <a:t>＊共通の食事内容からレバーの可能性が大きい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pic>
        <p:nvPicPr>
          <p:cNvPr id="14" name="図 13" descr="動物, 虫, 皿, 屋内 が含まれている画像&#10;&#10;自動的に生成された説明">
            <a:extLst>
              <a:ext uri="{FF2B5EF4-FFF2-40B4-BE49-F238E27FC236}">
                <a16:creationId xmlns:a16="http://schemas.microsoft.com/office/drawing/2014/main" id="{809EC4D2-7E99-4175-84D1-88BAD7C82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17" y="420879"/>
            <a:ext cx="1943612" cy="183766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5703CE-03F5-4CCC-8DF5-E9F9C9A9A5D9}"/>
              </a:ext>
            </a:extLst>
          </p:cNvPr>
          <p:cNvSpPr txBox="1"/>
          <p:nvPr/>
        </p:nvSpPr>
        <p:spPr>
          <a:xfrm>
            <a:off x="768599" y="5331422"/>
            <a:ext cx="1123897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☞</a:t>
            </a:r>
            <a:r>
              <a:rPr kumimoji="1" lang="en-US" altLang="ja-JP" sz="2400" b="1" dirty="0"/>
              <a:t>Point</a:t>
            </a: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endParaRPr lang="en-US" altLang="ja-JP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r>
              <a:rPr lang="ja-JP" altLang="en-US" sz="4000" b="1" dirty="0"/>
              <a:t>美味しさ</a:t>
            </a:r>
            <a:r>
              <a:rPr lang="ja-JP" alt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r>
              <a:rPr lang="ja-JP" altLang="en-US" sz="4400" b="1" dirty="0"/>
              <a:t>＜</a:t>
            </a:r>
            <a:r>
              <a:rPr lang="ja-JP" alt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r>
              <a:rPr lang="ja-JP" altLang="en-US" sz="4000" b="1" dirty="0">
                <a:solidFill>
                  <a:srgbClr val="FF0000"/>
                </a:solidFill>
              </a:rPr>
              <a:t>安全な食の提供</a:t>
            </a:r>
            <a:r>
              <a:rPr lang="ja-JP" altLang="en-US" b="1" dirty="0"/>
              <a:t>（安全でおいしい料理・提供）</a:t>
            </a:r>
            <a:endParaRPr lang="en-US" altLang="ja-JP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C0CFCC-3B1A-4F94-927F-BADA72BE4244}"/>
              </a:ext>
            </a:extLst>
          </p:cNvPr>
          <p:cNvSpPr txBox="1"/>
          <p:nvPr/>
        </p:nvSpPr>
        <p:spPr>
          <a:xfrm>
            <a:off x="503274" y="2545712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▼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LG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町田　食中毒疑惑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DD69E0-E32B-E148-A8A9-A0F8853B4B9A}"/>
              </a:ext>
            </a:extLst>
          </p:cNvPr>
          <p:cNvSpPr txBox="1"/>
          <p:nvPr/>
        </p:nvSpPr>
        <p:spPr>
          <a:xfrm>
            <a:off x="4590695" y="637484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変更点の共有</a:t>
            </a:r>
            <a:endParaRPr kumimoji="1" lang="en-US" altLang="ja-JP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4FECFCE-9602-4F30-9FEE-C17EE348D357}"/>
              </a:ext>
            </a:extLst>
          </p:cNvPr>
          <p:cNvCxnSpPr>
            <a:cxnSpLocks/>
          </p:cNvCxnSpPr>
          <p:nvPr/>
        </p:nvCxnSpPr>
        <p:spPr>
          <a:xfrm>
            <a:off x="1659893" y="1596922"/>
            <a:ext cx="90470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グラフィックス 3" descr="フォークとナイフ">
            <a:extLst>
              <a:ext uri="{FF2B5EF4-FFF2-40B4-BE49-F238E27FC236}">
                <a16:creationId xmlns:a16="http://schemas.microsoft.com/office/drawing/2014/main" id="{4C5F97EC-0953-4ADD-9153-56F8DF6F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7916" y="503450"/>
            <a:ext cx="914400" cy="914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6C142-ABF3-4A31-B608-0A82E98E21A7}"/>
              </a:ext>
            </a:extLst>
          </p:cNvPr>
          <p:cNvSpPr txBox="1"/>
          <p:nvPr/>
        </p:nvSpPr>
        <p:spPr>
          <a:xfrm>
            <a:off x="3333075" y="1910030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BB808D1-055C-4CD7-9AEA-120B0CF5822D}"/>
              </a:ext>
            </a:extLst>
          </p:cNvPr>
          <p:cNvCxnSpPr>
            <a:cxnSpLocks/>
          </p:cNvCxnSpPr>
          <p:nvPr/>
        </p:nvCxnSpPr>
        <p:spPr>
          <a:xfrm>
            <a:off x="3421679" y="2494805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6FCCAC-B7D3-49A3-80BC-71AB3B1CCE9E}"/>
              </a:ext>
            </a:extLst>
          </p:cNvPr>
          <p:cNvSpPr txBox="1"/>
          <p:nvPr/>
        </p:nvSpPr>
        <p:spPr>
          <a:xfrm>
            <a:off x="3928110" y="1940807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64ED58-33B5-47AB-B696-DF81F61E7957}"/>
              </a:ext>
            </a:extLst>
          </p:cNvPr>
          <p:cNvSpPr txBox="1"/>
          <p:nvPr/>
        </p:nvSpPr>
        <p:spPr>
          <a:xfrm>
            <a:off x="3334206" y="2868344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E3B06E3-D800-43C8-A99D-E6C93D71A721}"/>
              </a:ext>
            </a:extLst>
          </p:cNvPr>
          <p:cNvCxnSpPr>
            <a:cxnSpLocks/>
          </p:cNvCxnSpPr>
          <p:nvPr/>
        </p:nvCxnSpPr>
        <p:spPr>
          <a:xfrm>
            <a:off x="3422810" y="3453119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FD696D-89E2-407B-8489-D7BDE05361DF}"/>
              </a:ext>
            </a:extLst>
          </p:cNvPr>
          <p:cNvSpPr txBox="1"/>
          <p:nvPr/>
        </p:nvSpPr>
        <p:spPr>
          <a:xfrm>
            <a:off x="3929241" y="2899121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庫内の保管場所ルール変更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CAE24A-BA4F-408A-BE4C-396DD3CBBCB1}"/>
              </a:ext>
            </a:extLst>
          </p:cNvPr>
          <p:cNvSpPr txBox="1"/>
          <p:nvPr/>
        </p:nvSpPr>
        <p:spPr>
          <a:xfrm>
            <a:off x="3333075" y="3839369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4645719-C153-45B2-8048-0E361F53284A}"/>
              </a:ext>
            </a:extLst>
          </p:cNvPr>
          <p:cNvCxnSpPr>
            <a:cxnSpLocks/>
          </p:cNvCxnSpPr>
          <p:nvPr/>
        </p:nvCxnSpPr>
        <p:spPr>
          <a:xfrm>
            <a:off x="3421679" y="4424144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A421E9-CE12-4CD3-BA60-F669A69ED788}"/>
              </a:ext>
            </a:extLst>
          </p:cNvPr>
          <p:cNvSpPr txBox="1"/>
          <p:nvPr/>
        </p:nvSpPr>
        <p:spPr>
          <a:xfrm>
            <a:off x="3928110" y="387014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0D1F99-BCA1-4A01-B46C-AF54C268DB18}"/>
              </a:ext>
            </a:extLst>
          </p:cNvPr>
          <p:cNvSpPr txBox="1"/>
          <p:nvPr/>
        </p:nvSpPr>
        <p:spPr>
          <a:xfrm>
            <a:off x="3333075" y="48103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F1DFA06-6256-47C9-83C0-F5EB3EA659BC}"/>
              </a:ext>
            </a:extLst>
          </p:cNvPr>
          <p:cNvCxnSpPr>
            <a:cxnSpLocks/>
          </p:cNvCxnSpPr>
          <p:nvPr/>
        </p:nvCxnSpPr>
        <p:spPr>
          <a:xfrm>
            <a:off x="3421679" y="53951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ABBF6E-7711-438F-A962-89C58CC7E5FE}"/>
              </a:ext>
            </a:extLst>
          </p:cNvPr>
          <p:cNvSpPr txBox="1"/>
          <p:nvPr/>
        </p:nvSpPr>
        <p:spPr>
          <a:xfrm>
            <a:off x="3928110" y="484116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C8CFA9-AB8B-4B3B-97B7-BCE471DCEFEA}"/>
              </a:ext>
            </a:extLst>
          </p:cNvPr>
          <p:cNvSpPr txBox="1"/>
          <p:nvPr/>
        </p:nvSpPr>
        <p:spPr>
          <a:xfrm>
            <a:off x="3333075" y="58121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01646B2-AB4C-4371-8072-8772147B3B0F}"/>
              </a:ext>
            </a:extLst>
          </p:cNvPr>
          <p:cNvCxnSpPr>
            <a:cxnSpLocks/>
          </p:cNvCxnSpPr>
          <p:nvPr/>
        </p:nvCxnSpPr>
        <p:spPr>
          <a:xfrm>
            <a:off x="3421679" y="63969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40AEEB-DBF4-4457-9AD8-5082D9310056}"/>
              </a:ext>
            </a:extLst>
          </p:cNvPr>
          <p:cNvSpPr txBox="1"/>
          <p:nvPr/>
        </p:nvSpPr>
        <p:spPr>
          <a:xfrm>
            <a:off x="3928110" y="5842969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チェック項目の変更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9F1584F-E080-4E30-957D-98CE4D52D83B}"/>
              </a:ext>
            </a:extLst>
          </p:cNvPr>
          <p:cNvSpPr/>
          <p:nvPr/>
        </p:nvSpPr>
        <p:spPr>
          <a:xfrm rot="5400000">
            <a:off x="2655807" y="4892626"/>
            <a:ext cx="584774" cy="42030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2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3CD3E6A-E2BB-4C2A-A969-E276205DE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11" y="1099650"/>
            <a:ext cx="2719649" cy="5454492"/>
          </a:xfrm>
          <a:prstGeom prst="rect">
            <a:avLst/>
          </a:prstGeom>
        </p:spPr>
      </p:pic>
      <p:pic>
        <p:nvPicPr>
          <p:cNvPr id="9" name="図 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8B4BBD7-3AD6-4B92-84F7-C95A324DB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74" y="2163929"/>
            <a:ext cx="2547408" cy="4390214"/>
          </a:xfrm>
          <a:prstGeom prst="rect">
            <a:avLst/>
          </a:prstGeom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6E1C4265-712E-43EF-B07F-E79728A6A4FF}"/>
              </a:ext>
            </a:extLst>
          </p:cNvPr>
          <p:cNvSpPr/>
          <p:nvPr/>
        </p:nvSpPr>
        <p:spPr>
          <a:xfrm>
            <a:off x="4192442" y="3342264"/>
            <a:ext cx="978408" cy="48463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328740F-A463-44E8-8628-5AAB7B707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84" y="796527"/>
            <a:ext cx="2180735" cy="6011314"/>
          </a:xfrm>
          <a:prstGeom prst="rect">
            <a:avLst/>
          </a:prstGeom>
        </p:spPr>
      </p:pic>
      <p:pic>
        <p:nvPicPr>
          <p:cNvPr id="6" name="図 5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9777F2F2-937B-4E1D-818F-ADC8703FC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1" y="1373848"/>
            <a:ext cx="3941456" cy="4906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A9A635B-C43A-4118-84F0-79B161D96055}"/>
              </a:ext>
            </a:extLst>
          </p:cNvPr>
          <p:cNvSpPr/>
          <p:nvPr/>
        </p:nvSpPr>
        <p:spPr>
          <a:xfrm>
            <a:off x="839972" y="4569752"/>
            <a:ext cx="1212112" cy="1214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DB2597-2FA0-4D2E-A975-056B9C4D5CC5}"/>
              </a:ext>
            </a:extLst>
          </p:cNvPr>
          <p:cNvSpPr txBox="1"/>
          <p:nvPr/>
        </p:nvSpPr>
        <p:spPr>
          <a:xfrm>
            <a:off x="414670" y="233917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10D5A68-A5A1-44D4-ADFF-2E022DA097C3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9C2D49-B1B7-4F57-A809-847BA7EC5A3D}"/>
              </a:ext>
            </a:extLst>
          </p:cNvPr>
          <p:cNvSpPr txBox="1"/>
          <p:nvPr/>
        </p:nvSpPr>
        <p:spPr>
          <a:xfrm>
            <a:off x="1009705" y="264694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</p:spTree>
    <p:extLst>
      <p:ext uri="{BB962C8B-B14F-4D97-AF65-F5344CB8AC3E}">
        <p14:creationId xmlns:p14="http://schemas.microsoft.com/office/powerpoint/2010/main" val="41243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B6190D-B874-408B-B49E-BFF1C6FEA49E}"/>
              </a:ext>
            </a:extLst>
          </p:cNvPr>
          <p:cNvSpPr txBox="1"/>
          <p:nvPr/>
        </p:nvSpPr>
        <p:spPr>
          <a:xfrm>
            <a:off x="5048999" y="2357925"/>
            <a:ext cx="6100762" cy="3261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altLang="ja-JP" sz="2800" b="1" dirty="0">
                <a:solidFill>
                  <a:srgbClr val="000000"/>
                </a:solidFill>
                <a:latin typeface="basic"/>
              </a:rPr>
              <a:t>【</a:t>
            </a:r>
            <a:r>
              <a:rPr lang="ja-JP" altLang="en-US" sz="2800" b="1" dirty="0">
                <a:solidFill>
                  <a:srgbClr val="000000"/>
                </a:solidFill>
                <a:effectLst/>
                <a:latin typeface="basic"/>
              </a:rPr>
              <a:t>会社名</a:t>
            </a:r>
            <a:r>
              <a:rPr lang="en-US" altLang="ja-JP" sz="2800" b="1" dirty="0">
                <a:solidFill>
                  <a:srgbClr val="000000"/>
                </a:solidFill>
                <a:effectLst/>
                <a:latin typeface="basic"/>
              </a:rPr>
              <a:t>】</a:t>
            </a:r>
            <a:r>
              <a:rPr lang="ja-JP" altLang="en-US" sz="2800" b="1" dirty="0">
                <a:solidFill>
                  <a:srgbClr val="000000"/>
                </a:solidFill>
                <a:latin typeface="basic"/>
              </a:rPr>
              <a:t>　</a:t>
            </a:r>
            <a:r>
              <a:rPr lang="ja-JP" altLang="en-US" sz="2800" b="1" dirty="0">
                <a:solidFill>
                  <a:srgbClr val="FF0000"/>
                </a:solidFill>
                <a:effectLst/>
                <a:latin typeface="basic"/>
              </a:rPr>
              <a:t>ブロードマインド</a:t>
            </a:r>
          </a:p>
          <a:p>
            <a:pPr algn="l" fontAlgn="base">
              <a:lnSpc>
                <a:spcPct val="150000"/>
              </a:lnSpc>
            </a:pPr>
            <a:r>
              <a:rPr lang="en-US" altLang="ja-JP" sz="2800" b="1" dirty="0">
                <a:solidFill>
                  <a:srgbClr val="000000"/>
                </a:solidFill>
                <a:latin typeface="basic"/>
              </a:rPr>
              <a:t>【</a:t>
            </a:r>
            <a:r>
              <a:rPr lang="ja-JP" altLang="en-US" sz="2800" b="1" dirty="0">
                <a:solidFill>
                  <a:srgbClr val="000000"/>
                </a:solidFill>
                <a:effectLst/>
                <a:latin typeface="basic"/>
              </a:rPr>
              <a:t>連絡先</a:t>
            </a:r>
            <a:r>
              <a:rPr lang="en-US" altLang="ja-JP" sz="2800" b="1" dirty="0">
                <a:solidFill>
                  <a:srgbClr val="000000"/>
                </a:solidFill>
                <a:effectLst/>
                <a:latin typeface="basic"/>
              </a:rPr>
              <a:t>】</a:t>
            </a:r>
            <a:r>
              <a:rPr lang="ja-JP" altLang="en-US" sz="2800" b="1" dirty="0">
                <a:solidFill>
                  <a:srgbClr val="000000"/>
                </a:solidFill>
                <a:latin typeface="basic"/>
              </a:rPr>
              <a:t>　</a:t>
            </a:r>
            <a:r>
              <a:rPr lang="en-US" altLang="ja-JP" sz="2800" b="1" dirty="0">
                <a:solidFill>
                  <a:srgbClr val="000000"/>
                </a:solidFill>
                <a:effectLst/>
                <a:latin typeface="basic"/>
              </a:rPr>
              <a:t>03‐6859‐8357</a:t>
            </a:r>
          </a:p>
          <a:p>
            <a:pPr algn="l" fontAlgn="base">
              <a:lnSpc>
                <a:spcPct val="150000"/>
              </a:lnSpc>
            </a:pPr>
            <a:r>
              <a:rPr lang="en-US" altLang="ja-JP" sz="2800" b="1" dirty="0">
                <a:solidFill>
                  <a:srgbClr val="000000"/>
                </a:solidFill>
                <a:latin typeface="basic"/>
              </a:rPr>
              <a:t>【</a:t>
            </a:r>
            <a:r>
              <a:rPr lang="ja-JP" altLang="en-US" sz="2800" b="1" dirty="0">
                <a:solidFill>
                  <a:srgbClr val="000000"/>
                </a:solidFill>
                <a:effectLst/>
                <a:latin typeface="basic"/>
              </a:rPr>
              <a:t>担当</a:t>
            </a:r>
            <a:r>
              <a:rPr lang="en-US" altLang="ja-JP" sz="2800" b="1" dirty="0">
                <a:solidFill>
                  <a:srgbClr val="000000"/>
                </a:solidFill>
                <a:effectLst/>
                <a:latin typeface="basic"/>
              </a:rPr>
              <a:t>】</a:t>
            </a:r>
            <a:r>
              <a:rPr lang="ja-JP" altLang="en-US" sz="2800" b="1" dirty="0">
                <a:solidFill>
                  <a:srgbClr val="000000"/>
                </a:solidFill>
                <a:latin typeface="basic"/>
              </a:rPr>
              <a:t>　</a:t>
            </a:r>
            <a:endParaRPr lang="ja-JP" altLang="en-US" sz="2800" b="1" dirty="0">
              <a:solidFill>
                <a:srgbClr val="000000"/>
              </a:solidFill>
              <a:effectLst/>
              <a:latin typeface="basic"/>
            </a:endParaRPr>
          </a:p>
          <a:p>
            <a:pPr algn="l" fontAlgn="base">
              <a:lnSpc>
                <a:spcPct val="150000"/>
              </a:lnSpc>
            </a:pPr>
            <a:r>
              <a:rPr lang="ja-JP" altLang="en-US" sz="2800" b="1" dirty="0">
                <a:solidFill>
                  <a:srgbClr val="000000"/>
                </a:solidFill>
                <a:effectLst/>
                <a:latin typeface="basic"/>
              </a:rPr>
              <a:t>　　　　　　　舘林：</a:t>
            </a:r>
            <a:r>
              <a:rPr lang="en-US" altLang="ja-JP" sz="2800" b="1" dirty="0">
                <a:solidFill>
                  <a:srgbClr val="000000"/>
                </a:solidFill>
                <a:effectLst/>
                <a:latin typeface="basic"/>
              </a:rPr>
              <a:t>080-3682-0260</a:t>
            </a:r>
          </a:p>
          <a:p>
            <a:pPr algn="l" fontAlgn="base">
              <a:lnSpc>
                <a:spcPct val="150000"/>
              </a:lnSpc>
            </a:pPr>
            <a:r>
              <a:rPr lang="ja-JP" altLang="en-US" sz="2800" b="1" dirty="0">
                <a:solidFill>
                  <a:srgbClr val="000000"/>
                </a:solidFill>
                <a:effectLst/>
                <a:latin typeface="basic"/>
              </a:rPr>
              <a:t>　　　　　　　佐伯：</a:t>
            </a:r>
            <a:r>
              <a:rPr lang="en-US" altLang="ja-JP" sz="2800" b="1" dirty="0">
                <a:solidFill>
                  <a:srgbClr val="000000"/>
                </a:solidFill>
                <a:effectLst/>
                <a:latin typeface="basic"/>
              </a:rPr>
              <a:t>090-9125-6147</a:t>
            </a: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12781E3-7B53-40EC-8507-0AA7428A5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1" y="1641681"/>
            <a:ext cx="3316818" cy="503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E79B484-20D0-4E28-B1E6-9592E0792A95}"/>
              </a:ext>
            </a:extLst>
          </p:cNvPr>
          <p:cNvSpPr/>
          <p:nvPr/>
        </p:nvSpPr>
        <p:spPr>
          <a:xfrm>
            <a:off x="810390" y="3534684"/>
            <a:ext cx="2975938" cy="13562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BF822C-DF38-49E7-9515-5EB8600A78CD}"/>
              </a:ext>
            </a:extLst>
          </p:cNvPr>
          <p:cNvSpPr txBox="1"/>
          <p:nvPr/>
        </p:nvSpPr>
        <p:spPr>
          <a:xfrm>
            <a:off x="414670" y="233917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35BB849-8721-4113-BE83-D22763FE3EA5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E48BD4-FF75-4AE5-9FF4-E4311B15A1AD}"/>
              </a:ext>
            </a:extLst>
          </p:cNvPr>
          <p:cNvSpPr txBox="1"/>
          <p:nvPr/>
        </p:nvSpPr>
        <p:spPr>
          <a:xfrm>
            <a:off x="1009705" y="264694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CE95C6-5915-4911-85C3-3E8C37766963}"/>
              </a:ext>
            </a:extLst>
          </p:cNvPr>
          <p:cNvSpPr txBox="1"/>
          <p:nvPr/>
        </p:nvSpPr>
        <p:spPr>
          <a:xfrm>
            <a:off x="503274" y="108173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ⅰ</a:t>
            </a:r>
            <a:r>
              <a:rPr kumimoji="1" lang="ja-JP" altLang="en-US" sz="2400" b="1" dirty="0"/>
              <a:t>：保険会社変更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9B151A-6C51-48BF-BD4A-8D55EE057E55}"/>
              </a:ext>
            </a:extLst>
          </p:cNvPr>
          <p:cNvSpPr/>
          <p:nvPr/>
        </p:nvSpPr>
        <p:spPr>
          <a:xfrm>
            <a:off x="2298359" y="3703320"/>
            <a:ext cx="9144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DD69E0-E32B-E148-A8A9-A0F8853B4B9A}"/>
              </a:ext>
            </a:extLst>
          </p:cNvPr>
          <p:cNvSpPr txBox="1"/>
          <p:nvPr/>
        </p:nvSpPr>
        <p:spPr>
          <a:xfrm>
            <a:off x="4590695" y="637484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変更点の共有</a:t>
            </a:r>
            <a:endParaRPr kumimoji="1" lang="en-US" altLang="ja-JP" sz="36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4FECFCE-9602-4F30-9FEE-C17EE348D357}"/>
              </a:ext>
            </a:extLst>
          </p:cNvPr>
          <p:cNvCxnSpPr>
            <a:cxnSpLocks/>
          </p:cNvCxnSpPr>
          <p:nvPr/>
        </p:nvCxnSpPr>
        <p:spPr>
          <a:xfrm>
            <a:off x="1659893" y="1596922"/>
            <a:ext cx="90470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グラフィックス 3" descr="フォークとナイフ">
            <a:extLst>
              <a:ext uri="{FF2B5EF4-FFF2-40B4-BE49-F238E27FC236}">
                <a16:creationId xmlns:a16="http://schemas.microsoft.com/office/drawing/2014/main" id="{4C5F97EC-0953-4ADD-9153-56F8DF6F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7916" y="503450"/>
            <a:ext cx="914400" cy="914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6C142-ABF3-4A31-B608-0A82E98E21A7}"/>
              </a:ext>
            </a:extLst>
          </p:cNvPr>
          <p:cNvSpPr txBox="1"/>
          <p:nvPr/>
        </p:nvSpPr>
        <p:spPr>
          <a:xfrm>
            <a:off x="3333075" y="1910030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BB808D1-055C-4CD7-9AEA-120B0CF5822D}"/>
              </a:ext>
            </a:extLst>
          </p:cNvPr>
          <p:cNvCxnSpPr>
            <a:cxnSpLocks/>
          </p:cNvCxnSpPr>
          <p:nvPr/>
        </p:nvCxnSpPr>
        <p:spPr>
          <a:xfrm>
            <a:off x="3421679" y="2494805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6FCCAC-B7D3-49A3-80BC-71AB3B1CCE9E}"/>
              </a:ext>
            </a:extLst>
          </p:cNvPr>
          <p:cNvSpPr txBox="1"/>
          <p:nvPr/>
        </p:nvSpPr>
        <p:spPr>
          <a:xfrm>
            <a:off x="3928110" y="1940807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テイクアウトルールの標準化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64ED58-33B5-47AB-B696-DF81F61E7957}"/>
              </a:ext>
            </a:extLst>
          </p:cNvPr>
          <p:cNvSpPr txBox="1"/>
          <p:nvPr/>
        </p:nvSpPr>
        <p:spPr>
          <a:xfrm>
            <a:off x="3334206" y="2868344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E3B06E3-D800-43C8-A99D-E6C93D71A721}"/>
              </a:ext>
            </a:extLst>
          </p:cNvPr>
          <p:cNvCxnSpPr>
            <a:cxnSpLocks/>
          </p:cNvCxnSpPr>
          <p:nvPr/>
        </p:nvCxnSpPr>
        <p:spPr>
          <a:xfrm>
            <a:off x="3422810" y="3453119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FD696D-89E2-407B-8489-D7BDE05361DF}"/>
              </a:ext>
            </a:extLst>
          </p:cNvPr>
          <p:cNvSpPr txBox="1"/>
          <p:nvPr/>
        </p:nvSpPr>
        <p:spPr>
          <a:xfrm>
            <a:off x="3929241" y="2899121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庫内の保管場所ルール変更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CAE24A-BA4F-408A-BE4C-396DD3CBBCB1}"/>
              </a:ext>
            </a:extLst>
          </p:cNvPr>
          <p:cNvSpPr txBox="1"/>
          <p:nvPr/>
        </p:nvSpPr>
        <p:spPr>
          <a:xfrm>
            <a:off x="3333075" y="3839369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4645719-C153-45B2-8048-0E361F53284A}"/>
              </a:ext>
            </a:extLst>
          </p:cNvPr>
          <p:cNvCxnSpPr>
            <a:cxnSpLocks/>
          </p:cNvCxnSpPr>
          <p:nvPr/>
        </p:nvCxnSpPr>
        <p:spPr>
          <a:xfrm>
            <a:off x="3421679" y="4424144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A421E9-CE12-4CD3-BA60-F669A69ED788}"/>
              </a:ext>
            </a:extLst>
          </p:cNvPr>
          <p:cNvSpPr txBox="1"/>
          <p:nvPr/>
        </p:nvSpPr>
        <p:spPr>
          <a:xfrm>
            <a:off x="3928110" y="387014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禁止事項の確認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0D1F99-BCA1-4A01-B46C-AF54C268DB18}"/>
              </a:ext>
            </a:extLst>
          </p:cNvPr>
          <p:cNvSpPr txBox="1"/>
          <p:nvPr/>
        </p:nvSpPr>
        <p:spPr>
          <a:xfrm>
            <a:off x="3333075" y="48103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F1DFA06-6256-47C9-83C0-F5EB3EA659BC}"/>
              </a:ext>
            </a:extLst>
          </p:cNvPr>
          <p:cNvCxnSpPr>
            <a:cxnSpLocks/>
          </p:cNvCxnSpPr>
          <p:nvPr/>
        </p:nvCxnSpPr>
        <p:spPr>
          <a:xfrm>
            <a:off x="3421679" y="53951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ABBF6E-7711-438F-A962-89C58CC7E5FE}"/>
              </a:ext>
            </a:extLst>
          </p:cNvPr>
          <p:cNvSpPr txBox="1"/>
          <p:nvPr/>
        </p:nvSpPr>
        <p:spPr>
          <a:xfrm>
            <a:off x="3928110" y="484116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食中毒ガイドライン</a:t>
            </a:r>
            <a:r>
              <a:rPr kumimoji="1"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の確認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C8CFA9-AB8B-4B3B-97B7-BCE471DCEFEA}"/>
              </a:ext>
            </a:extLst>
          </p:cNvPr>
          <p:cNvSpPr txBox="1"/>
          <p:nvPr/>
        </p:nvSpPr>
        <p:spPr>
          <a:xfrm>
            <a:off x="3333075" y="5812192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01646B2-AB4C-4371-8072-8772147B3B0F}"/>
              </a:ext>
            </a:extLst>
          </p:cNvPr>
          <p:cNvCxnSpPr>
            <a:cxnSpLocks/>
          </p:cNvCxnSpPr>
          <p:nvPr/>
        </p:nvCxnSpPr>
        <p:spPr>
          <a:xfrm>
            <a:off x="3421679" y="6396967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40AEEB-DBF4-4457-9AD8-5082D9310056}"/>
              </a:ext>
            </a:extLst>
          </p:cNvPr>
          <p:cNvSpPr txBox="1"/>
          <p:nvPr/>
        </p:nvSpPr>
        <p:spPr>
          <a:xfrm>
            <a:off x="3928110" y="5842969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チェック項目の変更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9F1584F-E080-4E30-957D-98CE4D52D83B}"/>
              </a:ext>
            </a:extLst>
          </p:cNvPr>
          <p:cNvSpPr/>
          <p:nvPr/>
        </p:nvSpPr>
        <p:spPr>
          <a:xfrm rot="5400000">
            <a:off x="2655807" y="5894425"/>
            <a:ext cx="584774" cy="42030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アプリケーション, テーブル, Excel&#10;&#10;自動的に生成された説明">
            <a:extLst>
              <a:ext uri="{FF2B5EF4-FFF2-40B4-BE49-F238E27FC236}">
                <a16:creationId xmlns:a16="http://schemas.microsoft.com/office/drawing/2014/main" id="{2A4CAF45-A693-4F4C-9F76-E41A839C3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6995" r="11797" b="11997"/>
          <a:stretch/>
        </p:blipFill>
        <p:spPr>
          <a:xfrm>
            <a:off x="260563" y="1042987"/>
            <a:ext cx="11670873" cy="477202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5EEF68B-A7C9-4BBC-A1F7-50D948D2BE7C}"/>
              </a:ext>
            </a:extLst>
          </p:cNvPr>
          <p:cNvSpPr/>
          <p:nvPr/>
        </p:nvSpPr>
        <p:spPr>
          <a:xfrm>
            <a:off x="260563" y="1374369"/>
            <a:ext cx="11141895" cy="7163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E5B9184-F3AD-45FD-82AA-838D47219225}"/>
              </a:ext>
            </a:extLst>
          </p:cNvPr>
          <p:cNvSpPr/>
          <p:nvPr/>
        </p:nvSpPr>
        <p:spPr>
          <a:xfrm>
            <a:off x="260563" y="4127094"/>
            <a:ext cx="11141895" cy="140216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95E820-F96F-4CCE-88CB-7C2EBC7E482E}"/>
              </a:ext>
            </a:extLst>
          </p:cNvPr>
          <p:cNvSpPr txBox="1"/>
          <p:nvPr/>
        </p:nvSpPr>
        <p:spPr>
          <a:xfrm>
            <a:off x="414670" y="233917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kumimoji="1" lang="ja-JP" alt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9FADB26-132C-493B-A7A6-61B7265D42FD}"/>
              </a:ext>
            </a:extLst>
          </p:cNvPr>
          <p:cNvCxnSpPr>
            <a:cxnSpLocks/>
          </p:cNvCxnSpPr>
          <p:nvPr/>
        </p:nvCxnSpPr>
        <p:spPr>
          <a:xfrm>
            <a:off x="503274" y="818692"/>
            <a:ext cx="559272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875BF2-4370-456E-AF07-3032B0034306}"/>
              </a:ext>
            </a:extLst>
          </p:cNvPr>
          <p:cNvSpPr txBox="1"/>
          <p:nvPr/>
        </p:nvSpPr>
        <p:spPr>
          <a:xfrm>
            <a:off x="1009705" y="264694"/>
            <a:ext cx="4033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C-1</a:t>
            </a:r>
            <a:r>
              <a:rPr lang="ja-JP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チェック項目の変更</a:t>
            </a:r>
            <a:endParaRPr kumimoji="1" lang="ja-JP" alt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A9EDC61-C24F-47B0-BDE6-1B53ACCC8C55}"/>
              </a:ext>
            </a:extLst>
          </p:cNvPr>
          <p:cNvSpPr txBox="1"/>
          <p:nvPr/>
        </p:nvSpPr>
        <p:spPr>
          <a:xfrm>
            <a:off x="3687333" y="6039306"/>
            <a:ext cx="4288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/>
              <a:t>☞</a:t>
            </a:r>
            <a:r>
              <a:rPr kumimoji="1" lang="en-US" altLang="ja-JP" sz="1600" b="1" dirty="0"/>
              <a:t>Point</a:t>
            </a:r>
          </a:p>
          <a:p>
            <a:r>
              <a:rPr lang="ja-JP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　</a:t>
            </a:r>
            <a:r>
              <a:rPr lang="ja-JP" altLang="en-US" sz="2800" b="1" dirty="0"/>
              <a:t>インセンティブ評価連動</a:t>
            </a:r>
            <a:endParaRPr lang="en-US" altLang="ja-JP" sz="1200" b="1" dirty="0"/>
          </a:p>
        </p:txBody>
      </p:sp>
    </p:spTree>
    <p:extLst>
      <p:ext uri="{BB962C8B-B14F-4D97-AF65-F5344CB8AC3E}">
        <p14:creationId xmlns:p14="http://schemas.microsoft.com/office/powerpoint/2010/main" val="8398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食品, 座る, テーブル, 肉 が含まれている画像&#10;&#10;自動的に生成された説明">
            <a:extLst>
              <a:ext uri="{FF2B5EF4-FFF2-40B4-BE49-F238E27FC236}">
                <a16:creationId xmlns:a16="http://schemas.microsoft.com/office/drawing/2014/main" id="{92A3A1A0-CE5A-4E95-B819-C3F4720C9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r="-1" b="-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図 9" descr="食品, 皿, テーブル, ケーキ が含まれている画像&#10;&#10;自動的に生成された説明">
            <a:extLst>
              <a:ext uri="{FF2B5EF4-FFF2-40B4-BE49-F238E27FC236}">
                <a16:creationId xmlns:a16="http://schemas.microsoft.com/office/drawing/2014/main" id="{F0A44801-9D19-446D-90E8-D926F026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93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図 5" descr="皿の上の料理&#10;&#10;自動的に生成された説明">
            <a:extLst>
              <a:ext uri="{FF2B5EF4-FFF2-40B4-BE49-F238E27FC236}">
                <a16:creationId xmlns:a16="http://schemas.microsoft.com/office/drawing/2014/main" id="{2A4AAC80-1B86-4D1E-A4E6-68775A43B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5348" b="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B00014-FDF8-42DE-8F5A-1E6BC058ABBB}"/>
              </a:ext>
            </a:extLst>
          </p:cNvPr>
          <p:cNvSpPr txBox="1"/>
          <p:nvPr/>
        </p:nvSpPr>
        <p:spPr>
          <a:xfrm>
            <a:off x="73436" y="1591056"/>
            <a:ext cx="4386503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安全で</a:t>
            </a:r>
            <a:endParaRPr lang="en-US" altLang="ja-JP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おいしい食の提供</a:t>
            </a:r>
            <a:endParaRPr lang="en-US" altLang="ja-JP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63149B-6757-4FCB-9785-C23DC536F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2" b="-1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35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538536-4333-4870-8D24-9B16C894C993}"/>
              </a:ext>
            </a:extLst>
          </p:cNvPr>
          <p:cNvSpPr txBox="1"/>
          <p:nvPr/>
        </p:nvSpPr>
        <p:spPr>
          <a:xfrm>
            <a:off x="5495515" y="3105834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END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65181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8095DD-D63D-479A-9523-D8ED19043349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危機管理講習の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PROGRAM</a:t>
            </a:r>
            <a:endParaRPr lang="ja-JP" altLang="en-US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662606-8568-4D6F-92BE-D9010583EC86}"/>
              </a:ext>
            </a:extLst>
          </p:cNvPr>
          <p:cNvSpPr/>
          <p:nvPr/>
        </p:nvSpPr>
        <p:spPr>
          <a:xfrm>
            <a:off x="1434165" y="2477220"/>
            <a:ext cx="9488707" cy="919111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+mn-ea"/>
              </a:rPr>
              <a:t>　❷</a:t>
            </a:r>
            <a:r>
              <a:rPr lang="ja-JP" altLang="en-US" sz="3600" b="1" dirty="0">
                <a:solidFill>
                  <a:schemeClr val="bg1"/>
                </a:solidFill>
                <a:latin typeface="+mn-ea"/>
              </a:rPr>
              <a:t>ハラスメント講習</a:t>
            </a:r>
            <a:r>
              <a:rPr lang="ja-JP" altLang="en-US" sz="2800" b="1" dirty="0">
                <a:solidFill>
                  <a:schemeClr val="bg1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42F20A-D29E-4A53-ADCF-FD18600A7F35}"/>
              </a:ext>
            </a:extLst>
          </p:cNvPr>
          <p:cNvSpPr/>
          <p:nvPr/>
        </p:nvSpPr>
        <p:spPr>
          <a:xfrm>
            <a:off x="1435953" y="3640842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❸金銭管理に関して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4FB083-D8F7-4238-9B92-1CE5883A80AA}"/>
              </a:ext>
            </a:extLst>
          </p:cNvPr>
          <p:cNvSpPr/>
          <p:nvPr/>
        </p:nvSpPr>
        <p:spPr>
          <a:xfrm>
            <a:off x="1434165" y="1379674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❶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衛生管理に関して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（商品部）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60D4A0-C21E-4AD9-B84F-A4DC6E5A8184}"/>
              </a:ext>
            </a:extLst>
          </p:cNvPr>
          <p:cNvSpPr/>
          <p:nvPr/>
        </p:nvSpPr>
        <p:spPr>
          <a:xfrm>
            <a:off x="1439268" y="4797095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❹</a:t>
            </a:r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トラブル対応に関して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（営業部）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5756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300E55-1CB6-492B-88D3-38DAA7468C9B}"/>
              </a:ext>
            </a:extLst>
          </p:cNvPr>
          <p:cNvSpPr txBox="1"/>
          <p:nvPr/>
        </p:nvSpPr>
        <p:spPr>
          <a:xfrm>
            <a:off x="3844787" y="3254273"/>
            <a:ext cx="446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＊動画参照</a:t>
            </a:r>
          </a:p>
        </p:txBody>
      </p:sp>
    </p:spTree>
    <p:extLst>
      <p:ext uri="{BB962C8B-B14F-4D97-AF65-F5344CB8AC3E}">
        <p14:creationId xmlns:p14="http://schemas.microsoft.com/office/powerpoint/2010/main" val="162157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0B1DF43-B441-4FF8-826E-50A86682E0B6}"/>
              </a:ext>
            </a:extLst>
          </p:cNvPr>
          <p:cNvSpPr/>
          <p:nvPr/>
        </p:nvSpPr>
        <p:spPr>
          <a:xfrm>
            <a:off x="652750" y="627681"/>
            <a:ext cx="4806184" cy="364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危機管理室</a:t>
            </a:r>
            <a:endParaRPr lang="en-US" altLang="ja-JP" sz="4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構成メンバー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912931-58C0-4F3C-AA9A-AA6E57F52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5127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4CDBC0-F5DF-4651-8B66-D86117C324FB}"/>
              </a:ext>
            </a:extLst>
          </p:cNvPr>
          <p:cNvSpPr txBox="1"/>
          <p:nvPr/>
        </p:nvSpPr>
        <p:spPr>
          <a:xfrm>
            <a:off x="6565350" y="2950060"/>
            <a:ext cx="5459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５部門長で構成</a:t>
            </a:r>
            <a:endParaRPr lang="en-US" altLang="ja-JP" sz="400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87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8095DD-D63D-479A-9523-D8ED19043349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危機管理講習の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PROGRAM</a:t>
            </a:r>
            <a:endParaRPr lang="ja-JP" altLang="en-US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662606-8568-4D6F-92BE-D9010583EC86}"/>
              </a:ext>
            </a:extLst>
          </p:cNvPr>
          <p:cNvSpPr/>
          <p:nvPr/>
        </p:nvSpPr>
        <p:spPr>
          <a:xfrm>
            <a:off x="1434165" y="2477220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❷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ハラスメント講習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42F20A-D29E-4A53-ADCF-FD18600A7F35}"/>
              </a:ext>
            </a:extLst>
          </p:cNvPr>
          <p:cNvSpPr/>
          <p:nvPr/>
        </p:nvSpPr>
        <p:spPr>
          <a:xfrm>
            <a:off x="1435953" y="3640842"/>
            <a:ext cx="9488707" cy="9191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+mn-ea"/>
              </a:rPr>
              <a:t>　❸金銭管理に関して</a:t>
            </a:r>
            <a:r>
              <a:rPr kumimoji="1" lang="ja-JP" altLang="en-US" sz="2800" b="1" dirty="0">
                <a:solidFill>
                  <a:schemeClr val="bg1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4FB083-D8F7-4238-9B92-1CE5883A80AA}"/>
              </a:ext>
            </a:extLst>
          </p:cNvPr>
          <p:cNvSpPr/>
          <p:nvPr/>
        </p:nvSpPr>
        <p:spPr>
          <a:xfrm>
            <a:off x="1434165" y="1379674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❶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衛生管理に関して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（商品部）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60D4A0-C21E-4AD9-B84F-A4DC6E5A8184}"/>
              </a:ext>
            </a:extLst>
          </p:cNvPr>
          <p:cNvSpPr/>
          <p:nvPr/>
        </p:nvSpPr>
        <p:spPr>
          <a:xfrm>
            <a:off x="1439268" y="4797095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❹</a:t>
            </a:r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トラブル対応に関して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（営業部）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3496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9102D2-55C6-4B1B-8CC3-190F88D1DFFE}"/>
              </a:ext>
            </a:extLst>
          </p:cNvPr>
          <p:cNvSpPr/>
          <p:nvPr/>
        </p:nvSpPr>
        <p:spPr>
          <a:xfrm>
            <a:off x="1028849" y="3073485"/>
            <a:ext cx="10147151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直近半年の事例紹介</a:t>
            </a:r>
          </a:p>
        </p:txBody>
      </p:sp>
    </p:spTree>
    <p:extLst>
      <p:ext uri="{BB962C8B-B14F-4D97-AF65-F5344CB8AC3E}">
        <p14:creationId xmlns:p14="http://schemas.microsoft.com/office/powerpoint/2010/main" val="11493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F10F0E-FE36-496A-9600-25321A91E278}"/>
              </a:ext>
            </a:extLst>
          </p:cNvPr>
          <p:cNvSpPr/>
          <p:nvPr/>
        </p:nvSpPr>
        <p:spPr>
          <a:xfrm>
            <a:off x="0" y="85"/>
            <a:ext cx="12192000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事例➀：売上金の私的流用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DE69791-C916-4ADD-9C0C-5A2AE2B0BA6F}"/>
              </a:ext>
            </a:extLst>
          </p:cNvPr>
          <p:cNvCxnSpPr/>
          <p:nvPr/>
        </p:nvCxnSpPr>
        <p:spPr>
          <a:xfrm>
            <a:off x="6096000" y="1152939"/>
            <a:ext cx="0" cy="5406887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EFC440-7B9D-498D-9FDD-E364755F2963}"/>
              </a:ext>
            </a:extLst>
          </p:cNvPr>
          <p:cNvSpPr txBox="1"/>
          <p:nvPr/>
        </p:nvSpPr>
        <p:spPr>
          <a:xfrm>
            <a:off x="6927991" y="1152939"/>
            <a:ext cx="442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【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結論・対処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30F168-B947-4FE9-AE9E-FF64A3C3A436}"/>
              </a:ext>
            </a:extLst>
          </p:cNvPr>
          <p:cNvSpPr txBox="1"/>
          <p:nvPr/>
        </p:nvSpPr>
        <p:spPr>
          <a:xfrm>
            <a:off x="517273" y="1152939"/>
            <a:ext cx="265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【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事例共有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】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85CA48C-5F15-402E-B56A-4DBBA4379231}"/>
              </a:ext>
            </a:extLst>
          </p:cNvPr>
          <p:cNvSpPr/>
          <p:nvPr/>
        </p:nvSpPr>
        <p:spPr>
          <a:xfrm>
            <a:off x="942098" y="1650983"/>
            <a:ext cx="4283759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店舗責任者が売上金紛失。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「自分で何とかしたい」と直上司に相談。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F9ED82F2-A8C0-4FF7-88D6-53DE40F0850C}"/>
              </a:ext>
            </a:extLst>
          </p:cNvPr>
          <p:cNvSpPr/>
          <p:nvPr/>
        </p:nvSpPr>
        <p:spPr>
          <a:xfrm>
            <a:off x="2721989" y="2397794"/>
            <a:ext cx="704101" cy="44431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2F8072-F676-4DBB-8578-0DFF1F5AA900}"/>
              </a:ext>
            </a:extLst>
          </p:cNvPr>
          <p:cNvSpPr/>
          <p:nvPr/>
        </p:nvSpPr>
        <p:spPr>
          <a:xfrm>
            <a:off x="921324" y="2894656"/>
            <a:ext cx="4306657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店舗責任者に売上金管理を任せる。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給与や翌日売上で補填を繰り返す。</a:t>
            </a: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6BE94F51-041F-4F69-856F-C34BE200A0B1}"/>
              </a:ext>
            </a:extLst>
          </p:cNvPr>
          <p:cNvSpPr/>
          <p:nvPr/>
        </p:nvSpPr>
        <p:spPr>
          <a:xfrm>
            <a:off x="2721989" y="3670897"/>
            <a:ext cx="704101" cy="44431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AA3994C-708E-4F51-92BD-58D688896E7C}"/>
              </a:ext>
            </a:extLst>
          </p:cNvPr>
          <p:cNvSpPr/>
          <p:nvPr/>
        </p:nvSpPr>
        <p:spPr>
          <a:xfrm>
            <a:off x="911386" y="4147881"/>
            <a:ext cx="4300030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コロナによる売上減で補填が出来なくなり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この件が発覚。</a:t>
            </a: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32B73C76-7CF9-43C0-9A18-BDC746BDF50E}"/>
              </a:ext>
            </a:extLst>
          </p:cNvPr>
          <p:cNvSpPr/>
          <p:nvPr/>
        </p:nvSpPr>
        <p:spPr>
          <a:xfrm>
            <a:off x="2712050" y="4924122"/>
            <a:ext cx="704101" cy="44431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25DD6C8-B881-43F0-919E-A218AFD54CBD}"/>
              </a:ext>
            </a:extLst>
          </p:cNvPr>
          <p:cNvSpPr/>
          <p:nvPr/>
        </p:nvSpPr>
        <p:spPr>
          <a:xfrm>
            <a:off x="904758" y="5419915"/>
            <a:ext cx="4306657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私的な流用があったことが追及して行く中で判明。</a:t>
            </a:r>
          </a:p>
        </p:txBody>
      </p:sp>
      <p:pic>
        <p:nvPicPr>
          <p:cNvPr id="32" name="図 31" descr="テーブル&#10;&#10;自動的に生成された説明">
            <a:extLst>
              <a:ext uri="{FF2B5EF4-FFF2-40B4-BE49-F238E27FC236}">
                <a16:creationId xmlns:a16="http://schemas.microsoft.com/office/drawing/2014/main" id="{E2A348F6-11B2-441F-9B1D-2DADB46F0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9"/>
          <a:stretch/>
        </p:blipFill>
        <p:spPr>
          <a:xfrm>
            <a:off x="6711423" y="1511017"/>
            <a:ext cx="4889432" cy="4846585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1063342-0EF7-4265-95E7-F9D075ED6EFC}"/>
              </a:ext>
            </a:extLst>
          </p:cNvPr>
          <p:cNvSpPr/>
          <p:nvPr/>
        </p:nvSpPr>
        <p:spPr>
          <a:xfrm>
            <a:off x="6803571" y="3407228"/>
            <a:ext cx="4710697" cy="50074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C12EB2B-D150-4796-AC90-5A61220502D1}"/>
              </a:ext>
            </a:extLst>
          </p:cNvPr>
          <p:cNvSpPr/>
          <p:nvPr/>
        </p:nvSpPr>
        <p:spPr>
          <a:xfrm>
            <a:off x="6803571" y="5762150"/>
            <a:ext cx="4710697" cy="50074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8EC04C8-000F-4E27-BACA-2D1E402F4872}"/>
              </a:ext>
            </a:extLst>
          </p:cNvPr>
          <p:cNvSpPr/>
          <p:nvPr/>
        </p:nvSpPr>
        <p:spPr>
          <a:xfrm>
            <a:off x="7270009" y="6186475"/>
            <a:ext cx="4232871" cy="496548"/>
          </a:xfrm>
          <a:prstGeom prst="rect">
            <a:avLst/>
          </a:prstGeom>
          <a:solidFill>
            <a:schemeClr val="accent6">
              <a:lumMod val="5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ja-JP" altLang="en-US" sz="1600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＊不足金は全額補填</a:t>
            </a:r>
            <a:endParaRPr lang="en-US" altLang="ja-JP" sz="1600" dirty="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62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34" grpId="0" animBg="1"/>
      <p:bldP spid="36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156D3C-742D-4E9C-AD4F-EFCC97DCEF9A}"/>
              </a:ext>
            </a:extLst>
          </p:cNvPr>
          <p:cNvSpPr txBox="1"/>
          <p:nvPr/>
        </p:nvSpPr>
        <p:spPr>
          <a:xfrm>
            <a:off x="0" y="274320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たとえ「すぐに戻す」意思があっても、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会社のお金を流用することは不正であり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懲罰対象となります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21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A0C7C8-51D8-4DF4-A29E-59F730C50D66}"/>
              </a:ext>
            </a:extLst>
          </p:cNvPr>
          <p:cNvSpPr/>
          <p:nvPr/>
        </p:nvSpPr>
        <p:spPr>
          <a:xfrm>
            <a:off x="0" y="85"/>
            <a:ext cx="12192000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事例②：自動釣銭機店舗の準備金紛失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20F46A2-FFF4-419A-8E29-62CABED3B789}"/>
              </a:ext>
            </a:extLst>
          </p:cNvPr>
          <p:cNvCxnSpPr/>
          <p:nvPr/>
        </p:nvCxnSpPr>
        <p:spPr>
          <a:xfrm>
            <a:off x="6096000" y="1152939"/>
            <a:ext cx="0" cy="5406887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E8C0CA0-63AC-492A-990F-982C229B95D3}"/>
              </a:ext>
            </a:extLst>
          </p:cNvPr>
          <p:cNvSpPr txBox="1"/>
          <p:nvPr/>
        </p:nvSpPr>
        <p:spPr>
          <a:xfrm>
            <a:off x="6927991" y="1152939"/>
            <a:ext cx="442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【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結論・対処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】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0AA65F2-45FC-4B6E-A74C-E9D581AA1094}"/>
              </a:ext>
            </a:extLst>
          </p:cNvPr>
          <p:cNvSpPr txBox="1"/>
          <p:nvPr/>
        </p:nvSpPr>
        <p:spPr>
          <a:xfrm>
            <a:off x="517273" y="1152939"/>
            <a:ext cx="265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【</a:t>
            </a:r>
            <a:r>
              <a:rPr lang="ja-JP" altLang="en-US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事例共有</a:t>
            </a:r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】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CCC935A-B7B9-49AA-B97F-B31BC8C0EF28}"/>
              </a:ext>
            </a:extLst>
          </p:cNvPr>
          <p:cNvSpPr/>
          <p:nvPr/>
        </p:nvSpPr>
        <p:spPr>
          <a:xfrm>
            <a:off x="942098" y="1650983"/>
            <a:ext cx="4283759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自動釣銭機の準備金保管場所のカギが破損。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7C3C2F0D-2B73-408E-A264-D354850F5005}"/>
              </a:ext>
            </a:extLst>
          </p:cNvPr>
          <p:cNvSpPr/>
          <p:nvPr/>
        </p:nvSpPr>
        <p:spPr>
          <a:xfrm>
            <a:off x="2721989" y="2397794"/>
            <a:ext cx="704101" cy="44431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61AAA02-561A-42EA-9136-FED8F568878C}"/>
              </a:ext>
            </a:extLst>
          </p:cNvPr>
          <p:cNvSpPr/>
          <p:nvPr/>
        </p:nvSpPr>
        <p:spPr>
          <a:xfrm>
            <a:off x="921324" y="2894656"/>
            <a:ext cx="4306657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破損以降もこの場所に保管を続けていたところ、金銭</a:t>
            </a:r>
            <a:r>
              <a:rPr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4.7</a:t>
            </a:r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万円が紛失。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FA41BF23-1868-464A-9B04-2EAF23820B6F}"/>
              </a:ext>
            </a:extLst>
          </p:cNvPr>
          <p:cNvSpPr/>
          <p:nvPr/>
        </p:nvSpPr>
        <p:spPr>
          <a:xfrm>
            <a:off x="2721989" y="3670897"/>
            <a:ext cx="704101" cy="44431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9B7C2D5-71F5-42F5-BE6F-D75668420D95}"/>
              </a:ext>
            </a:extLst>
          </p:cNvPr>
          <p:cNvSpPr/>
          <p:nvPr/>
        </p:nvSpPr>
        <p:spPr>
          <a:xfrm>
            <a:off x="911386" y="4147881"/>
            <a:ext cx="4300030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原因はいまだに不明。不正の疑い濃厚。</a:t>
            </a:r>
            <a:endParaRPr lang="en-US" altLang="ja-JP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28" name="図 27" descr="テーブル&#10;&#10;自動的に生成された説明">
            <a:extLst>
              <a:ext uri="{FF2B5EF4-FFF2-40B4-BE49-F238E27FC236}">
                <a16:creationId xmlns:a16="http://schemas.microsoft.com/office/drawing/2014/main" id="{2E47968A-98A6-48F9-A29E-57C78A821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9"/>
          <a:stretch/>
        </p:blipFill>
        <p:spPr>
          <a:xfrm>
            <a:off x="6711423" y="1511017"/>
            <a:ext cx="4889432" cy="4846585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4FEDCB1-B20B-4868-BCC9-42640E95F990}"/>
              </a:ext>
            </a:extLst>
          </p:cNvPr>
          <p:cNvSpPr/>
          <p:nvPr/>
        </p:nvSpPr>
        <p:spPr>
          <a:xfrm>
            <a:off x="6803571" y="3407228"/>
            <a:ext cx="4710697" cy="50074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B2CF421-FAA9-42F9-B4C9-79CB589D6587}"/>
              </a:ext>
            </a:extLst>
          </p:cNvPr>
          <p:cNvSpPr/>
          <p:nvPr/>
        </p:nvSpPr>
        <p:spPr>
          <a:xfrm>
            <a:off x="6662055" y="6284448"/>
            <a:ext cx="5682339" cy="529205"/>
          </a:xfrm>
          <a:prstGeom prst="rect">
            <a:avLst/>
          </a:prstGeom>
          <a:solidFill>
            <a:schemeClr val="accent6">
              <a:lumMod val="5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＊不足金は一部、店舗責任者が補填</a:t>
            </a:r>
            <a:endParaRPr lang="en-US" altLang="ja-JP" sz="1600" dirty="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1600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＊レジ下の準備金をカウントするルールがない（問題点）</a:t>
            </a:r>
            <a:endParaRPr lang="en-US" altLang="ja-JP" sz="1600" dirty="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3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A0C7C8-51D8-4DF4-A29E-59F730C50D66}"/>
              </a:ext>
            </a:extLst>
          </p:cNvPr>
          <p:cNvSpPr/>
          <p:nvPr/>
        </p:nvSpPr>
        <p:spPr>
          <a:xfrm>
            <a:off x="0" y="85"/>
            <a:ext cx="12192000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事例②：自動釣銭機店舗の準備金紛失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DDD86B-2146-4EFB-A374-CA8A8121B5A6}"/>
              </a:ext>
            </a:extLst>
          </p:cNvPr>
          <p:cNvSpPr txBox="1"/>
          <p:nvPr/>
        </p:nvSpPr>
        <p:spPr>
          <a:xfrm>
            <a:off x="0" y="333954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今後、この準備金の金種表を毎日、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作成していただきます</a:t>
            </a:r>
            <a:endParaRPr lang="en-US" altLang="ja-JP" sz="28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34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DC16EA2-AFD1-4E7A-89A8-6F483B4DC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9" y="82898"/>
            <a:ext cx="11557579" cy="5578769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715FB54-BF07-43F2-8318-DB2230B0E0C6}"/>
              </a:ext>
            </a:extLst>
          </p:cNvPr>
          <p:cNvSpPr/>
          <p:nvPr/>
        </p:nvSpPr>
        <p:spPr>
          <a:xfrm>
            <a:off x="1023731" y="5174649"/>
            <a:ext cx="904461" cy="342513"/>
          </a:xfrm>
          <a:prstGeom prst="round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0ED7F8-B4D0-417D-9B34-EB90CBE5F871}"/>
              </a:ext>
            </a:extLst>
          </p:cNvPr>
          <p:cNvSpPr txBox="1"/>
          <p:nvPr/>
        </p:nvSpPr>
        <p:spPr>
          <a:xfrm>
            <a:off x="7011815" y="5697884"/>
            <a:ext cx="6029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❶金種別表の入力の徹底</a:t>
            </a:r>
            <a:endParaRPr lang="en-US" altLang="ja-JP" sz="32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❷金庫保管の徹底</a:t>
            </a:r>
            <a:endParaRPr lang="en-US" altLang="ja-JP" sz="32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A8F09C-D7C5-4449-9402-E4C38E556E0E}"/>
              </a:ext>
            </a:extLst>
          </p:cNvPr>
          <p:cNvSpPr/>
          <p:nvPr/>
        </p:nvSpPr>
        <p:spPr>
          <a:xfrm>
            <a:off x="576943" y="674914"/>
            <a:ext cx="2634342" cy="4278085"/>
          </a:xfrm>
          <a:prstGeom prst="rect">
            <a:avLst/>
          </a:prstGeom>
          <a:solidFill>
            <a:srgbClr val="FF0000">
              <a:alpha val="20000"/>
            </a:srgbClr>
          </a:solidFill>
          <a:ln w="41275">
            <a:solidFill>
              <a:srgbClr val="FF0000">
                <a:alpha val="6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966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538536-4333-4870-8D24-9B16C894C993}"/>
              </a:ext>
            </a:extLst>
          </p:cNvPr>
          <p:cNvSpPr txBox="1"/>
          <p:nvPr/>
        </p:nvSpPr>
        <p:spPr>
          <a:xfrm>
            <a:off x="5495515" y="3105834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END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69387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8095DD-D63D-479A-9523-D8ED19043349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危機管理講習の</a:t>
            </a:r>
            <a:r>
              <a:rPr lang="en-US" altLang="ja-JP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PROGRAM</a:t>
            </a:r>
            <a:endParaRPr lang="ja-JP" altLang="en-US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662606-8568-4D6F-92BE-D9010583EC86}"/>
              </a:ext>
            </a:extLst>
          </p:cNvPr>
          <p:cNvSpPr/>
          <p:nvPr/>
        </p:nvSpPr>
        <p:spPr>
          <a:xfrm>
            <a:off x="1434165" y="2477220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❷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ハラスメント講習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42F20A-D29E-4A53-ADCF-FD18600A7F35}"/>
              </a:ext>
            </a:extLst>
          </p:cNvPr>
          <p:cNvSpPr/>
          <p:nvPr/>
        </p:nvSpPr>
        <p:spPr>
          <a:xfrm>
            <a:off x="1435953" y="3640842"/>
            <a:ext cx="9488707" cy="919111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❸金銭管理に関して</a:t>
            </a:r>
            <a:r>
              <a:rPr kumimoji="1" lang="ja-JP" altLang="en-US" sz="2800" b="1" dirty="0">
                <a:solidFill>
                  <a:srgbClr val="385723"/>
                </a:solidFill>
                <a:latin typeface="+mn-ea"/>
              </a:rPr>
              <a:t>（管理部）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4FB083-D8F7-4238-9B92-1CE5883A80AA}"/>
              </a:ext>
            </a:extLst>
          </p:cNvPr>
          <p:cNvSpPr/>
          <p:nvPr/>
        </p:nvSpPr>
        <p:spPr>
          <a:xfrm>
            <a:off x="1434165" y="1379674"/>
            <a:ext cx="9488707" cy="919111"/>
          </a:xfrm>
          <a:prstGeom prst="rect">
            <a:avLst/>
          </a:prstGeom>
          <a:solidFill>
            <a:srgbClr val="38572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385723"/>
                </a:solidFill>
                <a:latin typeface="+mn-ea"/>
              </a:rPr>
              <a:t>　❶</a:t>
            </a:r>
            <a:r>
              <a:rPr lang="ja-JP" altLang="en-US" sz="3600" b="1" dirty="0">
                <a:solidFill>
                  <a:srgbClr val="385723"/>
                </a:solidFill>
                <a:latin typeface="+mn-ea"/>
              </a:rPr>
              <a:t>衛生管理に関して</a:t>
            </a:r>
            <a:r>
              <a:rPr lang="ja-JP" altLang="en-US" sz="2800" b="1" dirty="0">
                <a:solidFill>
                  <a:srgbClr val="385723"/>
                </a:solidFill>
                <a:latin typeface="+mn-ea"/>
              </a:rPr>
              <a:t>（商品部）</a:t>
            </a:r>
            <a:endParaRPr kumimoji="1" lang="ja-JP" altLang="en-US" sz="3600" b="1" dirty="0">
              <a:solidFill>
                <a:srgbClr val="385723"/>
              </a:solidFill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60D4A0-C21E-4AD9-B84F-A4DC6E5A8184}"/>
              </a:ext>
            </a:extLst>
          </p:cNvPr>
          <p:cNvSpPr/>
          <p:nvPr/>
        </p:nvSpPr>
        <p:spPr>
          <a:xfrm>
            <a:off x="1439268" y="4797095"/>
            <a:ext cx="9488707" cy="9191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+mn-ea"/>
              </a:rPr>
              <a:t>　</a:t>
            </a:r>
            <a:r>
              <a:rPr lang="ja-JP" altLang="en-US" sz="3600" b="1" dirty="0">
                <a:solidFill>
                  <a:schemeClr val="bg1"/>
                </a:solidFill>
                <a:latin typeface="+mn-ea"/>
              </a:rPr>
              <a:t>❹</a:t>
            </a:r>
            <a:r>
              <a:rPr kumimoji="1" lang="ja-JP" altLang="en-US" sz="3600" b="1" dirty="0">
                <a:solidFill>
                  <a:schemeClr val="bg1"/>
                </a:solidFill>
                <a:latin typeface="+mn-ea"/>
              </a:rPr>
              <a:t>トラブル対応に関して</a:t>
            </a:r>
            <a:r>
              <a:rPr kumimoji="1" lang="ja-JP" altLang="en-US" sz="2800" b="1" dirty="0">
                <a:solidFill>
                  <a:schemeClr val="bg1"/>
                </a:solidFill>
                <a:latin typeface="+mn-ea"/>
              </a:rPr>
              <a:t>（営業部）</a:t>
            </a:r>
            <a:endParaRPr kumimoji="1" lang="ja-JP" altLang="en-US" sz="36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3726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D81F88-C9E6-46FA-BCE6-388014F90F5C}"/>
              </a:ext>
            </a:extLst>
          </p:cNvPr>
          <p:cNvSpPr txBox="1"/>
          <p:nvPr/>
        </p:nvSpPr>
        <p:spPr>
          <a:xfrm>
            <a:off x="3182382" y="2583201"/>
            <a:ext cx="582723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/>
              <a:t>危機管理ガイドライン</a:t>
            </a:r>
            <a:endParaRPr lang="en-US" altLang="ja-JP" sz="4400" dirty="0"/>
          </a:p>
          <a:p>
            <a:pPr algn="ctr"/>
            <a:endParaRPr lang="en-US" altLang="ja-JP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ja-JP" altLang="en-US" sz="3600" b="1" dirty="0">
                <a:solidFill>
                  <a:schemeClr val="bg1">
                    <a:lumMod val="50000"/>
                  </a:schemeClr>
                </a:solidFill>
              </a:rPr>
              <a:t>～営業本部～</a:t>
            </a:r>
            <a:endParaRPr lang="en-US" altLang="ja-JP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5687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B1929F-D4F8-4668-AEA7-EF9CE5ECF8DF}"/>
              </a:ext>
            </a:extLst>
          </p:cNvPr>
          <p:cNvSpPr txBox="1"/>
          <p:nvPr/>
        </p:nvSpPr>
        <p:spPr>
          <a:xfrm>
            <a:off x="0" y="30533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どの様な活動をしているのか？</a:t>
            </a:r>
            <a:endParaRPr lang="en-US" altLang="ja-JP" sz="4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04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5B459D-97BF-4BF3-8C21-AFEC604B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 b="27333"/>
          <a:stretch/>
        </p:blipFill>
        <p:spPr>
          <a:xfrm>
            <a:off x="1060704" y="300813"/>
            <a:ext cx="4351039" cy="6256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4B95FC-78FD-48B5-A73F-8901C66ED401}"/>
              </a:ext>
            </a:extLst>
          </p:cNvPr>
          <p:cNvSpPr/>
          <p:nvPr/>
        </p:nvSpPr>
        <p:spPr>
          <a:xfrm>
            <a:off x="1162966" y="2354034"/>
            <a:ext cx="2019145" cy="19345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FE10163-3753-41C2-AC90-3AE6DA6506A0}"/>
              </a:ext>
            </a:extLst>
          </p:cNvPr>
          <p:cNvSpPr/>
          <p:nvPr/>
        </p:nvSpPr>
        <p:spPr>
          <a:xfrm>
            <a:off x="3284373" y="2354034"/>
            <a:ext cx="2019145" cy="19345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99F5A4D-8357-44EA-ACD4-39CD85CDA0DF}"/>
              </a:ext>
            </a:extLst>
          </p:cNvPr>
          <p:cNvSpPr/>
          <p:nvPr/>
        </p:nvSpPr>
        <p:spPr>
          <a:xfrm>
            <a:off x="3284373" y="4437322"/>
            <a:ext cx="2019145" cy="19345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E77C73-23A3-4E50-B03D-5CF70EABABBA}"/>
              </a:ext>
            </a:extLst>
          </p:cNvPr>
          <p:cNvSpPr txBox="1"/>
          <p:nvPr/>
        </p:nvSpPr>
        <p:spPr>
          <a:xfrm>
            <a:off x="8429436" y="2850689"/>
            <a:ext cx="2954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b="1" dirty="0"/>
              <a:t>営業本部</a:t>
            </a:r>
            <a:endParaRPr lang="en-US" altLang="ja-JP" sz="5400" b="1" dirty="0"/>
          </a:p>
          <a:p>
            <a:pPr algn="ctr"/>
            <a:r>
              <a:rPr lang="ja-JP" altLang="en-US" sz="5400" b="1" dirty="0"/>
              <a:t>管轄</a:t>
            </a:r>
            <a:endParaRPr lang="en-US" altLang="ja-JP" sz="5400" b="1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E7CCAC9-1033-492B-AF1B-8C2027832620}"/>
              </a:ext>
            </a:extLst>
          </p:cNvPr>
          <p:cNvSpPr/>
          <p:nvPr/>
        </p:nvSpPr>
        <p:spPr>
          <a:xfrm>
            <a:off x="6455647" y="2776215"/>
            <a:ext cx="1380744" cy="1828800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6695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82C422-9163-441A-AA1A-3AA30947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6" b="9970"/>
          <a:stretch/>
        </p:blipFill>
        <p:spPr>
          <a:xfrm>
            <a:off x="8436528" y="534798"/>
            <a:ext cx="3166911" cy="5788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1300832-4BB4-49A0-987F-26FFF9BED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1" b="4343"/>
          <a:stretch/>
        </p:blipFill>
        <p:spPr>
          <a:xfrm>
            <a:off x="5015971" y="534798"/>
            <a:ext cx="2960933" cy="5788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BFCD02-F43F-4417-9073-F2D1CFB1C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4" t="8899" r="2692" b="48899"/>
          <a:stretch/>
        </p:blipFill>
        <p:spPr>
          <a:xfrm>
            <a:off x="588561" y="1063305"/>
            <a:ext cx="3749879" cy="2894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ADA274-610E-4128-8FF9-968B6B56F0AD}"/>
              </a:ext>
            </a:extLst>
          </p:cNvPr>
          <p:cNvSpPr txBox="1"/>
          <p:nvPr/>
        </p:nvSpPr>
        <p:spPr>
          <a:xfrm>
            <a:off x="838230" y="4361668"/>
            <a:ext cx="34163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/>
              <a:t>キープウィルアプリ</a:t>
            </a:r>
            <a:endParaRPr lang="en-US" altLang="ja-JP" sz="2800" b="1" dirty="0"/>
          </a:p>
          <a:p>
            <a:pPr algn="ctr"/>
            <a:endParaRPr lang="en-US" altLang="ja-JP" sz="2000" dirty="0"/>
          </a:p>
          <a:p>
            <a:pPr algn="ctr"/>
            <a:r>
              <a:rPr lang="ja-JP" altLang="en-US" sz="2000" dirty="0"/>
              <a:t>イントラネット</a:t>
            </a:r>
            <a:r>
              <a:rPr lang="ja-JP" altLang="en-US" sz="1200" dirty="0"/>
              <a:t>（スタッフ版）</a:t>
            </a:r>
            <a:endParaRPr lang="en-US" altLang="ja-JP" sz="20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0671DFA-C8E4-4A6E-AA30-93EB116C2B52}"/>
              </a:ext>
            </a:extLst>
          </p:cNvPr>
          <p:cNvSpPr/>
          <p:nvPr/>
        </p:nvSpPr>
        <p:spPr>
          <a:xfrm>
            <a:off x="5670959" y="5746458"/>
            <a:ext cx="645952" cy="6543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B52A1FB-0E89-45AA-ACF6-209CF1DE3CAF}"/>
              </a:ext>
            </a:extLst>
          </p:cNvPr>
          <p:cNvSpPr/>
          <p:nvPr/>
        </p:nvSpPr>
        <p:spPr>
          <a:xfrm>
            <a:off x="8436528" y="5249634"/>
            <a:ext cx="3157766" cy="10048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062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5B459D-97BF-4BF3-8C21-AFEC604B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 b="27333"/>
          <a:stretch/>
        </p:blipFill>
        <p:spPr>
          <a:xfrm>
            <a:off x="899803" y="300813"/>
            <a:ext cx="4351039" cy="6256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4B95FC-78FD-48B5-A73F-8901C66ED401}"/>
              </a:ext>
            </a:extLst>
          </p:cNvPr>
          <p:cNvSpPr/>
          <p:nvPr/>
        </p:nvSpPr>
        <p:spPr>
          <a:xfrm>
            <a:off x="1164980" y="2852928"/>
            <a:ext cx="1746504" cy="45720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FC96B6-1893-4E87-9276-CCCD234F2809}"/>
              </a:ext>
            </a:extLst>
          </p:cNvPr>
          <p:cNvSpPr/>
          <p:nvPr/>
        </p:nvSpPr>
        <p:spPr>
          <a:xfrm>
            <a:off x="3246764" y="5364480"/>
            <a:ext cx="1746504" cy="45720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20F61E-E006-4EEC-BE00-9A8C22FE54EB}"/>
              </a:ext>
            </a:extLst>
          </p:cNvPr>
          <p:cNvSpPr txBox="1"/>
          <p:nvPr/>
        </p:nvSpPr>
        <p:spPr>
          <a:xfrm>
            <a:off x="5858821" y="2586528"/>
            <a:ext cx="5855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/>
              <a:t>イントラは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起きてしまった</a:t>
            </a:r>
            <a:endParaRPr lang="en-US" altLang="ja-JP" sz="4000" b="1" dirty="0"/>
          </a:p>
          <a:p>
            <a:pPr algn="ctr"/>
            <a:r>
              <a:rPr lang="ja-JP" altLang="en-US" sz="4000" b="1" dirty="0"/>
              <a:t>際のガイドライン</a:t>
            </a:r>
            <a:endParaRPr lang="en-US" altLang="ja-JP" sz="4000" b="1" dirty="0"/>
          </a:p>
          <a:p>
            <a:pPr algn="ctr"/>
            <a:r>
              <a:rPr lang="ja-JP" altLang="en-US" sz="2400" b="1" dirty="0"/>
              <a:t>（対応手順）</a:t>
            </a:r>
            <a:endParaRPr lang="en-US" altLang="ja-JP" sz="4000" b="1" dirty="0"/>
          </a:p>
        </p:txBody>
      </p:sp>
    </p:spTree>
    <p:extLst>
      <p:ext uri="{BB962C8B-B14F-4D97-AF65-F5344CB8AC3E}">
        <p14:creationId xmlns:p14="http://schemas.microsoft.com/office/powerpoint/2010/main" val="1534448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3DA1073-0DCB-4F34-B883-15763B334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7" b="22666"/>
          <a:stretch/>
        </p:blipFill>
        <p:spPr>
          <a:xfrm>
            <a:off x="636319" y="1463301"/>
            <a:ext cx="2914048" cy="511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9F68875-0211-40E5-B125-1904D09F8B85}"/>
              </a:ext>
            </a:extLst>
          </p:cNvPr>
          <p:cNvGrpSpPr/>
          <p:nvPr/>
        </p:nvGrpSpPr>
        <p:grpSpPr>
          <a:xfrm>
            <a:off x="9081662" y="138766"/>
            <a:ext cx="2717228" cy="6580463"/>
            <a:chOff x="7508721" y="210313"/>
            <a:chExt cx="2717228" cy="658046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B451602-4872-41C0-8A54-46A219132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37" b="36267"/>
            <a:stretch/>
          </p:blipFill>
          <p:spPr>
            <a:xfrm>
              <a:off x="7508721" y="5217036"/>
              <a:ext cx="2712033" cy="15737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9343DDB-54A5-4BA7-8979-8C061D6C9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32" b="9422"/>
            <a:stretch/>
          </p:blipFill>
          <p:spPr>
            <a:xfrm>
              <a:off x="7513916" y="210313"/>
              <a:ext cx="2712033" cy="5053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22ECF09F-1168-4A9E-9515-EB9905C72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33" b="10933"/>
          <a:stretch/>
        </p:blipFill>
        <p:spPr>
          <a:xfrm>
            <a:off x="4874986" y="1463303"/>
            <a:ext cx="2800086" cy="511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0B19592D-5997-404C-B4C4-C6382ED7263F}"/>
              </a:ext>
            </a:extLst>
          </p:cNvPr>
          <p:cNvSpPr/>
          <p:nvPr/>
        </p:nvSpPr>
        <p:spPr>
          <a:xfrm rot="5400000">
            <a:off x="3537912" y="3802800"/>
            <a:ext cx="1408176" cy="43891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8BE71B36-439F-4FC6-9B90-FC2D38E28A12}"/>
              </a:ext>
            </a:extLst>
          </p:cNvPr>
          <p:cNvSpPr/>
          <p:nvPr/>
        </p:nvSpPr>
        <p:spPr>
          <a:xfrm rot="5400000">
            <a:off x="7603970" y="3802800"/>
            <a:ext cx="1408176" cy="43891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2D8CA9-E4FB-429E-B51C-03C32043FEB0}"/>
              </a:ext>
            </a:extLst>
          </p:cNvPr>
          <p:cNvSpPr/>
          <p:nvPr/>
        </p:nvSpPr>
        <p:spPr>
          <a:xfrm>
            <a:off x="4996563" y="4176756"/>
            <a:ext cx="2559653" cy="4012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952A1A0-7012-40E5-846C-9613767BB2CC}"/>
              </a:ext>
            </a:extLst>
          </p:cNvPr>
          <p:cNvSpPr/>
          <p:nvPr/>
        </p:nvSpPr>
        <p:spPr>
          <a:xfrm>
            <a:off x="9244432" y="3006055"/>
            <a:ext cx="2559653" cy="7354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E95C7BE-4FC2-44DE-8DCA-65A8DD6B2EB8}"/>
              </a:ext>
            </a:extLst>
          </p:cNvPr>
          <p:cNvSpPr/>
          <p:nvPr/>
        </p:nvSpPr>
        <p:spPr>
          <a:xfrm>
            <a:off x="9157851" y="5195191"/>
            <a:ext cx="2559653" cy="15240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8A433E7-27BC-48F7-93FB-B8F240FE978C}"/>
              </a:ext>
            </a:extLst>
          </p:cNvPr>
          <p:cNvSpPr/>
          <p:nvPr/>
        </p:nvSpPr>
        <p:spPr>
          <a:xfrm>
            <a:off x="4995202" y="5673323"/>
            <a:ext cx="2559653" cy="6895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0" name="Picture 2" descr="ゲリラ豪雨のイラスト2 | 無料イラスト素材のillalet">
            <a:extLst>
              <a:ext uri="{FF2B5EF4-FFF2-40B4-BE49-F238E27FC236}">
                <a16:creationId xmlns:a16="http://schemas.microsoft.com/office/drawing/2014/main" id="{207F755B-E7F8-40F3-B4D2-37AD2829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3" y="138766"/>
            <a:ext cx="1347025" cy="13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2AA966F-24AB-4B1D-AA90-C44707EEE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19" b="94842" l="1880" r="96742">
                        <a14:foregroundMark x1="41980" y1="64725" x2="31704" y2="75541"/>
                        <a14:foregroundMark x1="31704" y1="75541" x2="28321" y2="84359"/>
                        <a14:foregroundMark x1="28321" y1="84359" x2="33709" y2="89850"/>
                        <a14:foregroundMark x1="33709" y1="89850" x2="40226" y2="85191"/>
                        <a14:foregroundMark x1="40226" y1="85191" x2="37469" y2="78037"/>
                        <a14:foregroundMark x1="75063" y1="55740" x2="67043" y2="66722"/>
                        <a14:foregroundMark x1="67043" y1="66722" x2="64035" y2="76206"/>
                        <a14:foregroundMark x1="64035" y1="76206" x2="63784" y2="85691"/>
                        <a14:foregroundMark x1="63784" y1="85691" x2="79825" y2="58070"/>
                        <a14:foregroundMark x1="79825" y1="58070" x2="80827" y2="54409"/>
                        <a14:foregroundMark x1="63659" y1="94842" x2="63659" y2="94842"/>
                        <a14:foregroundMark x1="44862" y1="59235" x2="45489" y2="66223"/>
                        <a14:foregroundMark x1="15038" y1="89351" x2="22682" y2="76539"/>
                        <a14:foregroundMark x1="7644" y1="86190" x2="11654" y2="79368"/>
                        <a14:foregroundMark x1="11654" y1="79368" x2="11654" y2="79368"/>
                        <a14:foregroundMark x1="6391" y1="90849" x2="6391" y2="90849"/>
                        <a14:foregroundMark x1="51754" y1="83361" x2="51754" y2="83361"/>
                        <a14:foregroundMark x1="46992" y1="94343" x2="46992" y2="94343"/>
                        <a14:foregroundMark x1="78571" y1="94343" x2="80576" y2="85857"/>
                        <a14:foregroundMark x1="80576" y1="85857" x2="84712" y2="79534"/>
                        <a14:foregroundMark x1="84712" y1="79534" x2="83960" y2="83028"/>
                        <a14:foregroundMark x1="47744" y1="8819" x2="47744" y2="8819"/>
                        <a14:foregroundMark x1="52130" y1="61065" x2="52130" y2="61065"/>
                        <a14:foregroundMark x1="57519" y1="58070" x2="57519" y2="58070"/>
                        <a14:foregroundMark x1="58647" y1="58070" x2="58647" y2="58070"/>
                        <a14:foregroundMark x1="59774" y1="58735" x2="59774" y2="58735"/>
                        <a14:foregroundMark x1="56266" y1="57072" x2="56266" y2="57072"/>
                        <a14:foregroundMark x1="7393" y1="67055" x2="7393" y2="67055"/>
                        <a14:foregroundMark x1="12281" y1="61065" x2="12281" y2="61065"/>
                        <a14:foregroundMark x1="14662" y1="62895" x2="13910" y2="62230"/>
                        <a14:foregroundMark x1="11153" y1="60732" x2="6015" y2="55740"/>
                        <a14:foregroundMark x1="16416" y1="64393" x2="16416" y2="64393"/>
                        <a14:foregroundMark x1="49499" y1="71215" x2="49499" y2="71215"/>
                        <a14:foregroundMark x1="40476" y1="69218" x2="48997" y2="69384"/>
                        <a14:foregroundMark x1="31704" y1="10150" x2="33459" y2="11481"/>
                        <a14:foregroundMark x1="23559" y1="14975" x2="24185" y2="15474"/>
                        <a14:foregroundMark x1="26316" y1="17471" x2="21805" y2="13145"/>
                        <a14:foregroundMark x1="17794" y1="48253" x2="21930" y2="52413"/>
                        <a14:foregroundMark x1="12782" y1="42429" x2="16792" y2="46922"/>
                        <a14:foregroundMark x1="18170" y1="57072" x2="21303" y2="59068"/>
                        <a14:foregroundMark x1="5639" y1="43760" x2="10652" y2="48087"/>
                        <a14:foregroundMark x1="2005" y1="51414" x2="2005" y2="51414"/>
                        <a14:foregroundMark x1="73559" y1="44260" x2="75188" y2="45258"/>
                        <a14:foregroundMark x1="76316" y1="34609" x2="77444" y2="35774"/>
                        <a14:foregroundMark x1="89850" y1="45591" x2="92356" y2="47421"/>
                        <a14:foregroundMark x1="96742" y1="50582" x2="96742" y2="50582"/>
                        <a14:foregroundMark x1="89850" y1="62063" x2="91103" y2="62729"/>
                        <a14:foregroundMark x1="84712" y1="68220" x2="85589" y2="69052"/>
                        <a14:foregroundMark x1="84586" y1="30449" x2="87343" y2="32779"/>
                        <a14:foregroundMark x1="79574" y1="14642" x2="82080" y2="17471"/>
                        <a14:foregroundMark x1="46491" y1="93178" x2="46491" y2="93178"/>
                        <a14:foregroundMark x1="15038" y1="91681" x2="15038" y2="91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0107" y="129220"/>
            <a:ext cx="1869758" cy="140817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CD547A8-063F-4744-9229-93C71E577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9914" y="102148"/>
            <a:ext cx="1778041" cy="1361195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980510BA-357D-4A91-93BA-B8C982C538F1}"/>
              </a:ext>
            </a:extLst>
          </p:cNvPr>
          <p:cNvSpPr/>
          <p:nvPr/>
        </p:nvSpPr>
        <p:spPr>
          <a:xfrm>
            <a:off x="722376" y="3182112"/>
            <a:ext cx="2740825" cy="1609344"/>
          </a:xfrm>
          <a:prstGeom prst="roundRect">
            <a:avLst/>
          </a:prstGeom>
          <a:solidFill>
            <a:srgbClr val="0070C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/>
              <a:t>店長</a:t>
            </a:r>
            <a:endParaRPr kumimoji="1" lang="ja-JP" altLang="en-US" sz="3600" b="1" dirty="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09B11CF-6082-47C5-AAB7-28F628855F52}"/>
              </a:ext>
            </a:extLst>
          </p:cNvPr>
          <p:cNvSpPr/>
          <p:nvPr/>
        </p:nvSpPr>
        <p:spPr>
          <a:xfrm>
            <a:off x="678327" y="4900921"/>
            <a:ext cx="2740825" cy="1609344"/>
          </a:xfrm>
          <a:prstGeom prst="roundRect">
            <a:avLst/>
          </a:prstGeom>
          <a:solidFill>
            <a:srgbClr val="FF330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/>
              <a:t>GM</a:t>
            </a:r>
            <a:endParaRPr kumimoji="1" lang="ja-JP" altLang="en-US" sz="3600" b="1" dirty="0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BE03ECCE-ACFF-49A3-938C-19A963EA0323}"/>
              </a:ext>
            </a:extLst>
          </p:cNvPr>
          <p:cNvSpPr/>
          <p:nvPr/>
        </p:nvSpPr>
        <p:spPr>
          <a:xfrm>
            <a:off x="9244431" y="5292708"/>
            <a:ext cx="2386737" cy="1370935"/>
          </a:xfrm>
          <a:prstGeom prst="roundRect">
            <a:avLst/>
          </a:prstGeom>
          <a:solidFill>
            <a:schemeClr val="accent4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/>
              <a:t>対策本部</a:t>
            </a:r>
            <a:endParaRPr kumimoji="1" lang="ja-JP" altLang="en-US" sz="3600" b="1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4E0A90-AAD9-4A57-9918-455EB0AB8E05}"/>
              </a:ext>
            </a:extLst>
          </p:cNvPr>
          <p:cNvSpPr/>
          <p:nvPr/>
        </p:nvSpPr>
        <p:spPr>
          <a:xfrm>
            <a:off x="9157851" y="4726344"/>
            <a:ext cx="2559653" cy="3635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FAAE1F4-8220-4F6A-9A1E-5F4F2FE3CBBF}"/>
              </a:ext>
            </a:extLst>
          </p:cNvPr>
          <p:cNvSpPr/>
          <p:nvPr/>
        </p:nvSpPr>
        <p:spPr>
          <a:xfrm>
            <a:off x="4934247" y="3006055"/>
            <a:ext cx="2740825" cy="1609344"/>
          </a:xfrm>
          <a:prstGeom prst="roundRect">
            <a:avLst/>
          </a:prstGeom>
          <a:solidFill>
            <a:srgbClr val="0070C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/>
              <a:t>店長</a:t>
            </a:r>
            <a:endParaRPr kumimoji="1" lang="ja-JP" altLang="en-US" sz="3600" b="1" dirty="0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9ECAFE63-97C8-4E27-9FBB-5F53E2B62F25}"/>
              </a:ext>
            </a:extLst>
          </p:cNvPr>
          <p:cNvSpPr/>
          <p:nvPr/>
        </p:nvSpPr>
        <p:spPr>
          <a:xfrm>
            <a:off x="4890198" y="4788872"/>
            <a:ext cx="2740825" cy="1609344"/>
          </a:xfrm>
          <a:prstGeom prst="roundRect">
            <a:avLst/>
          </a:prstGeom>
          <a:solidFill>
            <a:srgbClr val="FF330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/>
              <a:t>GM</a:t>
            </a:r>
            <a:endParaRPr kumimoji="1" lang="ja-JP" altLang="en-US" sz="3600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D5544AA7-2FB3-4B75-9C07-04CD7A25177F}"/>
              </a:ext>
            </a:extLst>
          </p:cNvPr>
          <p:cNvSpPr/>
          <p:nvPr/>
        </p:nvSpPr>
        <p:spPr>
          <a:xfrm>
            <a:off x="9081662" y="1677602"/>
            <a:ext cx="2740825" cy="2063888"/>
          </a:xfrm>
          <a:prstGeom prst="roundRect">
            <a:avLst/>
          </a:prstGeom>
          <a:solidFill>
            <a:srgbClr val="0070C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/>
              <a:t>店長</a:t>
            </a:r>
            <a:endParaRPr kumimoji="1" lang="ja-JP" altLang="en-US" sz="3600" b="1" dirty="0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C1AE31F2-A0F0-4701-B700-2A6EF849FB05}"/>
              </a:ext>
            </a:extLst>
          </p:cNvPr>
          <p:cNvSpPr/>
          <p:nvPr/>
        </p:nvSpPr>
        <p:spPr>
          <a:xfrm>
            <a:off x="9086857" y="3797076"/>
            <a:ext cx="2740825" cy="1272867"/>
          </a:xfrm>
          <a:prstGeom prst="roundRect">
            <a:avLst/>
          </a:prstGeom>
          <a:solidFill>
            <a:srgbClr val="FF330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/>
              <a:t>GM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90907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  <p:bldP spid="12" grpId="0" animBg="1"/>
      <p:bldP spid="14" grpId="0" animBg="1"/>
      <p:bldP spid="3" grpId="0" animBg="1"/>
      <p:bldP spid="17" grpId="0" animBg="1"/>
      <p:bldP spid="18" grpId="0" animBg="1"/>
      <p:bldP spid="21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7C4CBF-9BC9-44F4-9491-30F56A03D7F6}"/>
              </a:ext>
            </a:extLst>
          </p:cNvPr>
          <p:cNvSpPr txBox="1"/>
          <p:nvPr/>
        </p:nvSpPr>
        <p:spPr>
          <a:xfrm>
            <a:off x="3235397" y="5780237"/>
            <a:ext cx="5855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/>
              <a:t>➡  営業本部より発信</a:t>
            </a:r>
            <a:endParaRPr lang="en-US" altLang="ja-JP" sz="4400" b="1" dirty="0"/>
          </a:p>
        </p:txBody>
      </p:sp>
      <p:pic>
        <p:nvPicPr>
          <p:cNvPr id="1026" name="Picture 2" descr="愛媛県庁／国の「避難勧告等に関するガイドライン」の改定に伴う愛媛県内における「警戒レベル」の運用開始について">
            <a:extLst>
              <a:ext uri="{FF2B5EF4-FFF2-40B4-BE49-F238E27FC236}">
                <a16:creationId xmlns:a16="http://schemas.microsoft.com/office/drawing/2014/main" id="{3E9B781F-5B52-491E-A98A-93043313B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 bwMode="auto">
          <a:xfrm>
            <a:off x="1309366" y="308322"/>
            <a:ext cx="9469324" cy="504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177A06F7-0F99-4B18-A335-CCEC5877C570}"/>
              </a:ext>
            </a:extLst>
          </p:cNvPr>
          <p:cNvSpPr/>
          <p:nvPr/>
        </p:nvSpPr>
        <p:spPr>
          <a:xfrm>
            <a:off x="2735830" y="3950724"/>
            <a:ext cx="8337554" cy="1277906"/>
          </a:xfrm>
          <a:prstGeom prst="round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/>
              <a:t>LEVEL</a:t>
            </a:r>
            <a:r>
              <a:rPr kumimoji="1" lang="ja-JP" altLang="en-US" sz="4000" b="1" dirty="0"/>
              <a:t>１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312D1058-F554-4597-89FC-F4BA1CF47D6E}"/>
              </a:ext>
            </a:extLst>
          </p:cNvPr>
          <p:cNvSpPr/>
          <p:nvPr/>
        </p:nvSpPr>
        <p:spPr>
          <a:xfrm>
            <a:off x="2735830" y="2362017"/>
            <a:ext cx="8337554" cy="1405924"/>
          </a:xfrm>
          <a:prstGeom prst="round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/>
              <a:t>LEVEL</a:t>
            </a:r>
            <a:r>
              <a:rPr kumimoji="1" lang="ja-JP" altLang="en-US" sz="4000" b="1" dirty="0"/>
              <a:t>２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83811CB-416C-4770-8583-25A7EF9204E8}"/>
              </a:ext>
            </a:extLst>
          </p:cNvPr>
          <p:cNvSpPr/>
          <p:nvPr/>
        </p:nvSpPr>
        <p:spPr>
          <a:xfrm>
            <a:off x="2735830" y="862400"/>
            <a:ext cx="8337554" cy="1405924"/>
          </a:xfrm>
          <a:prstGeom prst="round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/>
              <a:t>LEVEL</a:t>
            </a:r>
            <a:r>
              <a:rPr kumimoji="1" lang="ja-JP" altLang="en-US" sz="4000" b="1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10755546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5B459D-97BF-4BF3-8C21-AFEC604B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 b="27333"/>
          <a:stretch/>
        </p:blipFill>
        <p:spPr>
          <a:xfrm>
            <a:off x="3785616" y="300813"/>
            <a:ext cx="4351039" cy="6256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4B95FC-78FD-48B5-A73F-8901C66ED401}"/>
              </a:ext>
            </a:extLst>
          </p:cNvPr>
          <p:cNvSpPr/>
          <p:nvPr/>
        </p:nvSpPr>
        <p:spPr>
          <a:xfrm>
            <a:off x="4050793" y="2852928"/>
            <a:ext cx="1746504" cy="45720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FC96B6-1893-4E87-9276-CCCD234F2809}"/>
              </a:ext>
            </a:extLst>
          </p:cNvPr>
          <p:cNvSpPr/>
          <p:nvPr/>
        </p:nvSpPr>
        <p:spPr>
          <a:xfrm>
            <a:off x="6132577" y="5364480"/>
            <a:ext cx="1746504" cy="45720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342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0B19592D-5997-404C-B4C4-C6382ED7263F}"/>
              </a:ext>
            </a:extLst>
          </p:cNvPr>
          <p:cNvSpPr/>
          <p:nvPr/>
        </p:nvSpPr>
        <p:spPr>
          <a:xfrm rot="5400000">
            <a:off x="5756979" y="3739712"/>
            <a:ext cx="1408176" cy="43891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1BA33-868F-4E8C-A117-F03DA7871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0" b="12133"/>
          <a:stretch/>
        </p:blipFill>
        <p:spPr>
          <a:xfrm>
            <a:off x="1686555" y="941831"/>
            <a:ext cx="3147685" cy="558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EC7186B-BEC7-4C46-A19E-A633A167E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3" b="9432"/>
          <a:stretch/>
        </p:blipFill>
        <p:spPr>
          <a:xfrm>
            <a:off x="8087895" y="882395"/>
            <a:ext cx="2982901" cy="5541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C4C35BB-6C97-444C-BC55-4C6CBA6485CF}"/>
              </a:ext>
            </a:extLst>
          </p:cNvPr>
          <p:cNvSpPr/>
          <p:nvPr/>
        </p:nvSpPr>
        <p:spPr>
          <a:xfrm>
            <a:off x="1805814" y="3018275"/>
            <a:ext cx="2912490" cy="126950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2FE9351-5EA7-47F8-9D00-5102B967254F}"/>
              </a:ext>
            </a:extLst>
          </p:cNvPr>
          <p:cNvSpPr/>
          <p:nvPr/>
        </p:nvSpPr>
        <p:spPr>
          <a:xfrm>
            <a:off x="1805814" y="4571635"/>
            <a:ext cx="2912490" cy="17925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30037DC-FCDB-45EB-8D5B-B21FD546C67F}"/>
              </a:ext>
            </a:extLst>
          </p:cNvPr>
          <p:cNvSpPr/>
          <p:nvPr/>
        </p:nvSpPr>
        <p:spPr>
          <a:xfrm>
            <a:off x="8228337" y="2891726"/>
            <a:ext cx="2676089" cy="15016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BD72F8D-1A8C-4853-AC1B-5F4839D7FEFE}"/>
              </a:ext>
            </a:extLst>
          </p:cNvPr>
          <p:cNvSpPr/>
          <p:nvPr/>
        </p:nvSpPr>
        <p:spPr>
          <a:xfrm>
            <a:off x="8232911" y="4575199"/>
            <a:ext cx="2676089" cy="1887526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B8356D-7A3F-4B61-9D76-9066C595E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7111" l="3318" r="89100">
                        <a14:foregroundMark x1="20853" y1="45333" x2="4739" y2="73111"/>
                        <a14:foregroundMark x1="30332" y1="88222" x2="38389" y2="90000"/>
                        <a14:foregroundMark x1="42654" y1="65778" x2="42654" y2="72222"/>
                        <a14:foregroundMark x1="48815" y1="31778" x2="51659" y2="42000"/>
                        <a14:foregroundMark x1="67773" y1="28000" x2="63981" y2="31333"/>
                        <a14:foregroundMark x1="52607" y1="14667" x2="73934" y2="8444"/>
                        <a14:foregroundMark x1="73934" y1="8444" x2="80569" y2="10000"/>
                        <a14:foregroundMark x1="63981" y1="2889" x2="63981" y2="2889"/>
                        <a14:foregroundMark x1="34123" y1="97111" x2="26540" y2="91778"/>
                        <a14:foregroundMark x1="87678" y1="32889" x2="87678" y2="32889"/>
                        <a14:foregroundMark x1="88626" y1="14444" x2="88626" y2="1444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50" y="405187"/>
            <a:ext cx="1006231" cy="21459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18075C8-74EE-4B43-931A-BA028A98D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7385"/>
          <a:stretch/>
        </p:blipFill>
        <p:spPr>
          <a:xfrm>
            <a:off x="6961097" y="648201"/>
            <a:ext cx="960428" cy="22435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C94CE46-1162-41DA-935E-750EEAD3E6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7111" l="3318" r="89100">
                        <a14:foregroundMark x1="20853" y1="45333" x2="4739" y2="73111"/>
                        <a14:foregroundMark x1="30332" y1="88222" x2="38389" y2="90000"/>
                        <a14:foregroundMark x1="42654" y1="65778" x2="42654" y2="72222"/>
                        <a14:foregroundMark x1="48815" y1="31778" x2="51659" y2="42000"/>
                        <a14:foregroundMark x1="67773" y1="28000" x2="63981" y2="31333"/>
                        <a14:foregroundMark x1="52607" y1="14667" x2="73934" y2="8444"/>
                        <a14:foregroundMark x1="73934" y1="8444" x2="80569" y2="10000"/>
                        <a14:foregroundMark x1="63981" y1="2889" x2="63981" y2="2889"/>
                        <a14:foregroundMark x1="34123" y1="97111" x2="26540" y2="91778"/>
                        <a14:foregroundMark x1="87678" y1="32889" x2="87678" y2="32889"/>
                        <a14:foregroundMark x1="88626" y1="14444" x2="88626" y2="1444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1589" y="307945"/>
            <a:ext cx="1006231" cy="2145990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B3A2813-547B-45DC-9B86-A98AE0FB141A}"/>
              </a:ext>
            </a:extLst>
          </p:cNvPr>
          <p:cNvSpPr/>
          <p:nvPr/>
        </p:nvSpPr>
        <p:spPr>
          <a:xfrm>
            <a:off x="1889984" y="4663256"/>
            <a:ext cx="2740825" cy="1609344"/>
          </a:xfrm>
          <a:prstGeom prst="roundRect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/>
              <a:t>店長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B643E96A-94BB-457D-B817-B936C1B63704}"/>
              </a:ext>
            </a:extLst>
          </p:cNvPr>
          <p:cNvSpPr/>
          <p:nvPr/>
        </p:nvSpPr>
        <p:spPr>
          <a:xfrm>
            <a:off x="1888110" y="3081528"/>
            <a:ext cx="2740825" cy="1151387"/>
          </a:xfrm>
          <a:prstGeom prst="roundRect">
            <a:avLst/>
          </a:prstGeom>
          <a:solidFill>
            <a:srgbClr val="0070C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/>
              <a:t>現場スタッフ</a:t>
            </a:r>
            <a:endParaRPr kumimoji="1" lang="ja-JP" altLang="en-US" sz="2400" b="1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14CF711-1F09-4DBF-B47B-53172E5F7BE9}"/>
              </a:ext>
            </a:extLst>
          </p:cNvPr>
          <p:cNvSpPr/>
          <p:nvPr/>
        </p:nvSpPr>
        <p:spPr>
          <a:xfrm>
            <a:off x="8349764" y="3002551"/>
            <a:ext cx="2457434" cy="1300951"/>
          </a:xfrm>
          <a:prstGeom prst="roundRect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/>
              <a:t>店長</a:t>
            </a:r>
            <a:endParaRPr kumimoji="1" lang="ja-JP" altLang="en-US" sz="3600" b="1" dirty="0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289457FF-6736-416E-9E1E-51F817FAD16B}"/>
              </a:ext>
            </a:extLst>
          </p:cNvPr>
          <p:cNvSpPr/>
          <p:nvPr/>
        </p:nvSpPr>
        <p:spPr>
          <a:xfrm>
            <a:off x="8349764" y="4663256"/>
            <a:ext cx="2457434" cy="1700966"/>
          </a:xfrm>
          <a:prstGeom prst="roundRect">
            <a:avLst/>
          </a:prstGeom>
          <a:solidFill>
            <a:schemeClr val="accent4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/>
              <a:t>GM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69053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4" grpId="0" animBg="1"/>
      <p:bldP spid="5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4546F1-80ED-4910-87B6-1BB9BEFA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1528039"/>
            <a:ext cx="7001888" cy="48546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57BF19-5E29-4BE0-B4E1-FE455C17A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6" t="27164" r="53208" b="23515"/>
          <a:stretch/>
        </p:blipFill>
        <p:spPr>
          <a:xfrm>
            <a:off x="1143561" y="2948681"/>
            <a:ext cx="677967" cy="67111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678CB1F-F7C4-4601-9964-6306FBF87F6C}"/>
              </a:ext>
            </a:extLst>
          </p:cNvPr>
          <p:cNvSpPr txBox="1"/>
          <p:nvPr/>
        </p:nvSpPr>
        <p:spPr>
          <a:xfrm>
            <a:off x="2831295" y="2948681"/>
            <a:ext cx="3877985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</a:rPr>
              <a:t>KWG </a:t>
            </a:r>
            <a:r>
              <a:rPr lang="ja-JP" altLang="en-US" sz="1600" b="1" dirty="0">
                <a:solidFill>
                  <a:srgbClr val="FF0000"/>
                </a:solidFill>
              </a:rPr>
              <a:t>イントラネット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rgbClr val="FF0000"/>
                </a:solidFill>
              </a:rPr>
              <a:t>「危機管理ガイドライン」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endParaRPr kumimoji="1" lang="en-US" altLang="ja-JP" sz="105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>
                <a:solidFill>
                  <a:schemeClr val="bg1"/>
                </a:solidFill>
              </a:rPr>
              <a:t>⇩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pPr algn="ctr"/>
            <a:endParaRPr lang="en-US" altLang="ja-JP" sz="105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bg1"/>
                </a:solidFill>
              </a:rPr>
              <a:t>ショートカット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55DF78C-32ED-4FCE-A2ED-56A43B0D8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524" l="1163" r="94767">
                        <a14:foregroundMark x1="5814" y1="50476" x2="5814" y2="50476"/>
                        <a14:foregroundMark x1="1163" y1="53333" x2="1163" y2="53333"/>
                        <a14:foregroundMark x1="17442" y1="39048" x2="17442" y2="39048"/>
                        <a14:foregroundMark x1="33140" y1="52381" x2="33140" y2="52381"/>
                        <a14:foregroundMark x1="18023" y1="90476" x2="18023" y2="90476"/>
                        <a14:foregroundMark x1="27907" y1="88571" x2="27907" y2="88571"/>
                        <a14:foregroundMark x1="34012" y1="66667" x2="34012" y2="66667"/>
                        <a14:foregroundMark x1="47384" y1="61905" x2="47384" y2="61905"/>
                        <a14:foregroundMark x1="52616" y1="55238" x2="52616" y2="55238"/>
                        <a14:foregroundMark x1="72093" y1="80000" x2="72093" y2="80000"/>
                        <a14:foregroundMark x1="82267" y1="70476" x2="82267" y2="70476"/>
                        <a14:foregroundMark x1="94767" y1="57143" x2="94767" y2="57143"/>
                        <a14:foregroundMark x1="94767" y1="48571" x2="94767" y2="48571"/>
                        <a14:foregroundMark x1="91570" y1="46667" x2="91570" y2="46667"/>
                        <a14:foregroundMark x1="1744" y1="49524" x2="1744" y2="4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561" y="2125917"/>
            <a:ext cx="1836128" cy="56044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E308882-5392-4E4B-A7FA-B797782179AD}"/>
              </a:ext>
            </a:extLst>
          </p:cNvPr>
          <p:cNvSpPr txBox="1"/>
          <p:nvPr/>
        </p:nvSpPr>
        <p:spPr>
          <a:xfrm>
            <a:off x="521200" y="186066"/>
            <a:ext cx="8042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対応策</a:t>
            </a:r>
            <a:r>
              <a:rPr lang="ja-JP" altLang="en-US" sz="2800" b="1" dirty="0">
                <a:solidFill>
                  <a:schemeClr val="bg1">
                    <a:lumMod val="50000"/>
                  </a:schemeClr>
                </a:solidFill>
              </a:rPr>
              <a:t>（起きてしまった際の対処）</a:t>
            </a:r>
            <a:endParaRPr lang="en-US" altLang="ja-JP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18FF5A6-329E-493C-9B8D-8775161D4E7D}"/>
              </a:ext>
            </a:extLst>
          </p:cNvPr>
          <p:cNvCxnSpPr/>
          <p:nvPr/>
        </p:nvCxnSpPr>
        <p:spPr>
          <a:xfrm>
            <a:off x="374904" y="1022984"/>
            <a:ext cx="114117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1003474B-E342-412F-BDBE-D6D069181E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67" b="27333"/>
          <a:stretch/>
        </p:blipFill>
        <p:spPr>
          <a:xfrm>
            <a:off x="8308099" y="1683486"/>
            <a:ext cx="3198018" cy="459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4003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5113333-0BE2-4B89-B2C3-58D298B9D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825" y="4020248"/>
            <a:ext cx="2098928" cy="23987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E308882-5392-4E4B-A7FA-B797782179AD}"/>
              </a:ext>
            </a:extLst>
          </p:cNvPr>
          <p:cNvSpPr txBox="1"/>
          <p:nvPr/>
        </p:nvSpPr>
        <p:spPr>
          <a:xfrm>
            <a:off x="452324" y="180131"/>
            <a:ext cx="5855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/>
              <a:t>予防策</a:t>
            </a:r>
            <a:r>
              <a:rPr lang="ja-JP" altLang="en-US" sz="2800" b="1" dirty="0">
                <a:solidFill>
                  <a:schemeClr val="bg1">
                    <a:lumMod val="50000"/>
                  </a:schemeClr>
                </a:solidFill>
              </a:rPr>
              <a:t>（事前に出来る対策）</a:t>
            </a:r>
            <a:endParaRPr lang="en-US" altLang="ja-JP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図 8" descr="画面の領域">
            <a:extLst>
              <a:ext uri="{FF2B5EF4-FFF2-40B4-BE49-F238E27FC236}">
                <a16:creationId xmlns:a16="http://schemas.microsoft.com/office/drawing/2014/main" id="{87C5B5DD-40CA-4BF3-B73B-75B9F28041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" y="1418216"/>
            <a:ext cx="3379253" cy="4838304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F8EC563-EACB-47E2-9F49-09AC2C391BA0}"/>
              </a:ext>
            </a:extLst>
          </p:cNvPr>
          <p:cNvCxnSpPr/>
          <p:nvPr/>
        </p:nvCxnSpPr>
        <p:spPr>
          <a:xfrm>
            <a:off x="374904" y="1022984"/>
            <a:ext cx="114117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7D8CCD-8ADE-4175-B7BB-2EF834F68382}"/>
              </a:ext>
            </a:extLst>
          </p:cNvPr>
          <p:cNvSpPr txBox="1"/>
          <p:nvPr/>
        </p:nvSpPr>
        <p:spPr>
          <a:xfrm>
            <a:off x="4390340" y="2266200"/>
            <a:ext cx="58550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/>
              <a:t>ISM</a:t>
            </a:r>
            <a:r>
              <a:rPr lang="ja-JP" altLang="en-US" sz="4400" b="1" dirty="0"/>
              <a:t>の改訂版に掲載</a:t>
            </a:r>
            <a:endParaRPr lang="en-US" altLang="ja-JP" sz="4400" b="1" dirty="0"/>
          </a:p>
          <a:p>
            <a:pPr algn="ctr"/>
            <a:endParaRPr lang="en-US" altLang="ja-JP" b="1" dirty="0"/>
          </a:p>
          <a:p>
            <a:pPr algn="ctr"/>
            <a:r>
              <a:rPr lang="ja-JP" altLang="en-US" sz="4400" b="1" dirty="0"/>
              <a:t>⇩</a:t>
            </a:r>
            <a:endParaRPr lang="en-US" altLang="ja-JP" sz="4400" b="1" dirty="0"/>
          </a:p>
          <a:p>
            <a:pPr algn="ctr"/>
            <a:endParaRPr lang="en-US" altLang="ja-JP" b="1" dirty="0"/>
          </a:p>
          <a:p>
            <a:pPr algn="ctr"/>
            <a:r>
              <a:rPr lang="ja-JP" altLang="en-US" sz="4400" b="1" dirty="0"/>
              <a:t>ミーティング活用</a:t>
            </a:r>
            <a:endParaRPr lang="en-US" altLang="ja-JP" sz="2800" b="1" dirty="0"/>
          </a:p>
        </p:txBody>
      </p:sp>
    </p:spTree>
    <p:extLst>
      <p:ext uri="{BB962C8B-B14F-4D97-AF65-F5344CB8AC3E}">
        <p14:creationId xmlns:p14="http://schemas.microsoft.com/office/powerpoint/2010/main" val="4025201716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D81F88-C9E6-46FA-BCE6-388014F90F5C}"/>
              </a:ext>
            </a:extLst>
          </p:cNvPr>
          <p:cNvSpPr txBox="1"/>
          <p:nvPr/>
        </p:nvSpPr>
        <p:spPr>
          <a:xfrm>
            <a:off x="3182382" y="2583201"/>
            <a:ext cx="582723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/>
              <a:t>危機管理ガイドライン</a:t>
            </a:r>
            <a:endParaRPr lang="en-US" altLang="ja-JP" sz="4400" dirty="0"/>
          </a:p>
          <a:p>
            <a:pPr algn="ctr"/>
            <a:endParaRPr lang="en-US" altLang="ja-JP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ja-JP" altLang="en-US" sz="3600" b="1" dirty="0">
                <a:solidFill>
                  <a:schemeClr val="bg1">
                    <a:lumMod val="50000"/>
                  </a:schemeClr>
                </a:solidFill>
              </a:rPr>
              <a:t>～営業本部～</a:t>
            </a:r>
            <a:endParaRPr lang="en-US" altLang="ja-JP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7599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4FA49FF4-C255-4AA3-8C9A-F31368C0F4CD}"/>
              </a:ext>
            </a:extLst>
          </p:cNvPr>
          <p:cNvSpPr/>
          <p:nvPr/>
        </p:nvSpPr>
        <p:spPr>
          <a:xfrm>
            <a:off x="9609282" y="791248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0E251DA-B5E3-423C-BE08-EA847EE73654}"/>
              </a:ext>
            </a:extLst>
          </p:cNvPr>
          <p:cNvSpPr/>
          <p:nvPr/>
        </p:nvSpPr>
        <p:spPr>
          <a:xfrm>
            <a:off x="9619673" y="2052796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8A1E1E7B-9FEE-4DD0-A452-569F3E795795}"/>
              </a:ext>
            </a:extLst>
          </p:cNvPr>
          <p:cNvSpPr/>
          <p:nvPr/>
        </p:nvSpPr>
        <p:spPr>
          <a:xfrm>
            <a:off x="9609282" y="3337006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6B3C3CF2-D78D-4DEB-9663-47886350C1C1}"/>
              </a:ext>
            </a:extLst>
          </p:cNvPr>
          <p:cNvSpPr/>
          <p:nvPr/>
        </p:nvSpPr>
        <p:spPr>
          <a:xfrm>
            <a:off x="9619673" y="4598554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4CBC04BB-F891-4CC0-AC7C-87DB90687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959759"/>
              </p:ext>
            </p:extLst>
          </p:nvPr>
        </p:nvGraphicFramePr>
        <p:xfrm>
          <a:off x="826653" y="612294"/>
          <a:ext cx="8128000" cy="481869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991128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66534072"/>
                    </a:ext>
                  </a:extLst>
                </a:gridCol>
              </a:tblGrid>
              <a:tr h="240934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409344"/>
                  </a:ext>
                </a:extLst>
              </a:tr>
              <a:tr h="24093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10863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BDE3C2-0804-4203-ADBB-C7674FC342D8}"/>
              </a:ext>
            </a:extLst>
          </p:cNvPr>
          <p:cNvSpPr txBox="1"/>
          <p:nvPr/>
        </p:nvSpPr>
        <p:spPr>
          <a:xfrm>
            <a:off x="4465650" y="4041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重要度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（高）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81E5A2-0486-4FFD-9B8B-0D2B5A2AC0E6}"/>
              </a:ext>
            </a:extLst>
          </p:cNvPr>
          <p:cNvSpPr txBox="1"/>
          <p:nvPr/>
        </p:nvSpPr>
        <p:spPr>
          <a:xfrm>
            <a:off x="4465650" y="5432712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重要度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（低）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A67AED-0F98-4A1C-A37E-8F0098006420}"/>
              </a:ext>
            </a:extLst>
          </p:cNvPr>
          <p:cNvSpPr txBox="1"/>
          <p:nvPr/>
        </p:nvSpPr>
        <p:spPr>
          <a:xfrm>
            <a:off x="8881916" y="3221758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頻度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（多）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38EA5E-6E39-4929-9598-49607E56BDCD}"/>
              </a:ext>
            </a:extLst>
          </p:cNvPr>
          <p:cNvSpPr txBox="1"/>
          <p:nvPr/>
        </p:nvSpPr>
        <p:spPr>
          <a:xfrm>
            <a:off x="-23353" y="2781876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頻度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（少）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0E41DE1F-037F-445A-9C43-58984CA968F5}"/>
              </a:ext>
            </a:extLst>
          </p:cNvPr>
          <p:cNvSpPr/>
          <p:nvPr/>
        </p:nvSpPr>
        <p:spPr>
          <a:xfrm>
            <a:off x="2073558" y="6850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火災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F9B276C-32CF-4291-A8FF-8584EE55168D}"/>
              </a:ext>
            </a:extLst>
          </p:cNvPr>
          <p:cNvSpPr/>
          <p:nvPr/>
        </p:nvSpPr>
        <p:spPr>
          <a:xfrm>
            <a:off x="2996301" y="6850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天災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35E81E4D-A1A0-4AD6-A98C-A8BFA2CC71A9}"/>
              </a:ext>
            </a:extLst>
          </p:cNvPr>
          <p:cNvSpPr/>
          <p:nvPr/>
        </p:nvSpPr>
        <p:spPr>
          <a:xfrm>
            <a:off x="7207186" y="316268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予約</a:t>
            </a:r>
            <a:endParaRPr kumimoji="1"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ミス</a:t>
            </a: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7B2E8F87-616D-4194-9EAA-DD1E9F90E9ED}"/>
              </a:ext>
            </a:extLst>
          </p:cNvPr>
          <p:cNvSpPr/>
          <p:nvPr/>
        </p:nvSpPr>
        <p:spPr>
          <a:xfrm>
            <a:off x="7207186" y="3629170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会計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ミス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928A745-83BA-4178-B230-50DA61457C9A}"/>
              </a:ext>
            </a:extLst>
          </p:cNvPr>
          <p:cNvSpPr/>
          <p:nvPr/>
        </p:nvSpPr>
        <p:spPr>
          <a:xfrm>
            <a:off x="9705689" y="979460"/>
            <a:ext cx="23489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人命・会社存続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8DB1F6A-E3D7-47CE-95EB-D92663BFF7B6}"/>
              </a:ext>
            </a:extLst>
          </p:cNvPr>
          <p:cNvSpPr/>
          <p:nvPr/>
        </p:nvSpPr>
        <p:spPr>
          <a:xfrm>
            <a:off x="9715507" y="2128432"/>
            <a:ext cx="23391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安全・健康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損失額（規模）大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C39871A-75A1-4F4A-985A-EFEEC1472681}"/>
              </a:ext>
            </a:extLst>
          </p:cNvPr>
          <p:cNvSpPr/>
          <p:nvPr/>
        </p:nvSpPr>
        <p:spPr>
          <a:xfrm>
            <a:off x="9710503" y="3543874"/>
            <a:ext cx="2364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会社の信頼・風評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B949724-9517-49B0-BB01-0690404E5CB3}"/>
              </a:ext>
            </a:extLst>
          </p:cNvPr>
          <p:cNvSpPr/>
          <p:nvPr/>
        </p:nvSpPr>
        <p:spPr>
          <a:xfrm>
            <a:off x="9705689" y="4823465"/>
            <a:ext cx="2364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個人の信頼・風評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06E7CD99-ADCC-40AB-A278-233FD62AD83D}"/>
              </a:ext>
            </a:extLst>
          </p:cNvPr>
          <p:cNvSpPr/>
          <p:nvPr/>
        </p:nvSpPr>
        <p:spPr>
          <a:xfrm>
            <a:off x="5682226" y="1631472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食中毒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C830790-B5D2-4A4D-A761-A31DD4F1F47F}"/>
              </a:ext>
            </a:extLst>
          </p:cNvPr>
          <p:cNvSpPr/>
          <p:nvPr/>
        </p:nvSpPr>
        <p:spPr>
          <a:xfrm>
            <a:off x="5709233" y="25289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ハラスメント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2566CBC-4F78-4A22-9DD0-BBF460129289}"/>
              </a:ext>
            </a:extLst>
          </p:cNvPr>
          <p:cNvSpPr/>
          <p:nvPr/>
        </p:nvSpPr>
        <p:spPr>
          <a:xfrm>
            <a:off x="5690755" y="2079236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金銭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不正</a:t>
            </a:r>
            <a:endParaRPr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60B42E3-AFE6-4B0A-8AAE-192DE211B789}"/>
              </a:ext>
            </a:extLst>
          </p:cNvPr>
          <p:cNvSpPr/>
          <p:nvPr/>
        </p:nvSpPr>
        <p:spPr>
          <a:xfrm>
            <a:off x="826653" y="5969000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FE50F55-D7D6-4665-9DC5-DCCA73BDB60D}"/>
              </a:ext>
            </a:extLst>
          </p:cNvPr>
          <p:cNvSpPr/>
          <p:nvPr/>
        </p:nvSpPr>
        <p:spPr>
          <a:xfrm>
            <a:off x="2934853" y="5969000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7A8A1B8-8A3C-4C69-9F6C-E92025B07FDF}"/>
              </a:ext>
            </a:extLst>
          </p:cNvPr>
          <p:cNvSpPr/>
          <p:nvPr/>
        </p:nvSpPr>
        <p:spPr>
          <a:xfrm>
            <a:off x="4980706" y="5954136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8C82498-A562-40F9-9F78-60FE75F7D17C}"/>
              </a:ext>
            </a:extLst>
          </p:cNvPr>
          <p:cNvSpPr/>
          <p:nvPr/>
        </p:nvSpPr>
        <p:spPr>
          <a:xfrm>
            <a:off x="7088906" y="5954136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9709199-39AA-47BA-B1BB-8195A622D1D4}"/>
              </a:ext>
            </a:extLst>
          </p:cNvPr>
          <p:cNvSpPr/>
          <p:nvPr/>
        </p:nvSpPr>
        <p:spPr>
          <a:xfrm>
            <a:off x="3099602" y="6052617"/>
            <a:ext cx="1794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数年に１回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8B1EBE3-831A-46AD-9CB5-68ECBF43DA9A}"/>
              </a:ext>
            </a:extLst>
          </p:cNvPr>
          <p:cNvSpPr/>
          <p:nvPr/>
        </p:nvSpPr>
        <p:spPr>
          <a:xfrm>
            <a:off x="5039595" y="6168073"/>
            <a:ext cx="17948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年１回レベル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202884-580E-4232-BD26-E41C02EB6D22}"/>
              </a:ext>
            </a:extLst>
          </p:cNvPr>
          <p:cNvSpPr/>
          <p:nvPr/>
        </p:nvSpPr>
        <p:spPr>
          <a:xfrm>
            <a:off x="7123548" y="6193231"/>
            <a:ext cx="17948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月１回レベル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130C219-525F-4C6C-8816-752122E8E553}"/>
              </a:ext>
            </a:extLst>
          </p:cNvPr>
          <p:cNvSpPr/>
          <p:nvPr/>
        </p:nvSpPr>
        <p:spPr>
          <a:xfrm>
            <a:off x="931026" y="6053773"/>
            <a:ext cx="1794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何十年に１回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1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5" grpId="0" animBg="1"/>
      <p:bldP spid="47" grpId="0" animBg="1"/>
      <p:bldP spid="8" grpId="0"/>
      <p:bldP spid="10" grpId="0"/>
      <p:bldP spid="12" grpId="0"/>
      <p:bldP spid="14" grpId="0"/>
      <p:bldP spid="15" grpId="0" animBg="1"/>
      <p:bldP spid="17" grpId="0" animBg="1"/>
      <p:bldP spid="36" grpId="0" animBg="1"/>
      <p:bldP spid="38" grpId="0" animBg="1"/>
      <p:bldP spid="48" grpId="0"/>
      <p:bldP spid="50" grpId="0"/>
      <p:bldP spid="52" grpId="0"/>
      <p:bldP spid="54" grpId="0"/>
      <p:bldP spid="58" grpId="0" animBg="1"/>
      <p:bldP spid="60" grpId="0" animBg="1"/>
      <p:bldP spid="2" grpId="0" animBg="1"/>
      <p:bldP spid="3" grpId="0" animBg="1"/>
      <p:bldP spid="4" grpId="0" animBg="1"/>
      <p:bldP spid="5" grpId="0" animBg="1"/>
      <p:bldP spid="7" grpId="0" animBg="1"/>
      <p:bldP spid="9" grpId="0"/>
      <p:bldP spid="11" grpId="0"/>
      <p:bldP spid="13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538536-4333-4870-8D24-9B16C894C993}"/>
              </a:ext>
            </a:extLst>
          </p:cNvPr>
          <p:cNvSpPr txBox="1"/>
          <p:nvPr/>
        </p:nvSpPr>
        <p:spPr>
          <a:xfrm>
            <a:off x="5495515" y="3105834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END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597708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表 124"/>
          <p:cNvGraphicFramePr>
            <a:graphicFrameLocks noGrp="1"/>
          </p:cNvGraphicFramePr>
          <p:nvPr/>
        </p:nvGraphicFramePr>
        <p:xfrm>
          <a:off x="3642230" y="649797"/>
          <a:ext cx="8424942" cy="6052180"/>
        </p:xfrm>
        <a:graphic>
          <a:graphicData uri="http://schemas.openxmlformats.org/drawingml/2006/table">
            <a:tbl>
              <a:tblPr firstRow="1" bandCol="1">
                <a:tableStyleId>{C083E6E3-FA7D-4D7B-A595-EF9225AFEA82}</a:tableStyleId>
              </a:tblPr>
              <a:tblGrid>
                <a:gridCol w="70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11954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９月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u="none" strike="noStrike" dirty="0"/>
                        <a:t>10</a:t>
                      </a:r>
                      <a:r>
                        <a:rPr lang="ja-JP" altLang="en-US" sz="1600" u="none" strike="noStrike" dirty="0"/>
                        <a:t>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u="none" strike="noStrike" dirty="0"/>
                        <a:t>11</a:t>
                      </a:r>
                      <a:r>
                        <a:rPr lang="ja-JP" altLang="en-US" sz="1600" u="none" strike="noStrike" dirty="0"/>
                        <a:t>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u="none" strike="noStrike" dirty="0"/>
                        <a:t>12</a:t>
                      </a:r>
                      <a:r>
                        <a:rPr lang="ja-JP" altLang="en-US" sz="1600" u="none" strike="noStrike" dirty="0"/>
                        <a:t>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１月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２月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３月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４月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５月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６月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７月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８月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1979D896-BE07-4765-B029-B9FECE1EE5CA}"/>
              </a:ext>
            </a:extLst>
          </p:cNvPr>
          <p:cNvSpPr/>
          <p:nvPr/>
        </p:nvSpPr>
        <p:spPr>
          <a:xfrm>
            <a:off x="842943" y="3078135"/>
            <a:ext cx="1915919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食品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（食中毒等）</a:t>
            </a:r>
          </a:p>
        </p:txBody>
      </p: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5FD09FC2-C7FB-48D0-8F3F-E13FA645E2BB}"/>
              </a:ext>
            </a:extLst>
          </p:cNvPr>
          <p:cNvSpPr/>
          <p:nvPr/>
        </p:nvSpPr>
        <p:spPr>
          <a:xfrm>
            <a:off x="817133" y="3800488"/>
            <a:ext cx="1959335" cy="5980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金銭不正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75" name="四角形: 角を丸くする 74">
            <a:extLst>
              <a:ext uri="{FF2B5EF4-FFF2-40B4-BE49-F238E27FC236}">
                <a16:creationId xmlns:a16="http://schemas.microsoft.com/office/drawing/2014/main" id="{E33E4007-C3F5-4EC1-B546-DC0ACAEAFEE3}"/>
              </a:ext>
            </a:extLst>
          </p:cNvPr>
          <p:cNvSpPr/>
          <p:nvPr/>
        </p:nvSpPr>
        <p:spPr>
          <a:xfrm>
            <a:off x="820390" y="5202700"/>
            <a:ext cx="1915919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/>
              <a:t>危機管理室報告</a:t>
            </a:r>
            <a:endParaRPr kumimoji="1" lang="ja-JP" altLang="en-US" sz="1400" b="1" dirty="0"/>
          </a:p>
        </p:txBody>
      </p:sp>
      <p:sp>
        <p:nvSpPr>
          <p:cNvPr id="141" name="四角形: 角を丸くする 140">
            <a:extLst>
              <a:ext uri="{FF2B5EF4-FFF2-40B4-BE49-F238E27FC236}">
                <a16:creationId xmlns:a16="http://schemas.microsoft.com/office/drawing/2014/main" id="{A347CE35-C26B-450C-AF7C-A22CD87FD61B}"/>
              </a:ext>
            </a:extLst>
          </p:cNvPr>
          <p:cNvSpPr/>
          <p:nvPr/>
        </p:nvSpPr>
        <p:spPr>
          <a:xfrm>
            <a:off x="809623" y="1679582"/>
            <a:ext cx="1930819" cy="5980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天災・人災</a:t>
            </a:r>
            <a:endParaRPr lang="en-US" altLang="ja-JP" sz="1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（台風・自身・火災等）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2" name="右矢印 138">
            <a:extLst>
              <a:ext uri="{FF2B5EF4-FFF2-40B4-BE49-F238E27FC236}">
                <a16:creationId xmlns:a16="http://schemas.microsoft.com/office/drawing/2014/main" id="{C7BEC61C-F701-4F1D-A754-E8DDB4C33C6D}"/>
              </a:ext>
            </a:extLst>
          </p:cNvPr>
          <p:cNvSpPr/>
          <p:nvPr/>
        </p:nvSpPr>
        <p:spPr>
          <a:xfrm>
            <a:off x="3765752" y="1820795"/>
            <a:ext cx="56674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194" name="四角形: 角を丸くする 193">
            <a:extLst>
              <a:ext uri="{FF2B5EF4-FFF2-40B4-BE49-F238E27FC236}">
                <a16:creationId xmlns:a16="http://schemas.microsoft.com/office/drawing/2014/main" id="{39522B36-E95E-41DF-87FB-259278D2C720}"/>
              </a:ext>
            </a:extLst>
          </p:cNvPr>
          <p:cNvSpPr/>
          <p:nvPr/>
        </p:nvSpPr>
        <p:spPr>
          <a:xfrm>
            <a:off x="825499" y="4492292"/>
            <a:ext cx="1902847" cy="5980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ハラスメント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201" name="フローチャート: 結合子 200">
            <a:extLst>
              <a:ext uri="{FF2B5EF4-FFF2-40B4-BE49-F238E27FC236}">
                <a16:creationId xmlns:a16="http://schemas.microsoft.com/office/drawing/2014/main" id="{F03CA5C1-7C6F-49F8-9AAC-F4EAD78AA0C3}"/>
              </a:ext>
            </a:extLst>
          </p:cNvPr>
          <p:cNvSpPr/>
          <p:nvPr/>
        </p:nvSpPr>
        <p:spPr>
          <a:xfrm>
            <a:off x="5193496" y="4524046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右矢印 128">
            <a:extLst>
              <a:ext uri="{FF2B5EF4-FFF2-40B4-BE49-F238E27FC236}">
                <a16:creationId xmlns:a16="http://schemas.microsoft.com/office/drawing/2014/main" id="{B2F7D880-1908-4437-96AB-5AC75C21D2CB}"/>
              </a:ext>
            </a:extLst>
          </p:cNvPr>
          <p:cNvSpPr/>
          <p:nvPr/>
        </p:nvSpPr>
        <p:spPr>
          <a:xfrm>
            <a:off x="4248649" y="5304376"/>
            <a:ext cx="1636523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5962A3-CC7E-4AFA-9F4F-E82AFC6EBE0F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年間スケジュール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195DE6E-086D-4891-A0F3-4B52AB4C4CF9}"/>
              </a:ext>
            </a:extLst>
          </p:cNvPr>
          <p:cNvSpPr/>
          <p:nvPr/>
        </p:nvSpPr>
        <p:spPr>
          <a:xfrm>
            <a:off x="2862522" y="3094625"/>
            <a:ext cx="766234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商品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78FFEBA-5557-4DA9-AB02-B52928A8ED52}"/>
              </a:ext>
            </a:extLst>
          </p:cNvPr>
          <p:cNvSpPr/>
          <p:nvPr/>
        </p:nvSpPr>
        <p:spPr>
          <a:xfrm>
            <a:off x="2878431" y="3792884"/>
            <a:ext cx="714710" cy="5980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管理部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138E016-72EB-4965-90C4-AD5A485BD834}"/>
              </a:ext>
            </a:extLst>
          </p:cNvPr>
          <p:cNvSpPr/>
          <p:nvPr/>
        </p:nvSpPr>
        <p:spPr>
          <a:xfrm>
            <a:off x="2852101" y="4516836"/>
            <a:ext cx="754451" cy="5980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管理部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78A705C-F7B5-4403-805E-31244FB2036A}"/>
              </a:ext>
            </a:extLst>
          </p:cNvPr>
          <p:cNvSpPr/>
          <p:nvPr/>
        </p:nvSpPr>
        <p:spPr>
          <a:xfrm>
            <a:off x="2852668" y="1705482"/>
            <a:ext cx="754451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営業部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A3CF48-00FF-4FF5-A140-5C7149FA8679}"/>
              </a:ext>
            </a:extLst>
          </p:cNvPr>
          <p:cNvSpPr/>
          <p:nvPr/>
        </p:nvSpPr>
        <p:spPr>
          <a:xfrm>
            <a:off x="2848536" y="5202699"/>
            <a:ext cx="757914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/>
              <a:t>長谷部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6507198-ACF5-4126-A102-C0D927355F99}"/>
              </a:ext>
            </a:extLst>
          </p:cNvPr>
          <p:cNvSpPr/>
          <p:nvPr/>
        </p:nvSpPr>
        <p:spPr>
          <a:xfrm>
            <a:off x="820390" y="5901407"/>
            <a:ext cx="1915919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/>
              <a:t>案件対応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5B9D52CD-D66D-4620-8A2B-873E38F47F30}"/>
              </a:ext>
            </a:extLst>
          </p:cNvPr>
          <p:cNvSpPr/>
          <p:nvPr/>
        </p:nvSpPr>
        <p:spPr>
          <a:xfrm>
            <a:off x="2848535" y="5916440"/>
            <a:ext cx="757914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/>
              <a:t>各部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6B016BE-556A-4E26-87EB-6B89EFCF5DA0}"/>
              </a:ext>
            </a:extLst>
          </p:cNvPr>
          <p:cNvSpPr/>
          <p:nvPr/>
        </p:nvSpPr>
        <p:spPr>
          <a:xfrm>
            <a:off x="835977" y="2359588"/>
            <a:ext cx="1915919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現場トラブル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（予約ミス等）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DCDB860E-8384-49E0-8914-AF4B9C8BF222}"/>
              </a:ext>
            </a:extLst>
          </p:cNvPr>
          <p:cNvSpPr/>
          <p:nvPr/>
        </p:nvSpPr>
        <p:spPr>
          <a:xfrm>
            <a:off x="2855556" y="2376078"/>
            <a:ext cx="766234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営業部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A9B63BD-C72A-4707-B4FD-8F7EA1A3E942}"/>
              </a:ext>
            </a:extLst>
          </p:cNvPr>
          <p:cNvSpPr/>
          <p:nvPr/>
        </p:nvSpPr>
        <p:spPr>
          <a:xfrm>
            <a:off x="263843" y="1666882"/>
            <a:ext cx="483608" cy="202680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イントラ系</a:t>
            </a:r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9969A9CF-88C7-4414-9689-E64B14AFFC4B}"/>
              </a:ext>
            </a:extLst>
          </p:cNvPr>
          <p:cNvSpPr/>
          <p:nvPr/>
        </p:nvSpPr>
        <p:spPr>
          <a:xfrm>
            <a:off x="256962" y="3792884"/>
            <a:ext cx="483608" cy="132201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系</a:t>
            </a:r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EDDE8BC2-9934-4588-AE19-737169D28F1B}"/>
              </a:ext>
            </a:extLst>
          </p:cNvPr>
          <p:cNvSpPr/>
          <p:nvPr/>
        </p:nvSpPr>
        <p:spPr>
          <a:xfrm>
            <a:off x="253925" y="5201392"/>
            <a:ext cx="483608" cy="1322013"/>
          </a:xfrm>
          <a:prstGeom prst="roundRect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1400" b="1" dirty="0">
                <a:solidFill>
                  <a:schemeClr val="bg1">
                    <a:lumMod val="95000"/>
                  </a:schemeClr>
                </a:solidFill>
              </a:rPr>
              <a:t>その他</a:t>
            </a:r>
            <a:endParaRPr kumimoji="1" lang="en-US" altLang="ja-JP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フローチャート: 結合子 14">
            <a:extLst>
              <a:ext uri="{FF2B5EF4-FFF2-40B4-BE49-F238E27FC236}">
                <a16:creationId xmlns:a16="http://schemas.microsoft.com/office/drawing/2014/main" id="{AD8FC44C-A381-4D7F-BFB9-7668B44FEF9E}"/>
              </a:ext>
            </a:extLst>
          </p:cNvPr>
          <p:cNvSpPr/>
          <p:nvPr/>
        </p:nvSpPr>
        <p:spPr>
          <a:xfrm>
            <a:off x="5180433" y="2497734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ローチャート: 結合子 15">
            <a:extLst>
              <a:ext uri="{FF2B5EF4-FFF2-40B4-BE49-F238E27FC236}">
                <a16:creationId xmlns:a16="http://schemas.microsoft.com/office/drawing/2014/main" id="{285D2163-2074-45EA-AA1D-D972E4485A85}"/>
              </a:ext>
            </a:extLst>
          </p:cNvPr>
          <p:cNvSpPr/>
          <p:nvPr/>
        </p:nvSpPr>
        <p:spPr>
          <a:xfrm>
            <a:off x="5959853" y="5365473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ローチャート: 結合子 16">
            <a:extLst>
              <a:ext uri="{FF2B5EF4-FFF2-40B4-BE49-F238E27FC236}">
                <a16:creationId xmlns:a16="http://schemas.microsoft.com/office/drawing/2014/main" id="{7658A14B-ED55-4679-BEC8-F94EAEB2FC51}"/>
              </a:ext>
            </a:extLst>
          </p:cNvPr>
          <p:cNvSpPr/>
          <p:nvPr/>
        </p:nvSpPr>
        <p:spPr>
          <a:xfrm>
            <a:off x="8055353" y="5354889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ローチャート: 結合子 17">
            <a:extLst>
              <a:ext uri="{FF2B5EF4-FFF2-40B4-BE49-F238E27FC236}">
                <a16:creationId xmlns:a16="http://schemas.microsoft.com/office/drawing/2014/main" id="{A9762EB7-67BE-465C-AE3C-2E364B753DA8}"/>
              </a:ext>
            </a:extLst>
          </p:cNvPr>
          <p:cNvSpPr/>
          <p:nvPr/>
        </p:nvSpPr>
        <p:spPr>
          <a:xfrm>
            <a:off x="10168542" y="5352773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フローチャート: 結合子 18">
            <a:extLst>
              <a:ext uri="{FF2B5EF4-FFF2-40B4-BE49-F238E27FC236}">
                <a16:creationId xmlns:a16="http://schemas.microsoft.com/office/drawing/2014/main" id="{CFF44C96-2841-47B8-B00F-F5E437B91BAA}"/>
              </a:ext>
            </a:extLst>
          </p:cNvPr>
          <p:cNvSpPr/>
          <p:nvPr/>
        </p:nvSpPr>
        <p:spPr>
          <a:xfrm>
            <a:off x="3848249" y="5365473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ローチャート: 結合子 26">
            <a:extLst>
              <a:ext uri="{FF2B5EF4-FFF2-40B4-BE49-F238E27FC236}">
                <a16:creationId xmlns:a16="http://schemas.microsoft.com/office/drawing/2014/main" id="{201C9BCB-AAB6-4164-AF98-C5437CF2B516}"/>
              </a:ext>
            </a:extLst>
          </p:cNvPr>
          <p:cNvSpPr/>
          <p:nvPr/>
        </p:nvSpPr>
        <p:spPr>
          <a:xfrm>
            <a:off x="5194020" y="1843879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ローチャート: 結合子 40">
            <a:extLst>
              <a:ext uri="{FF2B5EF4-FFF2-40B4-BE49-F238E27FC236}">
                <a16:creationId xmlns:a16="http://schemas.microsoft.com/office/drawing/2014/main" id="{E4E1A792-1F9C-4425-8A15-209A7F6335F5}"/>
              </a:ext>
            </a:extLst>
          </p:cNvPr>
          <p:cNvSpPr/>
          <p:nvPr/>
        </p:nvSpPr>
        <p:spPr>
          <a:xfrm>
            <a:off x="5195672" y="3204677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ローチャート: 結合子 48">
            <a:extLst>
              <a:ext uri="{FF2B5EF4-FFF2-40B4-BE49-F238E27FC236}">
                <a16:creationId xmlns:a16="http://schemas.microsoft.com/office/drawing/2014/main" id="{ED87B5B3-FB6B-4A90-B652-030CEC3C8321}"/>
              </a:ext>
            </a:extLst>
          </p:cNvPr>
          <p:cNvSpPr/>
          <p:nvPr/>
        </p:nvSpPr>
        <p:spPr>
          <a:xfrm>
            <a:off x="5194020" y="3869377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矢印 128">
            <a:extLst>
              <a:ext uri="{FF2B5EF4-FFF2-40B4-BE49-F238E27FC236}">
                <a16:creationId xmlns:a16="http://schemas.microsoft.com/office/drawing/2014/main" id="{677E7433-1B8E-4CF7-A1A3-60DE09054D04}"/>
              </a:ext>
            </a:extLst>
          </p:cNvPr>
          <p:cNvSpPr/>
          <p:nvPr/>
        </p:nvSpPr>
        <p:spPr>
          <a:xfrm>
            <a:off x="3814225" y="6019328"/>
            <a:ext cx="8273387" cy="306468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22" name="フローチャート: 結合子 21">
            <a:extLst>
              <a:ext uri="{FF2B5EF4-FFF2-40B4-BE49-F238E27FC236}">
                <a16:creationId xmlns:a16="http://schemas.microsoft.com/office/drawing/2014/main" id="{974D7BC1-CE44-4ED7-924F-B8CDDC090CF4}"/>
              </a:ext>
            </a:extLst>
          </p:cNvPr>
          <p:cNvSpPr/>
          <p:nvPr/>
        </p:nvSpPr>
        <p:spPr>
          <a:xfrm>
            <a:off x="9460706" y="4545816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ローチャート: 結合子 23">
            <a:extLst>
              <a:ext uri="{FF2B5EF4-FFF2-40B4-BE49-F238E27FC236}">
                <a16:creationId xmlns:a16="http://schemas.microsoft.com/office/drawing/2014/main" id="{4D4236B6-41E1-4D6B-B278-C2D98C8D6BE2}"/>
              </a:ext>
            </a:extLst>
          </p:cNvPr>
          <p:cNvSpPr/>
          <p:nvPr/>
        </p:nvSpPr>
        <p:spPr>
          <a:xfrm>
            <a:off x="9434580" y="2519504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id="{17F234F7-6EA2-48DE-9059-9A03C7F18516}"/>
              </a:ext>
            </a:extLst>
          </p:cNvPr>
          <p:cNvSpPr/>
          <p:nvPr/>
        </p:nvSpPr>
        <p:spPr>
          <a:xfrm>
            <a:off x="9435104" y="1852586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ローチャート: 結合子 27">
            <a:extLst>
              <a:ext uri="{FF2B5EF4-FFF2-40B4-BE49-F238E27FC236}">
                <a16:creationId xmlns:a16="http://schemas.microsoft.com/office/drawing/2014/main" id="{EC867495-B7EB-4E9B-B210-BCC83E2953DF}"/>
              </a:ext>
            </a:extLst>
          </p:cNvPr>
          <p:cNvSpPr/>
          <p:nvPr/>
        </p:nvSpPr>
        <p:spPr>
          <a:xfrm>
            <a:off x="9449819" y="3226447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結合子 28">
            <a:extLst>
              <a:ext uri="{FF2B5EF4-FFF2-40B4-BE49-F238E27FC236}">
                <a16:creationId xmlns:a16="http://schemas.microsoft.com/office/drawing/2014/main" id="{FDE10D50-97A5-42D6-979C-06D41E776422}"/>
              </a:ext>
            </a:extLst>
          </p:cNvPr>
          <p:cNvSpPr/>
          <p:nvPr/>
        </p:nvSpPr>
        <p:spPr>
          <a:xfrm>
            <a:off x="9461230" y="3891147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7CBE870-DC34-4BCB-AC49-FA3A1706F768}"/>
              </a:ext>
            </a:extLst>
          </p:cNvPr>
          <p:cNvSpPr txBox="1"/>
          <p:nvPr/>
        </p:nvSpPr>
        <p:spPr>
          <a:xfrm>
            <a:off x="4306543" y="1768618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F9B8233-70D1-4FFE-85EB-D657E146B351}"/>
              </a:ext>
            </a:extLst>
          </p:cNvPr>
          <p:cNvSpPr txBox="1"/>
          <p:nvPr/>
        </p:nvSpPr>
        <p:spPr>
          <a:xfrm>
            <a:off x="4289276" y="2437949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B4FDE53-789C-4869-8749-67278EA89917}"/>
              </a:ext>
            </a:extLst>
          </p:cNvPr>
          <p:cNvSpPr txBox="1"/>
          <p:nvPr/>
        </p:nvSpPr>
        <p:spPr>
          <a:xfrm>
            <a:off x="4300437" y="3100912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EA419EC-03B4-416C-B707-2ED7AB2EAF95}"/>
              </a:ext>
            </a:extLst>
          </p:cNvPr>
          <p:cNvSpPr txBox="1"/>
          <p:nvPr/>
        </p:nvSpPr>
        <p:spPr>
          <a:xfrm>
            <a:off x="4300437" y="3774874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8CF9F3-D99D-4AAC-B2D3-CE40586890F3}"/>
              </a:ext>
            </a:extLst>
          </p:cNvPr>
          <p:cNvSpPr txBox="1"/>
          <p:nvPr/>
        </p:nvSpPr>
        <p:spPr>
          <a:xfrm>
            <a:off x="4300436" y="4466099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54B5DF9-A4D7-413A-9534-7637F0F07EDB}"/>
              </a:ext>
            </a:extLst>
          </p:cNvPr>
          <p:cNvSpPr txBox="1"/>
          <p:nvPr/>
        </p:nvSpPr>
        <p:spPr>
          <a:xfrm>
            <a:off x="8573753" y="1764262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8B8C343-5DAC-4B9F-94CF-F90F08DA1F50}"/>
              </a:ext>
            </a:extLst>
          </p:cNvPr>
          <p:cNvSpPr txBox="1"/>
          <p:nvPr/>
        </p:nvSpPr>
        <p:spPr>
          <a:xfrm>
            <a:off x="8595675" y="2485845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FDC1C5D-1D38-4698-827C-17BF69DD7F65}"/>
              </a:ext>
            </a:extLst>
          </p:cNvPr>
          <p:cNvSpPr txBox="1"/>
          <p:nvPr/>
        </p:nvSpPr>
        <p:spPr>
          <a:xfrm>
            <a:off x="8606836" y="3148808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8EAD891-2A21-4047-86BD-BCE3A3401B86}"/>
              </a:ext>
            </a:extLst>
          </p:cNvPr>
          <p:cNvSpPr txBox="1"/>
          <p:nvPr/>
        </p:nvSpPr>
        <p:spPr>
          <a:xfrm>
            <a:off x="8606836" y="3822770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183103A-EC9C-45D7-886D-1F5223AA2AC0}"/>
              </a:ext>
            </a:extLst>
          </p:cNvPr>
          <p:cNvSpPr txBox="1"/>
          <p:nvPr/>
        </p:nvSpPr>
        <p:spPr>
          <a:xfrm>
            <a:off x="8606835" y="4513995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43" name="右矢印 138">
            <a:extLst>
              <a:ext uri="{FF2B5EF4-FFF2-40B4-BE49-F238E27FC236}">
                <a16:creationId xmlns:a16="http://schemas.microsoft.com/office/drawing/2014/main" id="{8F8B2CF7-6788-45E1-89D7-9DC2F0764C0F}"/>
              </a:ext>
            </a:extLst>
          </p:cNvPr>
          <p:cNvSpPr/>
          <p:nvPr/>
        </p:nvSpPr>
        <p:spPr>
          <a:xfrm>
            <a:off x="5718163" y="1804849"/>
            <a:ext cx="2834267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4" name="右矢印 138">
            <a:extLst>
              <a:ext uri="{FF2B5EF4-FFF2-40B4-BE49-F238E27FC236}">
                <a16:creationId xmlns:a16="http://schemas.microsoft.com/office/drawing/2014/main" id="{7959D03F-6E78-422C-97C5-A9A97947A105}"/>
              </a:ext>
            </a:extLst>
          </p:cNvPr>
          <p:cNvSpPr/>
          <p:nvPr/>
        </p:nvSpPr>
        <p:spPr>
          <a:xfrm>
            <a:off x="10022287" y="1820794"/>
            <a:ext cx="204488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6" name="右矢印 138">
            <a:extLst>
              <a:ext uri="{FF2B5EF4-FFF2-40B4-BE49-F238E27FC236}">
                <a16:creationId xmlns:a16="http://schemas.microsoft.com/office/drawing/2014/main" id="{F8D918A7-B4DF-4CDF-A08F-FDA8BE039253}"/>
              </a:ext>
            </a:extLst>
          </p:cNvPr>
          <p:cNvSpPr/>
          <p:nvPr/>
        </p:nvSpPr>
        <p:spPr>
          <a:xfrm>
            <a:off x="3761396" y="2482646"/>
            <a:ext cx="56674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7" name="右矢印 138">
            <a:extLst>
              <a:ext uri="{FF2B5EF4-FFF2-40B4-BE49-F238E27FC236}">
                <a16:creationId xmlns:a16="http://schemas.microsoft.com/office/drawing/2014/main" id="{C445E287-19DD-4FD7-9254-C4A095B8187B}"/>
              </a:ext>
            </a:extLst>
          </p:cNvPr>
          <p:cNvSpPr/>
          <p:nvPr/>
        </p:nvSpPr>
        <p:spPr>
          <a:xfrm>
            <a:off x="5713807" y="2466700"/>
            <a:ext cx="2834267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8" name="右矢印 138">
            <a:extLst>
              <a:ext uri="{FF2B5EF4-FFF2-40B4-BE49-F238E27FC236}">
                <a16:creationId xmlns:a16="http://schemas.microsoft.com/office/drawing/2014/main" id="{4A2BD34A-0357-43AF-A27E-4112B81A5A76}"/>
              </a:ext>
            </a:extLst>
          </p:cNvPr>
          <p:cNvSpPr/>
          <p:nvPr/>
        </p:nvSpPr>
        <p:spPr>
          <a:xfrm>
            <a:off x="10017931" y="2482645"/>
            <a:ext cx="204488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50" name="右矢印 138">
            <a:extLst>
              <a:ext uri="{FF2B5EF4-FFF2-40B4-BE49-F238E27FC236}">
                <a16:creationId xmlns:a16="http://schemas.microsoft.com/office/drawing/2014/main" id="{A51A490F-B281-499F-A8F2-0664759D18D9}"/>
              </a:ext>
            </a:extLst>
          </p:cNvPr>
          <p:cNvSpPr/>
          <p:nvPr/>
        </p:nvSpPr>
        <p:spPr>
          <a:xfrm>
            <a:off x="3770103" y="3170623"/>
            <a:ext cx="56674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52" name="右矢印 138">
            <a:extLst>
              <a:ext uri="{FF2B5EF4-FFF2-40B4-BE49-F238E27FC236}">
                <a16:creationId xmlns:a16="http://schemas.microsoft.com/office/drawing/2014/main" id="{8278381B-ABB2-46DD-9BA0-C79BDEC6623D}"/>
              </a:ext>
            </a:extLst>
          </p:cNvPr>
          <p:cNvSpPr/>
          <p:nvPr/>
        </p:nvSpPr>
        <p:spPr>
          <a:xfrm>
            <a:off x="5722514" y="3154677"/>
            <a:ext cx="2834267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54" name="右矢印 138">
            <a:extLst>
              <a:ext uri="{FF2B5EF4-FFF2-40B4-BE49-F238E27FC236}">
                <a16:creationId xmlns:a16="http://schemas.microsoft.com/office/drawing/2014/main" id="{9FC8D240-0C9B-4DFE-842A-4BAA457FE927}"/>
              </a:ext>
            </a:extLst>
          </p:cNvPr>
          <p:cNvSpPr/>
          <p:nvPr/>
        </p:nvSpPr>
        <p:spPr>
          <a:xfrm>
            <a:off x="10026638" y="3170622"/>
            <a:ext cx="204488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88" name="右矢印 138">
            <a:extLst>
              <a:ext uri="{FF2B5EF4-FFF2-40B4-BE49-F238E27FC236}">
                <a16:creationId xmlns:a16="http://schemas.microsoft.com/office/drawing/2014/main" id="{4BA85CBE-E994-4C50-9632-E1E88BB13B9B}"/>
              </a:ext>
            </a:extLst>
          </p:cNvPr>
          <p:cNvSpPr/>
          <p:nvPr/>
        </p:nvSpPr>
        <p:spPr>
          <a:xfrm>
            <a:off x="3778810" y="3871663"/>
            <a:ext cx="56674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0" name="右矢印 138">
            <a:extLst>
              <a:ext uri="{FF2B5EF4-FFF2-40B4-BE49-F238E27FC236}">
                <a16:creationId xmlns:a16="http://schemas.microsoft.com/office/drawing/2014/main" id="{97768D72-F533-4B76-B895-33BCA840555E}"/>
              </a:ext>
            </a:extLst>
          </p:cNvPr>
          <p:cNvSpPr/>
          <p:nvPr/>
        </p:nvSpPr>
        <p:spPr>
          <a:xfrm>
            <a:off x="5731221" y="3855717"/>
            <a:ext cx="2834267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2" name="右矢印 138">
            <a:extLst>
              <a:ext uri="{FF2B5EF4-FFF2-40B4-BE49-F238E27FC236}">
                <a16:creationId xmlns:a16="http://schemas.microsoft.com/office/drawing/2014/main" id="{F60B2B3B-9563-442E-8417-41FA732141DC}"/>
              </a:ext>
            </a:extLst>
          </p:cNvPr>
          <p:cNvSpPr/>
          <p:nvPr/>
        </p:nvSpPr>
        <p:spPr>
          <a:xfrm>
            <a:off x="10035345" y="3871662"/>
            <a:ext cx="204488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4" name="右矢印 138">
            <a:extLst>
              <a:ext uri="{FF2B5EF4-FFF2-40B4-BE49-F238E27FC236}">
                <a16:creationId xmlns:a16="http://schemas.microsoft.com/office/drawing/2014/main" id="{96B06316-A9BA-4EB2-95EE-65BF6AE8B9F5}"/>
              </a:ext>
            </a:extLst>
          </p:cNvPr>
          <p:cNvSpPr/>
          <p:nvPr/>
        </p:nvSpPr>
        <p:spPr>
          <a:xfrm>
            <a:off x="3800580" y="4481267"/>
            <a:ext cx="56674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6" name="右矢印 138">
            <a:extLst>
              <a:ext uri="{FF2B5EF4-FFF2-40B4-BE49-F238E27FC236}">
                <a16:creationId xmlns:a16="http://schemas.microsoft.com/office/drawing/2014/main" id="{5F1816DE-9A8D-44E9-9F0C-E8E46879FDDF}"/>
              </a:ext>
            </a:extLst>
          </p:cNvPr>
          <p:cNvSpPr/>
          <p:nvPr/>
        </p:nvSpPr>
        <p:spPr>
          <a:xfrm>
            <a:off x="5752991" y="4465321"/>
            <a:ext cx="2834267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8" name="右矢印 138">
            <a:extLst>
              <a:ext uri="{FF2B5EF4-FFF2-40B4-BE49-F238E27FC236}">
                <a16:creationId xmlns:a16="http://schemas.microsoft.com/office/drawing/2014/main" id="{13CF94A8-5D7D-45FF-86B9-BA71B7FB31E1}"/>
              </a:ext>
            </a:extLst>
          </p:cNvPr>
          <p:cNvSpPr/>
          <p:nvPr/>
        </p:nvSpPr>
        <p:spPr>
          <a:xfrm>
            <a:off x="10057115" y="4481266"/>
            <a:ext cx="204488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100" name="右矢印 128">
            <a:extLst>
              <a:ext uri="{FF2B5EF4-FFF2-40B4-BE49-F238E27FC236}">
                <a16:creationId xmlns:a16="http://schemas.microsoft.com/office/drawing/2014/main" id="{B6EF54A4-5659-41B4-92BE-BFF5B604A1CC}"/>
              </a:ext>
            </a:extLst>
          </p:cNvPr>
          <p:cNvSpPr/>
          <p:nvPr/>
        </p:nvSpPr>
        <p:spPr>
          <a:xfrm>
            <a:off x="6349742" y="5315406"/>
            <a:ext cx="1636523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102" name="右矢印 128">
            <a:extLst>
              <a:ext uri="{FF2B5EF4-FFF2-40B4-BE49-F238E27FC236}">
                <a16:creationId xmlns:a16="http://schemas.microsoft.com/office/drawing/2014/main" id="{D4156AB6-00EF-4459-A1C4-024EAF0F5DFA}"/>
              </a:ext>
            </a:extLst>
          </p:cNvPr>
          <p:cNvSpPr/>
          <p:nvPr/>
        </p:nvSpPr>
        <p:spPr>
          <a:xfrm>
            <a:off x="8448493" y="5312174"/>
            <a:ext cx="1636523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104" name="右矢印 128">
            <a:extLst>
              <a:ext uri="{FF2B5EF4-FFF2-40B4-BE49-F238E27FC236}">
                <a16:creationId xmlns:a16="http://schemas.microsoft.com/office/drawing/2014/main" id="{20DA67E7-7F94-4C92-B81D-3ABADE7C7915}"/>
              </a:ext>
            </a:extLst>
          </p:cNvPr>
          <p:cNvSpPr/>
          <p:nvPr/>
        </p:nvSpPr>
        <p:spPr>
          <a:xfrm>
            <a:off x="10680126" y="5304376"/>
            <a:ext cx="1326921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448FB6A0-3119-44B0-B6FA-BBA4FACAA5D4}"/>
              </a:ext>
            </a:extLst>
          </p:cNvPr>
          <p:cNvSpPr txBox="1"/>
          <p:nvPr/>
        </p:nvSpPr>
        <p:spPr>
          <a:xfrm>
            <a:off x="4892254" y="1281467"/>
            <a:ext cx="9092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店長会後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管理者全員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本部含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796A5ECD-EB06-4DFB-91F9-9D53D87A7D06}"/>
              </a:ext>
            </a:extLst>
          </p:cNvPr>
          <p:cNvSpPr txBox="1"/>
          <p:nvPr/>
        </p:nvSpPr>
        <p:spPr>
          <a:xfrm>
            <a:off x="9145533" y="1250978"/>
            <a:ext cx="9092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店長会後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管理者全員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本部含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30A67F3-A78F-4650-A497-BF9941BB1175}"/>
              </a:ext>
            </a:extLst>
          </p:cNvPr>
          <p:cNvSpPr txBox="1"/>
          <p:nvPr/>
        </p:nvSpPr>
        <p:spPr>
          <a:xfrm>
            <a:off x="5078424" y="1865548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FE3E4E71-4C7E-4304-ADC3-BCF4FA814D7A}"/>
              </a:ext>
            </a:extLst>
          </p:cNvPr>
          <p:cNvSpPr txBox="1"/>
          <p:nvPr/>
        </p:nvSpPr>
        <p:spPr>
          <a:xfrm>
            <a:off x="9316759" y="1869636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62134C7F-BA6D-4A3C-8321-87329D2398A2}"/>
              </a:ext>
            </a:extLst>
          </p:cNvPr>
          <p:cNvSpPr txBox="1"/>
          <p:nvPr/>
        </p:nvSpPr>
        <p:spPr>
          <a:xfrm>
            <a:off x="5090147" y="2531117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C1E66F4-69C7-45A8-A4F7-EE036CB740EA}"/>
              </a:ext>
            </a:extLst>
          </p:cNvPr>
          <p:cNvSpPr txBox="1"/>
          <p:nvPr/>
        </p:nvSpPr>
        <p:spPr>
          <a:xfrm>
            <a:off x="9316759" y="2511759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A2F6A7C-43F4-4464-A21D-E50C2051F8D3}"/>
              </a:ext>
            </a:extLst>
          </p:cNvPr>
          <p:cNvSpPr txBox="1"/>
          <p:nvPr/>
        </p:nvSpPr>
        <p:spPr>
          <a:xfrm>
            <a:off x="5091937" y="3221684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F6A56935-7559-41CB-A8DA-92A9DC45A40F}"/>
              </a:ext>
            </a:extLst>
          </p:cNvPr>
          <p:cNvSpPr txBox="1"/>
          <p:nvPr/>
        </p:nvSpPr>
        <p:spPr>
          <a:xfrm>
            <a:off x="9318549" y="3202326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020C69F8-B2CC-4BF0-BB8B-AD44BEFEE69E}"/>
              </a:ext>
            </a:extLst>
          </p:cNvPr>
          <p:cNvSpPr txBox="1"/>
          <p:nvPr/>
        </p:nvSpPr>
        <p:spPr>
          <a:xfrm>
            <a:off x="5090147" y="3901639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4ACB628E-BF75-49FF-AF7E-05049B2FA730}"/>
              </a:ext>
            </a:extLst>
          </p:cNvPr>
          <p:cNvSpPr txBox="1"/>
          <p:nvPr/>
        </p:nvSpPr>
        <p:spPr>
          <a:xfrm>
            <a:off x="9316759" y="3882281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131702B8-3B27-4720-9136-2AB8E5E97B69}"/>
              </a:ext>
            </a:extLst>
          </p:cNvPr>
          <p:cNvSpPr txBox="1"/>
          <p:nvPr/>
        </p:nvSpPr>
        <p:spPr>
          <a:xfrm>
            <a:off x="5080868" y="4549542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20DEBE60-B8CA-427F-A5B9-845A5220F334}"/>
              </a:ext>
            </a:extLst>
          </p:cNvPr>
          <p:cNvSpPr txBox="1"/>
          <p:nvPr/>
        </p:nvSpPr>
        <p:spPr>
          <a:xfrm>
            <a:off x="9307480" y="4530184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CFC8F094-7009-44A1-84D1-1A8371F6AF47}"/>
              </a:ext>
            </a:extLst>
          </p:cNvPr>
          <p:cNvSpPr txBox="1"/>
          <p:nvPr/>
        </p:nvSpPr>
        <p:spPr>
          <a:xfrm>
            <a:off x="5830861" y="5379787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2169645C-6D2A-4F79-862F-424233F8AE3B}"/>
              </a:ext>
            </a:extLst>
          </p:cNvPr>
          <p:cNvSpPr txBox="1"/>
          <p:nvPr/>
        </p:nvSpPr>
        <p:spPr>
          <a:xfrm>
            <a:off x="10057473" y="5360429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F38B4625-D5EF-49C9-8E26-C9D09C4E51A6}"/>
              </a:ext>
            </a:extLst>
          </p:cNvPr>
          <p:cNvSpPr txBox="1"/>
          <p:nvPr/>
        </p:nvSpPr>
        <p:spPr>
          <a:xfrm>
            <a:off x="3722532" y="5382756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E88408AC-41AF-4169-AD3C-2724F757B423}"/>
              </a:ext>
            </a:extLst>
          </p:cNvPr>
          <p:cNvSpPr txBox="1"/>
          <p:nvPr/>
        </p:nvSpPr>
        <p:spPr>
          <a:xfrm>
            <a:off x="7949144" y="5363398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00E366EC-D7D1-45BC-88E9-EBD3FF48F687}"/>
              </a:ext>
            </a:extLst>
          </p:cNvPr>
          <p:cNvSpPr/>
          <p:nvPr/>
        </p:nvSpPr>
        <p:spPr>
          <a:xfrm>
            <a:off x="9329821" y="977480"/>
            <a:ext cx="631358" cy="5787577"/>
          </a:xfrm>
          <a:prstGeom prst="roundRect">
            <a:avLst/>
          </a:prstGeom>
          <a:solidFill>
            <a:srgbClr val="FF0000">
              <a:alpha val="3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25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B1929F-D4F8-4668-AEA7-EF9CE5ECF8DF}"/>
              </a:ext>
            </a:extLst>
          </p:cNvPr>
          <p:cNvSpPr txBox="1"/>
          <p:nvPr/>
        </p:nvSpPr>
        <p:spPr>
          <a:xfrm>
            <a:off x="0" y="292631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次回の危機管理講習は</a:t>
            </a:r>
            <a:endParaRPr lang="en-US" altLang="ja-JP" sz="4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en-US" altLang="ja-JP" sz="4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5</a:t>
            </a:r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月に開催します</a:t>
            </a:r>
            <a:endParaRPr lang="en-US" altLang="ja-JP" sz="4000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65994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FBEFCC-EA41-4CF0-BE51-3A8BFCAA68C4}"/>
              </a:ext>
            </a:extLst>
          </p:cNvPr>
          <p:cNvSpPr txBox="1"/>
          <p:nvPr/>
        </p:nvSpPr>
        <p:spPr>
          <a:xfrm>
            <a:off x="1231702" y="3463182"/>
            <a:ext cx="977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42522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4FA49FF4-C255-4AA3-8C9A-F31368C0F4CD}"/>
              </a:ext>
            </a:extLst>
          </p:cNvPr>
          <p:cNvSpPr/>
          <p:nvPr/>
        </p:nvSpPr>
        <p:spPr>
          <a:xfrm>
            <a:off x="9609282" y="791248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0E251DA-B5E3-423C-BE08-EA847EE73654}"/>
              </a:ext>
            </a:extLst>
          </p:cNvPr>
          <p:cNvSpPr/>
          <p:nvPr/>
        </p:nvSpPr>
        <p:spPr>
          <a:xfrm>
            <a:off x="9619673" y="2052796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8A1E1E7B-9FEE-4DD0-A452-569F3E795795}"/>
              </a:ext>
            </a:extLst>
          </p:cNvPr>
          <p:cNvSpPr/>
          <p:nvPr/>
        </p:nvSpPr>
        <p:spPr>
          <a:xfrm>
            <a:off x="9609282" y="3337006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6B3C3CF2-D78D-4DEB-9663-47886350C1C1}"/>
              </a:ext>
            </a:extLst>
          </p:cNvPr>
          <p:cNvSpPr/>
          <p:nvPr/>
        </p:nvSpPr>
        <p:spPr>
          <a:xfrm>
            <a:off x="9619673" y="4598554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4CBC04BB-F891-4CC0-AC7C-87DB9068730A}"/>
              </a:ext>
            </a:extLst>
          </p:cNvPr>
          <p:cNvGraphicFramePr>
            <a:graphicFrameLocks noGrp="1"/>
          </p:cNvGraphicFramePr>
          <p:nvPr/>
        </p:nvGraphicFramePr>
        <p:xfrm>
          <a:off x="826653" y="612294"/>
          <a:ext cx="8128000" cy="481869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991128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66534072"/>
                    </a:ext>
                  </a:extLst>
                </a:gridCol>
              </a:tblGrid>
              <a:tr h="24093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409344"/>
                  </a:ext>
                </a:extLst>
              </a:tr>
              <a:tr h="24093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10863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BDE3C2-0804-4203-ADBB-C7674FC342D8}"/>
              </a:ext>
            </a:extLst>
          </p:cNvPr>
          <p:cNvSpPr txBox="1"/>
          <p:nvPr/>
        </p:nvSpPr>
        <p:spPr>
          <a:xfrm>
            <a:off x="4465650" y="4041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重要度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（高）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81E5A2-0486-4FFD-9B8B-0D2B5A2AC0E6}"/>
              </a:ext>
            </a:extLst>
          </p:cNvPr>
          <p:cNvSpPr txBox="1"/>
          <p:nvPr/>
        </p:nvSpPr>
        <p:spPr>
          <a:xfrm>
            <a:off x="4465650" y="5432712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重要度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（低）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A67AED-0F98-4A1C-A37E-8F0098006420}"/>
              </a:ext>
            </a:extLst>
          </p:cNvPr>
          <p:cNvSpPr txBox="1"/>
          <p:nvPr/>
        </p:nvSpPr>
        <p:spPr>
          <a:xfrm>
            <a:off x="8881916" y="3221758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頻度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（多）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38EA5E-6E39-4929-9598-49607E56BDCD}"/>
              </a:ext>
            </a:extLst>
          </p:cNvPr>
          <p:cNvSpPr txBox="1"/>
          <p:nvPr/>
        </p:nvSpPr>
        <p:spPr>
          <a:xfrm>
            <a:off x="-23353" y="2781876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頻度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（少）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0E41DE1F-037F-445A-9C43-58984CA968F5}"/>
              </a:ext>
            </a:extLst>
          </p:cNvPr>
          <p:cNvSpPr/>
          <p:nvPr/>
        </p:nvSpPr>
        <p:spPr>
          <a:xfrm>
            <a:off x="2073558" y="6850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火災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F9B276C-32CF-4291-A8FF-8584EE55168D}"/>
              </a:ext>
            </a:extLst>
          </p:cNvPr>
          <p:cNvSpPr/>
          <p:nvPr/>
        </p:nvSpPr>
        <p:spPr>
          <a:xfrm>
            <a:off x="2996301" y="6850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天災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35E81E4D-A1A0-4AD6-A98C-A8BFA2CC71A9}"/>
              </a:ext>
            </a:extLst>
          </p:cNvPr>
          <p:cNvSpPr/>
          <p:nvPr/>
        </p:nvSpPr>
        <p:spPr>
          <a:xfrm>
            <a:off x="7207186" y="316268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予約</a:t>
            </a:r>
            <a:endParaRPr kumimoji="1"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ミス</a:t>
            </a: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7B2E8F87-616D-4194-9EAA-DD1E9F90E9ED}"/>
              </a:ext>
            </a:extLst>
          </p:cNvPr>
          <p:cNvSpPr/>
          <p:nvPr/>
        </p:nvSpPr>
        <p:spPr>
          <a:xfrm>
            <a:off x="7207186" y="3629170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会計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ミス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928A745-83BA-4178-B230-50DA61457C9A}"/>
              </a:ext>
            </a:extLst>
          </p:cNvPr>
          <p:cNvSpPr/>
          <p:nvPr/>
        </p:nvSpPr>
        <p:spPr>
          <a:xfrm>
            <a:off x="9705689" y="979460"/>
            <a:ext cx="23489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人命・会社存続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8DB1F6A-E3D7-47CE-95EB-D92663BFF7B6}"/>
              </a:ext>
            </a:extLst>
          </p:cNvPr>
          <p:cNvSpPr/>
          <p:nvPr/>
        </p:nvSpPr>
        <p:spPr>
          <a:xfrm>
            <a:off x="9715507" y="2128432"/>
            <a:ext cx="23391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安全・健康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損失額（規模）大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C39871A-75A1-4F4A-985A-EFEEC1472681}"/>
              </a:ext>
            </a:extLst>
          </p:cNvPr>
          <p:cNvSpPr/>
          <p:nvPr/>
        </p:nvSpPr>
        <p:spPr>
          <a:xfrm>
            <a:off x="9710503" y="3543874"/>
            <a:ext cx="2364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会社の信頼・風評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B949724-9517-49B0-BB01-0690404E5CB3}"/>
              </a:ext>
            </a:extLst>
          </p:cNvPr>
          <p:cNvSpPr/>
          <p:nvPr/>
        </p:nvSpPr>
        <p:spPr>
          <a:xfrm>
            <a:off x="9705689" y="4823465"/>
            <a:ext cx="2364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個人の信頼・風評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FB71D08-F900-4D41-91D6-13951DDB7916}"/>
              </a:ext>
            </a:extLst>
          </p:cNvPr>
          <p:cNvSpPr txBox="1"/>
          <p:nvPr/>
        </p:nvSpPr>
        <p:spPr>
          <a:xfrm>
            <a:off x="6177978" y="222696"/>
            <a:ext cx="294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危機管理で備えるべき範囲</a:t>
            </a:r>
            <a:endParaRPr lang="en-US" altLang="ja-JP" sz="1600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06E7CD99-ADCC-40AB-A278-233FD62AD83D}"/>
              </a:ext>
            </a:extLst>
          </p:cNvPr>
          <p:cNvSpPr/>
          <p:nvPr/>
        </p:nvSpPr>
        <p:spPr>
          <a:xfrm>
            <a:off x="5682226" y="1631472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食中毒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C830790-B5D2-4A4D-A761-A31DD4F1F47F}"/>
              </a:ext>
            </a:extLst>
          </p:cNvPr>
          <p:cNvSpPr/>
          <p:nvPr/>
        </p:nvSpPr>
        <p:spPr>
          <a:xfrm>
            <a:off x="5709233" y="25289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ハラスメント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2566CBC-4F78-4A22-9DD0-BBF460129289}"/>
              </a:ext>
            </a:extLst>
          </p:cNvPr>
          <p:cNvSpPr/>
          <p:nvPr/>
        </p:nvSpPr>
        <p:spPr>
          <a:xfrm>
            <a:off x="5690755" y="2079236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金銭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不正</a:t>
            </a:r>
            <a:endParaRPr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60B42E3-AFE6-4B0A-8AAE-192DE211B789}"/>
              </a:ext>
            </a:extLst>
          </p:cNvPr>
          <p:cNvSpPr/>
          <p:nvPr/>
        </p:nvSpPr>
        <p:spPr>
          <a:xfrm>
            <a:off x="826653" y="5969000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FE50F55-D7D6-4665-9DC5-DCCA73BDB60D}"/>
              </a:ext>
            </a:extLst>
          </p:cNvPr>
          <p:cNvSpPr/>
          <p:nvPr/>
        </p:nvSpPr>
        <p:spPr>
          <a:xfrm>
            <a:off x="2934853" y="5969000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7A8A1B8-8A3C-4C69-9F6C-E92025B07FDF}"/>
              </a:ext>
            </a:extLst>
          </p:cNvPr>
          <p:cNvSpPr/>
          <p:nvPr/>
        </p:nvSpPr>
        <p:spPr>
          <a:xfrm>
            <a:off x="4980706" y="5954136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8C82498-A562-40F9-9F78-60FE75F7D17C}"/>
              </a:ext>
            </a:extLst>
          </p:cNvPr>
          <p:cNvSpPr/>
          <p:nvPr/>
        </p:nvSpPr>
        <p:spPr>
          <a:xfrm>
            <a:off x="7088906" y="5954136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9709199-39AA-47BA-B1BB-8195A622D1D4}"/>
              </a:ext>
            </a:extLst>
          </p:cNvPr>
          <p:cNvSpPr/>
          <p:nvPr/>
        </p:nvSpPr>
        <p:spPr>
          <a:xfrm>
            <a:off x="3099602" y="6052617"/>
            <a:ext cx="1794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数年に１回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8B1EBE3-831A-46AD-9CB5-68ECBF43DA9A}"/>
              </a:ext>
            </a:extLst>
          </p:cNvPr>
          <p:cNvSpPr/>
          <p:nvPr/>
        </p:nvSpPr>
        <p:spPr>
          <a:xfrm>
            <a:off x="5039595" y="6168073"/>
            <a:ext cx="17948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年１回レベル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202884-580E-4232-BD26-E41C02EB6D22}"/>
              </a:ext>
            </a:extLst>
          </p:cNvPr>
          <p:cNvSpPr/>
          <p:nvPr/>
        </p:nvSpPr>
        <p:spPr>
          <a:xfrm>
            <a:off x="7123548" y="6193231"/>
            <a:ext cx="17948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月１回レベル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130C219-525F-4C6C-8816-752122E8E553}"/>
              </a:ext>
            </a:extLst>
          </p:cNvPr>
          <p:cNvSpPr/>
          <p:nvPr/>
        </p:nvSpPr>
        <p:spPr>
          <a:xfrm>
            <a:off x="931026" y="6053773"/>
            <a:ext cx="1794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何十年に１回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4248E15-8E68-4D72-B459-31FB730C2D5D}"/>
              </a:ext>
            </a:extLst>
          </p:cNvPr>
          <p:cNvSpPr/>
          <p:nvPr/>
        </p:nvSpPr>
        <p:spPr>
          <a:xfrm>
            <a:off x="826653" y="636746"/>
            <a:ext cx="8128000" cy="2402960"/>
          </a:xfrm>
          <a:prstGeom prst="rect">
            <a:avLst/>
          </a:prstGeom>
          <a:solidFill>
            <a:srgbClr val="FF0000">
              <a:alpha val="13000"/>
            </a:srgbClr>
          </a:solidFill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重要度が高いもの</a:t>
            </a:r>
          </a:p>
        </p:txBody>
      </p:sp>
    </p:spTree>
    <p:extLst>
      <p:ext uri="{BB962C8B-B14F-4D97-AF65-F5344CB8AC3E}">
        <p14:creationId xmlns:p14="http://schemas.microsoft.com/office/powerpoint/2010/main" val="10796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4FA49FF4-C255-4AA3-8C9A-F31368C0F4CD}"/>
              </a:ext>
            </a:extLst>
          </p:cNvPr>
          <p:cNvSpPr/>
          <p:nvPr/>
        </p:nvSpPr>
        <p:spPr>
          <a:xfrm>
            <a:off x="9609282" y="791248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0E251DA-B5E3-423C-BE08-EA847EE73654}"/>
              </a:ext>
            </a:extLst>
          </p:cNvPr>
          <p:cNvSpPr/>
          <p:nvPr/>
        </p:nvSpPr>
        <p:spPr>
          <a:xfrm>
            <a:off x="9619673" y="2052796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8A1E1E7B-9FEE-4DD0-A452-569F3E795795}"/>
              </a:ext>
            </a:extLst>
          </p:cNvPr>
          <p:cNvSpPr/>
          <p:nvPr/>
        </p:nvSpPr>
        <p:spPr>
          <a:xfrm>
            <a:off x="9609282" y="3337006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6B3C3CF2-D78D-4DEB-9663-47886350C1C1}"/>
              </a:ext>
            </a:extLst>
          </p:cNvPr>
          <p:cNvSpPr/>
          <p:nvPr/>
        </p:nvSpPr>
        <p:spPr>
          <a:xfrm>
            <a:off x="9619673" y="4598554"/>
            <a:ext cx="2214418" cy="746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4CBC04BB-F891-4CC0-AC7C-87DB9068730A}"/>
              </a:ext>
            </a:extLst>
          </p:cNvPr>
          <p:cNvGraphicFramePr>
            <a:graphicFrameLocks noGrp="1"/>
          </p:cNvGraphicFramePr>
          <p:nvPr/>
        </p:nvGraphicFramePr>
        <p:xfrm>
          <a:off x="826653" y="612294"/>
          <a:ext cx="8128000" cy="481869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991128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66534072"/>
                    </a:ext>
                  </a:extLst>
                </a:gridCol>
              </a:tblGrid>
              <a:tr h="24093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409344"/>
                  </a:ext>
                </a:extLst>
              </a:tr>
              <a:tr h="2409345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10863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BDE3C2-0804-4203-ADBB-C7674FC342D8}"/>
              </a:ext>
            </a:extLst>
          </p:cNvPr>
          <p:cNvSpPr txBox="1"/>
          <p:nvPr/>
        </p:nvSpPr>
        <p:spPr>
          <a:xfrm>
            <a:off x="4465650" y="4041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重要度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（高）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81E5A2-0486-4FFD-9B8B-0D2B5A2AC0E6}"/>
              </a:ext>
            </a:extLst>
          </p:cNvPr>
          <p:cNvSpPr txBox="1"/>
          <p:nvPr/>
        </p:nvSpPr>
        <p:spPr>
          <a:xfrm>
            <a:off x="4465650" y="5432712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重要度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（低）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A67AED-0F98-4A1C-A37E-8F0098006420}"/>
              </a:ext>
            </a:extLst>
          </p:cNvPr>
          <p:cNvSpPr txBox="1"/>
          <p:nvPr/>
        </p:nvSpPr>
        <p:spPr>
          <a:xfrm>
            <a:off x="8881916" y="3221758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頻度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（多）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38EA5E-6E39-4929-9598-49607E56BDCD}"/>
              </a:ext>
            </a:extLst>
          </p:cNvPr>
          <p:cNvSpPr txBox="1"/>
          <p:nvPr/>
        </p:nvSpPr>
        <p:spPr>
          <a:xfrm>
            <a:off x="-23353" y="2781876"/>
            <a:ext cx="8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頻度</a:t>
            </a:r>
            <a:endParaRPr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（少）</a:t>
            </a:r>
            <a:endParaRPr kumimoji="1" lang="ja-JP" altLang="en-US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0E41DE1F-037F-445A-9C43-58984CA968F5}"/>
              </a:ext>
            </a:extLst>
          </p:cNvPr>
          <p:cNvSpPr/>
          <p:nvPr/>
        </p:nvSpPr>
        <p:spPr>
          <a:xfrm>
            <a:off x="2073558" y="6850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火災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1F9B276C-32CF-4291-A8FF-8584EE55168D}"/>
              </a:ext>
            </a:extLst>
          </p:cNvPr>
          <p:cNvSpPr/>
          <p:nvPr/>
        </p:nvSpPr>
        <p:spPr>
          <a:xfrm>
            <a:off x="2996301" y="6850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天災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35E81E4D-A1A0-4AD6-A98C-A8BFA2CC71A9}"/>
              </a:ext>
            </a:extLst>
          </p:cNvPr>
          <p:cNvSpPr/>
          <p:nvPr/>
        </p:nvSpPr>
        <p:spPr>
          <a:xfrm>
            <a:off x="7207186" y="316268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予約</a:t>
            </a:r>
            <a:endParaRPr kumimoji="1"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ミス</a:t>
            </a: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7B2E8F87-616D-4194-9EAA-DD1E9F90E9ED}"/>
              </a:ext>
            </a:extLst>
          </p:cNvPr>
          <p:cNvSpPr/>
          <p:nvPr/>
        </p:nvSpPr>
        <p:spPr>
          <a:xfrm>
            <a:off x="7207186" y="3629170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会計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ミス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928A745-83BA-4178-B230-50DA61457C9A}"/>
              </a:ext>
            </a:extLst>
          </p:cNvPr>
          <p:cNvSpPr/>
          <p:nvPr/>
        </p:nvSpPr>
        <p:spPr>
          <a:xfrm>
            <a:off x="9705689" y="979460"/>
            <a:ext cx="234891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人命・会社存続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8DB1F6A-E3D7-47CE-95EB-D92663BFF7B6}"/>
              </a:ext>
            </a:extLst>
          </p:cNvPr>
          <p:cNvSpPr/>
          <p:nvPr/>
        </p:nvSpPr>
        <p:spPr>
          <a:xfrm>
            <a:off x="9715507" y="2128432"/>
            <a:ext cx="23391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安全・健康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損失額（規模）大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C39871A-75A1-4F4A-985A-EFEEC1472681}"/>
              </a:ext>
            </a:extLst>
          </p:cNvPr>
          <p:cNvSpPr/>
          <p:nvPr/>
        </p:nvSpPr>
        <p:spPr>
          <a:xfrm>
            <a:off x="9710503" y="3543874"/>
            <a:ext cx="2364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会社の信頼・風評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B949724-9517-49B0-BB01-0690404E5CB3}"/>
              </a:ext>
            </a:extLst>
          </p:cNvPr>
          <p:cNvSpPr/>
          <p:nvPr/>
        </p:nvSpPr>
        <p:spPr>
          <a:xfrm>
            <a:off x="9705689" y="4823465"/>
            <a:ext cx="236488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個人の信頼・風評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FB71D08-F900-4D41-91D6-13951DDB7916}"/>
              </a:ext>
            </a:extLst>
          </p:cNvPr>
          <p:cNvSpPr txBox="1"/>
          <p:nvPr/>
        </p:nvSpPr>
        <p:spPr>
          <a:xfrm>
            <a:off x="6177978" y="222696"/>
            <a:ext cx="294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危機管理で備えるべき範囲</a:t>
            </a:r>
            <a:endParaRPr lang="en-US" altLang="ja-JP" sz="1600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06E7CD99-ADCC-40AB-A278-233FD62AD83D}"/>
              </a:ext>
            </a:extLst>
          </p:cNvPr>
          <p:cNvSpPr/>
          <p:nvPr/>
        </p:nvSpPr>
        <p:spPr>
          <a:xfrm>
            <a:off x="5682226" y="1631472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食中毒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C830790-B5D2-4A4D-A761-A31DD4F1F47F}"/>
              </a:ext>
            </a:extLst>
          </p:cNvPr>
          <p:cNvSpPr/>
          <p:nvPr/>
        </p:nvSpPr>
        <p:spPr>
          <a:xfrm>
            <a:off x="5709233" y="2528931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ハラスメント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2566CBC-4F78-4A22-9DD0-BBF460129289}"/>
              </a:ext>
            </a:extLst>
          </p:cNvPr>
          <p:cNvSpPr/>
          <p:nvPr/>
        </p:nvSpPr>
        <p:spPr>
          <a:xfrm>
            <a:off x="5690755" y="2079236"/>
            <a:ext cx="810490" cy="3817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金銭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不正</a:t>
            </a:r>
            <a:endParaRPr lang="en-US" altLang="ja-JP" sz="1200" b="1" dirty="0">
              <a:solidFill>
                <a:schemeClr val="tx1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60B42E3-AFE6-4B0A-8AAE-192DE211B789}"/>
              </a:ext>
            </a:extLst>
          </p:cNvPr>
          <p:cNvSpPr/>
          <p:nvPr/>
        </p:nvSpPr>
        <p:spPr>
          <a:xfrm>
            <a:off x="826653" y="5969000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FE50F55-D7D6-4665-9DC5-DCCA73BDB60D}"/>
              </a:ext>
            </a:extLst>
          </p:cNvPr>
          <p:cNvSpPr/>
          <p:nvPr/>
        </p:nvSpPr>
        <p:spPr>
          <a:xfrm>
            <a:off x="2934853" y="5969000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7A8A1B8-8A3C-4C69-9F6C-E92025B07FDF}"/>
              </a:ext>
            </a:extLst>
          </p:cNvPr>
          <p:cNvSpPr/>
          <p:nvPr/>
        </p:nvSpPr>
        <p:spPr>
          <a:xfrm>
            <a:off x="4980706" y="5954136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8C82498-A562-40F9-9F78-60FE75F7D17C}"/>
              </a:ext>
            </a:extLst>
          </p:cNvPr>
          <p:cNvSpPr/>
          <p:nvPr/>
        </p:nvSpPr>
        <p:spPr>
          <a:xfrm>
            <a:off x="7088906" y="5954136"/>
            <a:ext cx="1865747" cy="79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9709199-39AA-47BA-B1BB-8195A622D1D4}"/>
              </a:ext>
            </a:extLst>
          </p:cNvPr>
          <p:cNvSpPr/>
          <p:nvPr/>
        </p:nvSpPr>
        <p:spPr>
          <a:xfrm>
            <a:off x="3099602" y="6052617"/>
            <a:ext cx="1794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数年に１回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8B1EBE3-831A-46AD-9CB5-68ECBF43DA9A}"/>
              </a:ext>
            </a:extLst>
          </p:cNvPr>
          <p:cNvSpPr/>
          <p:nvPr/>
        </p:nvSpPr>
        <p:spPr>
          <a:xfrm>
            <a:off x="5039595" y="6168073"/>
            <a:ext cx="17948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年１回レベル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202884-580E-4232-BD26-E41C02EB6D22}"/>
              </a:ext>
            </a:extLst>
          </p:cNvPr>
          <p:cNvSpPr/>
          <p:nvPr/>
        </p:nvSpPr>
        <p:spPr>
          <a:xfrm>
            <a:off x="7123548" y="6193231"/>
            <a:ext cx="17948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月１回レベル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130C219-525F-4C6C-8816-752122E8E553}"/>
              </a:ext>
            </a:extLst>
          </p:cNvPr>
          <p:cNvSpPr/>
          <p:nvPr/>
        </p:nvSpPr>
        <p:spPr>
          <a:xfrm>
            <a:off x="931026" y="6053773"/>
            <a:ext cx="1794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何十年に１回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ja-JP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レベル</a:t>
            </a:r>
            <a:endParaRPr lang="en-US" altLang="ja-JP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4248E15-8E68-4D72-B459-31FB730C2D5D}"/>
              </a:ext>
            </a:extLst>
          </p:cNvPr>
          <p:cNvSpPr/>
          <p:nvPr/>
        </p:nvSpPr>
        <p:spPr>
          <a:xfrm>
            <a:off x="7017162" y="662301"/>
            <a:ext cx="1865747" cy="4768683"/>
          </a:xfrm>
          <a:prstGeom prst="rect">
            <a:avLst/>
          </a:prstGeom>
          <a:solidFill>
            <a:srgbClr val="FF0000">
              <a:alpha val="13000"/>
            </a:srgbClr>
          </a:solidFill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頻</a:t>
            </a:r>
            <a:r>
              <a:rPr kumimoji="1" lang="ja-JP" altLang="en-US" sz="36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度が</a:t>
            </a:r>
            <a:endParaRPr kumimoji="1" lang="en-US" altLang="ja-JP" sz="36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高い</a:t>
            </a:r>
            <a:endParaRPr kumimoji="1" lang="en-US" altLang="ja-JP" sz="36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もの</a:t>
            </a:r>
            <a:endParaRPr kumimoji="1" lang="en-US" altLang="ja-JP" sz="36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endParaRPr lang="en-US" altLang="ja-JP" sz="36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endParaRPr kumimoji="1" lang="ja-JP" altLang="en-US" sz="36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60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表 124"/>
          <p:cNvGraphicFramePr>
            <a:graphicFrameLocks noGrp="1"/>
          </p:cNvGraphicFramePr>
          <p:nvPr/>
        </p:nvGraphicFramePr>
        <p:xfrm>
          <a:off x="3642230" y="649797"/>
          <a:ext cx="8424942" cy="6052180"/>
        </p:xfrm>
        <a:graphic>
          <a:graphicData uri="http://schemas.openxmlformats.org/drawingml/2006/table">
            <a:tbl>
              <a:tblPr firstRow="1" bandCol="1">
                <a:tableStyleId>{C083E6E3-FA7D-4D7B-A595-EF9225AFEA82}</a:tableStyleId>
              </a:tblPr>
              <a:tblGrid>
                <a:gridCol w="70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43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11954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９月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u="none" strike="noStrike" dirty="0"/>
                        <a:t>10</a:t>
                      </a:r>
                      <a:r>
                        <a:rPr lang="ja-JP" altLang="en-US" sz="1600" u="none" strike="noStrike" dirty="0"/>
                        <a:t>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u="none" strike="noStrike" dirty="0"/>
                        <a:t>11</a:t>
                      </a:r>
                      <a:r>
                        <a:rPr lang="ja-JP" altLang="en-US" sz="1600" u="none" strike="noStrike" dirty="0"/>
                        <a:t>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u="none" strike="noStrike" dirty="0"/>
                        <a:t>12</a:t>
                      </a:r>
                      <a:r>
                        <a:rPr lang="ja-JP" altLang="en-US" sz="1600" u="none" strike="noStrike" dirty="0"/>
                        <a:t>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１月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２月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３月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４月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５月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６月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７月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600" u="none" strike="noStrike" dirty="0"/>
                        <a:t>８月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536"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579"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>
                        <a:latin typeface="Osaka"/>
                      </a:endParaRPr>
                    </a:p>
                  </a:txBody>
                  <a:tcPr marL="3676" marR="3676" marT="36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500" b="0" i="0" u="none" strike="noStrike" dirty="0">
                        <a:latin typeface="Osaka"/>
                      </a:endParaRPr>
                    </a:p>
                  </a:txBody>
                  <a:tcPr marL="3676" marR="3676" marT="367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1979D896-BE07-4765-B029-B9FECE1EE5CA}"/>
              </a:ext>
            </a:extLst>
          </p:cNvPr>
          <p:cNvSpPr/>
          <p:nvPr/>
        </p:nvSpPr>
        <p:spPr>
          <a:xfrm>
            <a:off x="842943" y="3078135"/>
            <a:ext cx="1915919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食品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（食中毒等）</a:t>
            </a:r>
          </a:p>
        </p:txBody>
      </p: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5FD09FC2-C7FB-48D0-8F3F-E13FA645E2BB}"/>
              </a:ext>
            </a:extLst>
          </p:cNvPr>
          <p:cNvSpPr/>
          <p:nvPr/>
        </p:nvSpPr>
        <p:spPr>
          <a:xfrm>
            <a:off x="817133" y="3800488"/>
            <a:ext cx="1959335" cy="5980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金銭不正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75" name="四角形: 角を丸くする 74">
            <a:extLst>
              <a:ext uri="{FF2B5EF4-FFF2-40B4-BE49-F238E27FC236}">
                <a16:creationId xmlns:a16="http://schemas.microsoft.com/office/drawing/2014/main" id="{E33E4007-C3F5-4EC1-B546-DC0ACAEAFEE3}"/>
              </a:ext>
            </a:extLst>
          </p:cNvPr>
          <p:cNvSpPr/>
          <p:nvPr/>
        </p:nvSpPr>
        <p:spPr>
          <a:xfrm>
            <a:off x="820390" y="5202700"/>
            <a:ext cx="1915919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/>
              <a:t>危機管理室報告</a:t>
            </a:r>
            <a:endParaRPr kumimoji="1" lang="ja-JP" altLang="en-US" sz="1400" b="1" dirty="0"/>
          </a:p>
        </p:txBody>
      </p:sp>
      <p:sp>
        <p:nvSpPr>
          <p:cNvPr id="141" name="四角形: 角を丸くする 140">
            <a:extLst>
              <a:ext uri="{FF2B5EF4-FFF2-40B4-BE49-F238E27FC236}">
                <a16:creationId xmlns:a16="http://schemas.microsoft.com/office/drawing/2014/main" id="{A347CE35-C26B-450C-AF7C-A22CD87FD61B}"/>
              </a:ext>
            </a:extLst>
          </p:cNvPr>
          <p:cNvSpPr/>
          <p:nvPr/>
        </p:nvSpPr>
        <p:spPr>
          <a:xfrm>
            <a:off x="809623" y="1679582"/>
            <a:ext cx="1930819" cy="5980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天災・人災</a:t>
            </a:r>
            <a:endParaRPr lang="en-US" altLang="ja-JP" sz="1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（台風・自身・火災等）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2" name="右矢印 138">
            <a:extLst>
              <a:ext uri="{FF2B5EF4-FFF2-40B4-BE49-F238E27FC236}">
                <a16:creationId xmlns:a16="http://schemas.microsoft.com/office/drawing/2014/main" id="{C7BEC61C-F701-4F1D-A754-E8DDB4C33C6D}"/>
              </a:ext>
            </a:extLst>
          </p:cNvPr>
          <p:cNvSpPr/>
          <p:nvPr/>
        </p:nvSpPr>
        <p:spPr>
          <a:xfrm>
            <a:off x="3765752" y="1820795"/>
            <a:ext cx="56674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194" name="四角形: 角を丸くする 193">
            <a:extLst>
              <a:ext uri="{FF2B5EF4-FFF2-40B4-BE49-F238E27FC236}">
                <a16:creationId xmlns:a16="http://schemas.microsoft.com/office/drawing/2014/main" id="{39522B36-E95E-41DF-87FB-259278D2C720}"/>
              </a:ext>
            </a:extLst>
          </p:cNvPr>
          <p:cNvSpPr/>
          <p:nvPr/>
        </p:nvSpPr>
        <p:spPr>
          <a:xfrm>
            <a:off x="825499" y="4492292"/>
            <a:ext cx="1902847" cy="5980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ハラスメント</a:t>
            </a:r>
            <a:endParaRPr kumimoji="1" lang="ja-JP" altLang="en-US" sz="1050" b="1" dirty="0">
              <a:solidFill>
                <a:schemeClr val="tx1"/>
              </a:solidFill>
            </a:endParaRPr>
          </a:p>
        </p:txBody>
      </p:sp>
      <p:sp>
        <p:nvSpPr>
          <p:cNvPr id="201" name="フローチャート: 結合子 200">
            <a:extLst>
              <a:ext uri="{FF2B5EF4-FFF2-40B4-BE49-F238E27FC236}">
                <a16:creationId xmlns:a16="http://schemas.microsoft.com/office/drawing/2014/main" id="{F03CA5C1-7C6F-49F8-9AAC-F4EAD78AA0C3}"/>
              </a:ext>
            </a:extLst>
          </p:cNvPr>
          <p:cNvSpPr/>
          <p:nvPr/>
        </p:nvSpPr>
        <p:spPr>
          <a:xfrm>
            <a:off x="5193496" y="4524046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右矢印 128">
            <a:extLst>
              <a:ext uri="{FF2B5EF4-FFF2-40B4-BE49-F238E27FC236}">
                <a16:creationId xmlns:a16="http://schemas.microsoft.com/office/drawing/2014/main" id="{B2F7D880-1908-4437-96AB-5AC75C21D2CB}"/>
              </a:ext>
            </a:extLst>
          </p:cNvPr>
          <p:cNvSpPr/>
          <p:nvPr/>
        </p:nvSpPr>
        <p:spPr>
          <a:xfrm>
            <a:off x="4248649" y="5304376"/>
            <a:ext cx="1636523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5962A3-CC7E-4AFA-9F4F-E82AFC6EBE0F}"/>
              </a:ext>
            </a:extLst>
          </p:cNvPr>
          <p:cNvSpPr/>
          <p:nvPr/>
        </p:nvSpPr>
        <p:spPr>
          <a:xfrm>
            <a:off x="149" y="85"/>
            <a:ext cx="12191703" cy="7166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年間スケジュール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195DE6E-086D-4891-A0F3-4B52AB4C4CF9}"/>
              </a:ext>
            </a:extLst>
          </p:cNvPr>
          <p:cNvSpPr/>
          <p:nvPr/>
        </p:nvSpPr>
        <p:spPr>
          <a:xfrm>
            <a:off x="2862522" y="3094625"/>
            <a:ext cx="766234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商品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78FFEBA-5557-4DA9-AB02-B52928A8ED52}"/>
              </a:ext>
            </a:extLst>
          </p:cNvPr>
          <p:cNvSpPr/>
          <p:nvPr/>
        </p:nvSpPr>
        <p:spPr>
          <a:xfrm>
            <a:off x="2878431" y="3792884"/>
            <a:ext cx="714710" cy="5980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管理部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138E016-72EB-4965-90C4-AD5A485BD834}"/>
              </a:ext>
            </a:extLst>
          </p:cNvPr>
          <p:cNvSpPr/>
          <p:nvPr/>
        </p:nvSpPr>
        <p:spPr>
          <a:xfrm>
            <a:off x="2852101" y="4516836"/>
            <a:ext cx="754451" cy="5980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管理部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78A705C-F7B5-4403-805E-31244FB2036A}"/>
              </a:ext>
            </a:extLst>
          </p:cNvPr>
          <p:cNvSpPr/>
          <p:nvPr/>
        </p:nvSpPr>
        <p:spPr>
          <a:xfrm>
            <a:off x="2852668" y="1705482"/>
            <a:ext cx="754451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営業部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A3CF48-00FF-4FF5-A140-5C7149FA8679}"/>
              </a:ext>
            </a:extLst>
          </p:cNvPr>
          <p:cNvSpPr/>
          <p:nvPr/>
        </p:nvSpPr>
        <p:spPr>
          <a:xfrm>
            <a:off x="2848536" y="5202699"/>
            <a:ext cx="757914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/>
              <a:t>長谷部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6507198-ACF5-4126-A102-C0D927355F99}"/>
              </a:ext>
            </a:extLst>
          </p:cNvPr>
          <p:cNvSpPr/>
          <p:nvPr/>
        </p:nvSpPr>
        <p:spPr>
          <a:xfrm>
            <a:off x="820390" y="5901407"/>
            <a:ext cx="1915919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/>
              <a:t>案件対応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5B9D52CD-D66D-4620-8A2B-873E38F47F30}"/>
              </a:ext>
            </a:extLst>
          </p:cNvPr>
          <p:cNvSpPr/>
          <p:nvPr/>
        </p:nvSpPr>
        <p:spPr>
          <a:xfrm>
            <a:off x="2848535" y="5916440"/>
            <a:ext cx="757914" cy="598061"/>
          </a:xfrm>
          <a:prstGeom prst="roundRect">
            <a:avLst/>
          </a:prstGeom>
          <a:solidFill>
            <a:schemeClr val="accent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/>
              <a:t>各部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6B016BE-556A-4E26-87EB-6B89EFCF5DA0}"/>
              </a:ext>
            </a:extLst>
          </p:cNvPr>
          <p:cNvSpPr/>
          <p:nvPr/>
        </p:nvSpPr>
        <p:spPr>
          <a:xfrm>
            <a:off x="835977" y="2359588"/>
            <a:ext cx="1915919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現場トラブル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（予約ミス等）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DCDB860E-8384-49E0-8914-AF4B9C8BF222}"/>
              </a:ext>
            </a:extLst>
          </p:cNvPr>
          <p:cNvSpPr/>
          <p:nvPr/>
        </p:nvSpPr>
        <p:spPr>
          <a:xfrm>
            <a:off x="2855556" y="2376078"/>
            <a:ext cx="766234" cy="59806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</a:rPr>
              <a:t>営業部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A9B63BD-C72A-4707-B4FD-8F7EA1A3E942}"/>
              </a:ext>
            </a:extLst>
          </p:cNvPr>
          <p:cNvSpPr/>
          <p:nvPr/>
        </p:nvSpPr>
        <p:spPr>
          <a:xfrm>
            <a:off x="263843" y="1666882"/>
            <a:ext cx="483608" cy="202680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イントラ系</a:t>
            </a:r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9969A9CF-88C7-4414-9689-E64B14AFFC4B}"/>
              </a:ext>
            </a:extLst>
          </p:cNvPr>
          <p:cNvSpPr/>
          <p:nvPr/>
        </p:nvSpPr>
        <p:spPr>
          <a:xfrm>
            <a:off x="256962" y="3792884"/>
            <a:ext cx="483608" cy="132201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kumimoji="1" lang="en-US" altLang="ja-JP" sz="1400" b="1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</a:rPr>
              <a:t>系</a:t>
            </a:r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EDDE8BC2-9934-4588-AE19-737169D28F1B}"/>
              </a:ext>
            </a:extLst>
          </p:cNvPr>
          <p:cNvSpPr/>
          <p:nvPr/>
        </p:nvSpPr>
        <p:spPr>
          <a:xfrm>
            <a:off x="253925" y="5201392"/>
            <a:ext cx="483608" cy="1322013"/>
          </a:xfrm>
          <a:prstGeom prst="roundRect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1400" b="1" dirty="0">
                <a:solidFill>
                  <a:schemeClr val="bg1">
                    <a:lumMod val="95000"/>
                  </a:schemeClr>
                </a:solidFill>
              </a:rPr>
              <a:t>その他</a:t>
            </a:r>
            <a:endParaRPr kumimoji="1" lang="en-US" altLang="ja-JP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フローチャート: 結合子 14">
            <a:extLst>
              <a:ext uri="{FF2B5EF4-FFF2-40B4-BE49-F238E27FC236}">
                <a16:creationId xmlns:a16="http://schemas.microsoft.com/office/drawing/2014/main" id="{AD8FC44C-A381-4D7F-BFB9-7668B44FEF9E}"/>
              </a:ext>
            </a:extLst>
          </p:cNvPr>
          <p:cNvSpPr/>
          <p:nvPr/>
        </p:nvSpPr>
        <p:spPr>
          <a:xfrm>
            <a:off x="5180433" y="2497734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ローチャート: 結合子 15">
            <a:extLst>
              <a:ext uri="{FF2B5EF4-FFF2-40B4-BE49-F238E27FC236}">
                <a16:creationId xmlns:a16="http://schemas.microsoft.com/office/drawing/2014/main" id="{285D2163-2074-45EA-AA1D-D972E4485A85}"/>
              </a:ext>
            </a:extLst>
          </p:cNvPr>
          <p:cNvSpPr/>
          <p:nvPr/>
        </p:nvSpPr>
        <p:spPr>
          <a:xfrm>
            <a:off x="5959853" y="5365473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ローチャート: 結合子 16">
            <a:extLst>
              <a:ext uri="{FF2B5EF4-FFF2-40B4-BE49-F238E27FC236}">
                <a16:creationId xmlns:a16="http://schemas.microsoft.com/office/drawing/2014/main" id="{7658A14B-ED55-4679-BEC8-F94EAEB2FC51}"/>
              </a:ext>
            </a:extLst>
          </p:cNvPr>
          <p:cNvSpPr/>
          <p:nvPr/>
        </p:nvSpPr>
        <p:spPr>
          <a:xfrm>
            <a:off x="8055353" y="5354889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ローチャート: 結合子 17">
            <a:extLst>
              <a:ext uri="{FF2B5EF4-FFF2-40B4-BE49-F238E27FC236}">
                <a16:creationId xmlns:a16="http://schemas.microsoft.com/office/drawing/2014/main" id="{A9762EB7-67BE-465C-AE3C-2E364B753DA8}"/>
              </a:ext>
            </a:extLst>
          </p:cNvPr>
          <p:cNvSpPr/>
          <p:nvPr/>
        </p:nvSpPr>
        <p:spPr>
          <a:xfrm>
            <a:off x="10168542" y="5352773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フローチャート: 結合子 18">
            <a:extLst>
              <a:ext uri="{FF2B5EF4-FFF2-40B4-BE49-F238E27FC236}">
                <a16:creationId xmlns:a16="http://schemas.microsoft.com/office/drawing/2014/main" id="{CFF44C96-2841-47B8-B00F-F5E437B91BAA}"/>
              </a:ext>
            </a:extLst>
          </p:cNvPr>
          <p:cNvSpPr/>
          <p:nvPr/>
        </p:nvSpPr>
        <p:spPr>
          <a:xfrm>
            <a:off x="3848249" y="5365473"/>
            <a:ext cx="309614" cy="297911"/>
          </a:xfrm>
          <a:prstGeom prst="flowChartConnector">
            <a:avLst/>
          </a:prstGeom>
          <a:solidFill>
            <a:srgbClr val="D78C59"/>
          </a:solidFill>
          <a:ln>
            <a:solidFill>
              <a:srgbClr val="D78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ローチャート: 結合子 26">
            <a:extLst>
              <a:ext uri="{FF2B5EF4-FFF2-40B4-BE49-F238E27FC236}">
                <a16:creationId xmlns:a16="http://schemas.microsoft.com/office/drawing/2014/main" id="{201C9BCB-AAB6-4164-AF98-C5437CF2B516}"/>
              </a:ext>
            </a:extLst>
          </p:cNvPr>
          <p:cNvSpPr/>
          <p:nvPr/>
        </p:nvSpPr>
        <p:spPr>
          <a:xfrm>
            <a:off x="5194020" y="1843879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ローチャート: 結合子 40">
            <a:extLst>
              <a:ext uri="{FF2B5EF4-FFF2-40B4-BE49-F238E27FC236}">
                <a16:creationId xmlns:a16="http://schemas.microsoft.com/office/drawing/2014/main" id="{E4E1A792-1F9C-4425-8A15-209A7F6335F5}"/>
              </a:ext>
            </a:extLst>
          </p:cNvPr>
          <p:cNvSpPr/>
          <p:nvPr/>
        </p:nvSpPr>
        <p:spPr>
          <a:xfrm>
            <a:off x="5195672" y="3204677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ローチャート: 結合子 48">
            <a:extLst>
              <a:ext uri="{FF2B5EF4-FFF2-40B4-BE49-F238E27FC236}">
                <a16:creationId xmlns:a16="http://schemas.microsoft.com/office/drawing/2014/main" id="{ED87B5B3-FB6B-4A90-B652-030CEC3C8321}"/>
              </a:ext>
            </a:extLst>
          </p:cNvPr>
          <p:cNvSpPr/>
          <p:nvPr/>
        </p:nvSpPr>
        <p:spPr>
          <a:xfrm>
            <a:off x="5194020" y="3869377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矢印 128">
            <a:extLst>
              <a:ext uri="{FF2B5EF4-FFF2-40B4-BE49-F238E27FC236}">
                <a16:creationId xmlns:a16="http://schemas.microsoft.com/office/drawing/2014/main" id="{677E7433-1B8E-4CF7-A1A3-60DE09054D04}"/>
              </a:ext>
            </a:extLst>
          </p:cNvPr>
          <p:cNvSpPr/>
          <p:nvPr/>
        </p:nvSpPr>
        <p:spPr>
          <a:xfrm>
            <a:off x="3814225" y="6019328"/>
            <a:ext cx="8273387" cy="306468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22" name="フローチャート: 結合子 21">
            <a:extLst>
              <a:ext uri="{FF2B5EF4-FFF2-40B4-BE49-F238E27FC236}">
                <a16:creationId xmlns:a16="http://schemas.microsoft.com/office/drawing/2014/main" id="{974D7BC1-CE44-4ED7-924F-B8CDDC090CF4}"/>
              </a:ext>
            </a:extLst>
          </p:cNvPr>
          <p:cNvSpPr/>
          <p:nvPr/>
        </p:nvSpPr>
        <p:spPr>
          <a:xfrm>
            <a:off x="9460706" y="4545816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ローチャート: 結合子 23">
            <a:extLst>
              <a:ext uri="{FF2B5EF4-FFF2-40B4-BE49-F238E27FC236}">
                <a16:creationId xmlns:a16="http://schemas.microsoft.com/office/drawing/2014/main" id="{4D4236B6-41E1-4D6B-B278-C2D98C8D6BE2}"/>
              </a:ext>
            </a:extLst>
          </p:cNvPr>
          <p:cNvSpPr/>
          <p:nvPr/>
        </p:nvSpPr>
        <p:spPr>
          <a:xfrm>
            <a:off x="9434580" y="2519504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id="{17F234F7-6EA2-48DE-9059-9A03C7F18516}"/>
              </a:ext>
            </a:extLst>
          </p:cNvPr>
          <p:cNvSpPr/>
          <p:nvPr/>
        </p:nvSpPr>
        <p:spPr>
          <a:xfrm>
            <a:off x="9435104" y="1852586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ローチャート: 結合子 27">
            <a:extLst>
              <a:ext uri="{FF2B5EF4-FFF2-40B4-BE49-F238E27FC236}">
                <a16:creationId xmlns:a16="http://schemas.microsoft.com/office/drawing/2014/main" id="{EC867495-B7EB-4E9B-B210-BCC83E2953DF}"/>
              </a:ext>
            </a:extLst>
          </p:cNvPr>
          <p:cNvSpPr/>
          <p:nvPr/>
        </p:nvSpPr>
        <p:spPr>
          <a:xfrm>
            <a:off x="9449819" y="3226447"/>
            <a:ext cx="309614" cy="297911"/>
          </a:xfrm>
          <a:prstGeom prst="flowChartConnector">
            <a:avLst/>
          </a:prstGeom>
          <a:solidFill>
            <a:schemeClr val="accent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結合子 28">
            <a:extLst>
              <a:ext uri="{FF2B5EF4-FFF2-40B4-BE49-F238E27FC236}">
                <a16:creationId xmlns:a16="http://schemas.microsoft.com/office/drawing/2014/main" id="{FDE10D50-97A5-42D6-979C-06D41E776422}"/>
              </a:ext>
            </a:extLst>
          </p:cNvPr>
          <p:cNvSpPr/>
          <p:nvPr/>
        </p:nvSpPr>
        <p:spPr>
          <a:xfrm>
            <a:off x="9461230" y="3891147"/>
            <a:ext cx="309614" cy="297911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7CBE870-DC34-4BCB-AC49-FA3A1706F768}"/>
              </a:ext>
            </a:extLst>
          </p:cNvPr>
          <p:cNvSpPr txBox="1"/>
          <p:nvPr/>
        </p:nvSpPr>
        <p:spPr>
          <a:xfrm>
            <a:off x="4306543" y="1768618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F9B8233-70D1-4FFE-85EB-D657E146B351}"/>
              </a:ext>
            </a:extLst>
          </p:cNvPr>
          <p:cNvSpPr txBox="1"/>
          <p:nvPr/>
        </p:nvSpPr>
        <p:spPr>
          <a:xfrm>
            <a:off x="4289276" y="2437949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B4FDE53-789C-4869-8749-67278EA89917}"/>
              </a:ext>
            </a:extLst>
          </p:cNvPr>
          <p:cNvSpPr txBox="1"/>
          <p:nvPr/>
        </p:nvSpPr>
        <p:spPr>
          <a:xfrm>
            <a:off x="4300437" y="3100912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EA419EC-03B4-416C-B707-2ED7AB2EAF95}"/>
              </a:ext>
            </a:extLst>
          </p:cNvPr>
          <p:cNvSpPr txBox="1"/>
          <p:nvPr/>
        </p:nvSpPr>
        <p:spPr>
          <a:xfrm>
            <a:off x="4300437" y="3774874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8CF9F3-D99D-4AAC-B2D3-CE40586890F3}"/>
              </a:ext>
            </a:extLst>
          </p:cNvPr>
          <p:cNvSpPr txBox="1"/>
          <p:nvPr/>
        </p:nvSpPr>
        <p:spPr>
          <a:xfrm>
            <a:off x="4300436" y="4466099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54B5DF9-A4D7-413A-9534-7637F0F07EDB}"/>
              </a:ext>
            </a:extLst>
          </p:cNvPr>
          <p:cNvSpPr txBox="1"/>
          <p:nvPr/>
        </p:nvSpPr>
        <p:spPr>
          <a:xfrm>
            <a:off x="8573753" y="1764262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8B8C343-5DAC-4B9F-94CF-F90F08DA1F50}"/>
              </a:ext>
            </a:extLst>
          </p:cNvPr>
          <p:cNvSpPr txBox="1"/>
          <p:nvPr/>
        </p:nvSpPr>
        <p:spPr>
          <a:xfrm>
            <a:off x="8595675" y="2485845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FDC1C5D-1D38-4698-827C-17BF69DD7F65}"/>
              </a:ext>
            </a:extLst>
          </p:cNvPr>
          <p:cNvSpPr txBox="1"/>
          <p:nvPr/>
        </p:nvSpPr>
        <p:spPr>
          <a:xfrm>
            <a:off x="8606836" y="3148808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8EAD891-2A21-4047-86BD-BCE3A3401B86}"/>
              </a:ext>
            </a:extLst>
          </p:cNvPr>
          <p:cNvSpPr txBox="1"/>
          <p:nvPr/>
        </p:nvSpPr>
        <p:spPr>
          <a:xfrm>
            <a:off x="8606836" y="3822770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183103A-EC9C-45D7-886D-1F5223AA2AC0}"/>
              </a:ext>
            </a:extLst>
          </p:cNvPr>
          <p:cNvSpPr txBox="1"/>
          <p:nvPr/>
        </p:nvSpPr>
        <p:spPr>
          <a:xfrm>
            <a:off x="8606835" y="4513995"/>
            <a:ext cx="76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部門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400" b="1" dirty="0">
                <a:solidFill>
                  <a:schemeClr val="accent6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精査</a:t>
            </a:r>
            <a:endParaRPr lang="en-US" altLang="ja-JP" sz="1400" b="1" dirty="0">
              <a:solidFill>
                <a:schemeClr val="accent6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43" name="右矢印 138">
            <a:extLst>
              <a:ext uri="{FF2B5EF4-FFF2-40B4-BE49-F238E27FC236}">
                <a16:creationId xmlns:a16="http://schemas.microsoft.com/office/drawing/2014/main" id="{8F8B2CF7-6788-45E1-89D7-9DC2F0764C0F}"/>
              </a:ext>
            </a:extLst>
          </p:cNvPr>
          <p:cNvSpPr/>
          <p:nvPr/>
        </p:nvSpPr>
        <p:spPr>
          <a:xfrm>
            <a:off x="5718163" y="1804849"/>
            <a:ext cx="2834267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4" name="右矢印 138">
            <a:extLst>
              <a:ext uri="{FF2B5EF4-FFF2-40B4-BE49-F238E27FC236}">
                <a16:creationId xmlns:a16="http://schemas.microsoft.com/office/drawing/2014/main" id="{7959D03F-6E78-422C-97C5-A9A97947A105}"/>
              </a:ext>
            </a:extLst>
          </p:cNvPr>
          <p:cNvSpPr/>
          <p:nvPr/>
        </p:nvSpPr>
        <p:spPr>
          <a:xfrm>
            <a:off x="10022287" y="1820794"/>
            <a:ext cx="204488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6" name="右矢印 138">
            <a:extLst>
              <a:ext uri="{FF2B5EF4-FFF2-40B4-BE49-F238E27FC236}">
                <a16:creationId xmlns:a16="http://schemas.microsoft.com/office/drawing/2014/main" id="{F8D918A7-B4DF-4CDF-A08F-FDA8BE039253}"/>
              </a:ext>
            </a:extLst>
          </p:cNvPr>
          <p:cNvSpPr/>
          <p:nvPr/>
        </p:nvSpPr>
        <p:spPr>
          <a:xfrm>
            <a:off x="3761396" y="2482646"/>
            <a:ext cx="56674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7" name="右矢印 138">
            <a:extLst>
              <a:ext uri="{FF2B5EF4-FFF2-40B4-BE49-F238E27FC236}">
                <a16:creationId xmlns:a16="http://schemas.microsoft.com/office/drawing/2014/main" id="{C445E287-19DD-4FD7-9254-C4A095B8187B}"/>
              </a:ext>
            </a:extLst>
          </p:cNvPr>
          <p:cNvSpPr/>
          <p:nvPr/>
        </p:nvSpPr>
        <p:spPr>
          <a:xfrm>
            <a:off x="5713807" y="2466700"/>
            <a:ext cx="2834267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48" name="右矢印 138">
            <a:extLst>
              <a:ext uri="{FF2B5EF4-FFF2-40B4-BE49-F238E27FC236}">
                <a16:creationId xmlns:a16="http://schemas.microsoft.com/office/drawing/2014/main" id="{4A2BD34A-0357-43AF-A27E-4112B81A5A76}"/>
              </a:ext>
            </a:extLst>
          </p:cNvPr>
          <p:cNvSpPr/>
          <p:nvPr/>
        </p:nvSpPr>
        <p:spPr>
          <a:xfrm>
            <a:off x="10017931" y="2482645"/>
            <a:ext cx="204488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50" name="右矢印 138">
            <a:extLst>
              <a:ext uri="{FF2B5EF4-FFF2-40B4-BE49-F238E27FC236}">
                <a16:creationId xmlns:a16="http://schemas.microsoft.com/office/drawing/2014/main" id="{A51A490F-B281-499F-A8F2-0664759D18D9}"/>
              </a:ext>
            </a:extLst>
          </p:cNvPr>
          <p:cNvSpPr/>
          <p:nvPr/>
        </p:nvSpPr>
        <p:spPr>
          <a:xfrm>
            <a:off x="3770103" y="3170623"/>
            <a:ext cx="56674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52" name="右矢印 138">
            <a:extLst>
              <a:ext uri="{FF2B5EF4-FFF2-40B4-BE49-F238E27FC236}">
                <a16:creationId xmlns:a16="http://schemas.microsoft.com/office/drawing/2014/main" id="{8278381B-ABB2-46DD-9BA0-C79BDEC6623D}"/>
              </a:ext>
            </a:extLst>
          </p:cNvPr>
          <p:cNvSpPr/>
          <p:nvPr/>
        </p:nvSpPr>
        <p:spPr>
          <a:xfrm>
            <a:off x="5722514" y="3154677"/>
            <a:ext cx="2834267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54" name="右矢印 138">
            <a:extLst>
              <a:ext uri="{FF2B5EF4-FFF2-40B4-BE49-F238E27FC236}">
                <a16:creationId xmlns:a16="http://schemas.microsoft.com/office/drawing/2014/main" id="{9FC8D240-0C9B-4DFE-842A-4BAA457FE927}"/>
              </a:ext>
            </a:extLst>
          </p:cNvPr>
          <p:cNvSpPr/>
          <p:nvPr/>
        </p:nvSpPr>
        <p:spPr>
          <a:xfrm>
            <a:off x="10026638" y="3170622"/>
            <a:ext cx="2044885" cy="4433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88" name="右矢印 138">
            <a:extLst>
              <a:ext uri="{FF2B5EF4-FFF2-40B4-BE49-F238E27FC236}">
                <a16:creationId xmlns:a16="http://schemas.microsoft.com/office/drawing/2014/main" id="{4BA85CBE-E994-4C50-9632-E1E88BB13B9B}"/>
              </a:ext>
            </a:extLst>
          </p:cNvPr>
          <p:cNvSpPr/>
          <p:nvPr/>
        </p:nvSpPr>
        <p:spPr>
          <a:xfrm>
            <a:off x="3778810" y="3871663"/>
            <a:ext cx="56674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0" name="右矢印 138">
            <a:extLst>
              <a:ext uri="{FF2B5EF4-FFF2-40B4-BE49-F238E27FC236}">
                <a16:creationId xmlns:a16="http://schemas.microsoft.com/office/drawing/2014/main" id="{97768D72-F533-4B76-B895-33BCA840555E}"/>
              </a:ext>
            </a:extLst>
          </p:cNvPr>
          <p:cNvSpPr/>
          <p:nvPr/>
        </p:nvSpPr>
        <p:spPr>
          <a:xfrm>
            <a:off x="5731221" y="3855717"/>
            <a:ext cx="2834267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2" name="右矢印 138">
            <a:extLst>
              <a:ext uri="{FF2B5EF4-FFF2-40B4-BE49-F238E27FC236}">
                <a16:creationId xmlns:a16="http://schemas.microsoft.com/office/drawing/2014/main" id="{F60B2B3B-9563-442E-8417-41FA732141DC}"/>
              </a:ext>
            </a:extLst>
          </p:cNvPr>
          <p:cNvSpPr/>
          <p:nvPr/>
        </p:nvSpPr>
        <p:spPr>
          <a:xfrm>
            <a:off x="10035345" y="3871662"/>
            <a:ext cx="204488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4" name="右矢印 138">
            <a:extLst>
              <a:ext uri="{FF2B5EF4-FFF2-40B4-BE49-F238E27FC236}">
                <a16:creationId xmlns:a16="http://schemas.microsoft.com/office/drawing/2014/main" id="{96B06316-A9BA-4EB2-95EE-65BF6AE8B9F5}"/>
              </a:ext>
            </a:extLst>
          </p:cNvPr>
          <p:cNvSpPr/>
          <p:nvPr/>
        </p:nvSpPr>
        <p:spPr>
          <a:xfrm>
            <a:off x="3800580" y="4481267"/>
            <a:ext cx="56674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6" name="右矢印 138">
            <a:extLst>
              <a:ext uri="{FF2B5EF4-FFF2-40B4-BE49-F238E27FC236}">
                <a16:creationId xmlns:a16="http://schemas.microsoft.com/office/drawing/2014/main" id="{5F1816DE-9A8D-44E9-9F0C-E8E46879FDDF}"/>
              </a:ext>
            </a:extLst>
          </p:cNvPr>
          <p:cNvSpPr/>
          <p:nvPr/>
        </p:nvSpPr>
        <p:spPr>
          <a:xfrm>
            <a:off x="5752991" y="4465321"/>
            <a:ext cx="2834267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98" name="右矢印 138">
            <a:extLst>
              <a:ext uri="{FF2B5EF4-FFF2-40B4-BE49-F238E27FC236}">
                <a16:creationId xmlns:a16="http://schemas.microsoft.com/office/drawing/2014/main" id="{13CF94A8-5D7D-45FF-86B9-BA71B7FB31E1}"/>
              </a:ext>
            </a:extLst>
          </p:cNvPr>
          <p:cNvSpPr/>
          <p:nvPr/>
        </p:nvSpPr>
        <p:spPr>
          <a:xfrm>
            <a:off x="10057115" y="4481266"/>
            <a:ext cx="2044885" cy="44336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898" dirty="0"/>
          </a:p>
        </p:txBody>
      </p:sp>
      <p:sp>
        <p:nvSpPr>
          <p:cNvPr id="100" name="右矢印 128">
            <a:extLst>
              <a:ext uri="{FF2B5EF4-FFF2-40B4-BE49-F238E27FC236}">
                <a16:creationId xmlns:a16="http://schemas.microsoft.com/office/drawing/2014/main" id="{B6EF54A4-5659-41B4-92BE-BFF5B604A1CC}"/>
              </a:ext>
            </a:extLst>
          </p:cNvPr>
          <p:cNvSpPr/>
          <p:nvPr/>
        </p:nvSpPr>
        <p:spPr>
          <a:xfrm>
            <a:off x="6349742" y="5315406"/>
            <a:ext cx="1636523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102" name="右矢印 128">
            <a:extLst>
              <a:ext uri="{FF2B5EF4-FFF2-40B4-BE49-F238E27FC236}">
                <a16:creationId xmlns:a16="http://schemas.microsoft.com/office/drawing/2014/main" id="{D4156AB6-00EF-4459-A1C4-024EAF0F5DFA}"/>
              </a:ext>
            </a:extLst>
          </p:cNvPr>
          <p:cNvSpPr/>
          <p:nvPr/>
        </p:nvSpPr>
        <p:spPr>
          <a:xfrm>
            <a:off x="8448493" y="5312174"/>
            <a:ext cx="1636523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104" name="右矢印 128">
            <a:extLst>
              <a:ext uri="{FF2B5EF4-FFF2-40B4-BE49-F238E27FC236}">
                <a16:creationId xmlns:a16="http://schemas.microsoft.com/office/drawing/2014/main" id="{20DA67E7-7F94-4C92-B81D-3ABADE7C7915}"/>
              </a:ext>
            </a:extLst>
          </p:cNvPr>
          <p:cNvSpPr/>
          <p:nvPr/>
        </p:nvSpPr>
        <p:spPr>
          <a:xfrm>
            <a:off x="10680126" y="5304376"/>
            <a:ext cx="1326921" cy="418444"/>
          </a:xfrm>
          <a:prstGeom prst="rightArrow">
            <a:avLst/>
          </a:prstGeom>
          <a:solidFill>
            <a:srgbClr val="D78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448FB6A0-3119-44B0-B6FA-BBA4FACAA5D4}"/>
              </a:ext>
            </a:extLst>
          </p:cNvPr>
          <p:cNvSpPr txBox="1"/>
          <p:nvPr/>
        </p:nvSpPr>
        <p:spPr>
          <a:xfrm>
            <a:off x="4892254" y="1281467"/>
            <a:ext cx="9092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店長会後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管理者全員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本部含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796A5ECD-EB06-4DFB-91F9-9D53D87A7D06}"/>
              </a:ext>
            </a:extLst>
          </p:cNvPr>
          <p:cNvSpPr txBox="1"/>
          <p:nvPr/>
        </p:nvSpPr>
        <p:spPr>
          <a:xfrm>
            <a:off x="9145533" y="1250978"/>
            <a:ext cx="9092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店長会後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管理者全員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本部含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30A67F3-A78F-4650-A497-BF9941BB1175}"/>
              </a:ext>
            </a:extLst>
          </p:cNvPr>
          <p:cNvSpPr txBox="1"/>
          <p:nvPr/>
        </p:nvSpPr>
        <p:spPr>
          <a:xfrm>
            <a:off x="5078424" y="1865548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FE3E4E71-4C7E-4304-ADC3-BCF4FA814D7A}"/>
              </a:ext>
            </a:extLst>
          </p:cNvPr>
          <p:cNvSpPr txBox="1"/>
          <p:nvPr/>
        </p:nvSpPr>
        <p:spPr>
          <a:xfrm>
            <a:off x="9316759" y="1869636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62134C7F-BA6D-4A3C-8321-87329D2398A2}"/>
              </a:ext>
            </a:extLst>
          </p:cNvPr>
          <p:cNvSpPr txBox="1"/>
          <p:nvPr/>
        </p:nvSpPr>
        <p:spPr>
          <a:xfrm>
            <a:off x="5090147" y="2531117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0C1E66F4-69C7-45A8-A4F7-EE036CB740EA}"/>
              </a:ext>
            </a:extLst>
          </p:cNvPr>
          <p:cNvSpPr txBox="1"/>
          <p:nvPr/>
        </p:nvSpPr>
        <p:spPr>
          <a:xfrm>
            <a:off x="9316759" y="2511759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A2F6A7C-43F4-4464-A21D-E50C2051F8D3}"/>
              </a:ext>
            </a:extLst>
          </p:cNvPr>
          <p:cNvSpPr txBox="1"/>
          <p:nvPr/>
        </p:nvSpPr>
        <p:spPr>
          <a:xfrm>
            <a:off x="5091937" y="3221684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F6A56935-7559-41CB-A8DA-92A9DC45A40F}"/>
              </a:ext>
            </a:extLst>
          </p:cNvPr>
          <p:cNvSpPr txBox="1"/>
          <p:nvPr/>
        </p:nvSpPr>
        <p:spPr>
          <a:xfrm>
            <a:off x="9318549" y="3202326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020C69F8-B2CC-4BF0-BB8B-AD44BEFEE69E}"/>
              </a:ext>
            </a:extLst>
          </p:cNvPr>
          <p:cNvSpPr txBox="1"/>
          <p:nvPr/>
        </p:nvSpPr>
        <p:spPr>
          <a:xfrm>
            <a:off x="5090147" y="3901639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4ACB628E-BF75-49FF-AF7E-05049B2FA730}"/>
              </a:ext>
            </a:extLst>
          </p:cNvPr>
          <p:cNvSpPr txBox="1"/>
          <p:nvPr/>
        </p:nvSpPr>
        <p:spPr>
          <a:xfrm>
            <a:off x="9316759" y="3882281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131702B8-3B27-4720-9136-2AB8E5E97B69}"/>
              </a:ext>
            </a:extLst>
          </p:cNvPr>
          <p:cNvSpPr txBox="1"/>
          <p:nvPr/>
        </p:nvSpPr>
        <p:spPr>
          <a:xfrm>
            <a:off x="5080868" y="4549542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20DEBE60-B8CA-427F-A5B9-845A5220F334}"/>
              </a:ext>
            </a:extLst>
          </p:cNvPr>
          <p:cNvSpPr txBox="1"/>
          <p:nvPr/>
        </p:nvSpPr>
        <p:spPr>
          <a:xfrm>
            <a:off x="9307480" y="4530184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講習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CFC8F094-7009-44A1-84D1-1A8371F6AF47}"/>
              </a:ext>
            </a:extLst>
          </p:cNvPr>
          <p:cNvSpPr txBox="1"/>
          <p:nvPr/>
        </p:nvSpPr>
        <p:spPr>
          <a:xfrm>
            <a:off x="5830861" y="5379787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2169645C-6D2A-4F79-862F-424233F8AE3B}"/>
              </a:ext>
            </a:extLst>
          </p:cNvPr>
          <p:cNvSpPr txBox="1"/>
          <p:nvPr/>
        </p:nvSpPr>
        <p:spPr>
          <a:xfrm>
            <a:off x="10057473" y="5360429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F38B4625-D5EF-49C9-8E26-C9D09C4E51A6}"/>
              </a:ext>
            </a:extLst>
          </p:cNvPr>
          <p:cNvSpPr txBox="1"/>
          <p:nvPr/>
        </p:nvSpPr>
        <p:spPr>
          <a:xfrm>
            <a:off x="3722532" y="5382756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E88408AC-41AF-4169-AD3C-2724F757B423}"/>
              </a:ext>
            </a:extLst>
          </p:cNvPr>
          <p:cNvSpPr txBox="1"/>
          <p:nvPr/>
        </p:nvSpPr>
        <p:spPr>
          <a:xfrm>
            <a:off x="7949144" y="5363398"/>
            <a:ext cx="566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haroni" panose="02010803020104030203" pitchFamily="2" charset="-79"/>
              </a:rPr>
              <a:t>報告</a:t>
            </a:r>
            <a:endParaRPr lang="en-US" altLang="ja-JP" sz="1050" dirty="0">
              <a:latin typeface="BIZ UDPゴシック" panose="020B0400000000000000" pitchFamily="50" charset="-128"/>
              <a:ea typeface="BIZ UDPゴシック" panose="020B0400000000000000" pitchFamily="50" charset="-128"/>
              <a:cs typeface="Aharoni" panose="02010803020104030203" pitchFamily="2" charset="-79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00E366EC-D7D1-45BC-88E9-EBD3FF48F687}"/>
              </a:ext>
            </a:extLst>
          </p:cNvPr>
          <p:cNvSpPr/>
          <p:nvPr/>
        </p:nvSpPr>
        <p:spPr>
          <a:xfrm>
            <a:off x="5055850" y="936528"/>
            <a:ext cx="631358" cy="5787577"/>
          </a:xfrm>
          <a:prstGeom prst="roundRect">
            <a:avLst/>
          </a:prstGeom>
          <a:solidFill>
            <a:srgbClr val="FF0000">
              <a:alpha val="3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8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0" grpId="0" animBg="1"/>
      <p:bldP spid="75" grpId="0" animBg="1"/>
      <p:bldP spid="141" grpId="0" animBg="1"/>
      <p:bldP spid="192" grpId="0" animBg="1"/>
      <p:bldP spid="194" grpId="0" animBg="1"/>
      <p:bldP spid="201" grpId="0" animBg="1"/>
      <p:bldP spid="215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41" grpId="0" animBg="1"/>
      <p:bldP spid="49" grpId="0" animBg="1"/>
      <p:bldP spid="61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2" grpId="0"/>
      <p:bldP spid="43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4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6" grpId="0"/>
      <p:bldP spid="110" grpId="0"/>
      <p:bldP spid="112" grpId="0"/>
      <p:bldP spid="114" grpId="0"/>
      <p:bldP spid="116" grpId="0"/>
      <p:bldP spid="118" grpId="0"/>
      <p:bldP spid="120" grpId="0"/>
      <p:bldP spid="122" grpId="0"/>
      <p:bldP spid="124" grpId="0"/>
      <p:bldP spid="128" grpId="0"/>
      <p:bldP spid="130" grpId="0"/>
      <p:bldP spid="132" grpId="0"/>
      <p:bldP spid="134" grpId="0"/>
      <p:bldP spid="136" grpId="0"/>
      <p:bldP spid="138" grpId="0"/>
      <p:bldP spid="140" grpId="0"/>
      <p:bldP spid="2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2217</Words>
  <Application>Microsoft Office PowerPoint</Application>
  <PresentationFormat>ワイド画面</PresentationFormat>
  <Paragraphs>570</Paragraphs>
  <Slides>63</Slides>
  <Notes>3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75" baseType="lpstr">
      <vt:lpstr>basic</vt:lpstr>
      <vt:lpstr>BIZ UDPゴシック</vt:lpstr>
      <vt:lpstr>Osaka</vt:lpstr>
      <vt:lpstr>UD デジタル 教科書体 N-R</vt:lpstr>
      <vt:lpstr>游ゴシック</vt:lpstr>
      <vt:lpstr>游ゴシック Light</vt:lpstr>
      <vt:lpstr>游ゴシック Medium</vt:lpstr>
      <vt:lpstr>游明朝</vt:lpstr>
      <vt:lpstr>游明朝 Demibold</vt:lpstr>
      <vt:lpstr>arial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商品統括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nobukihasebe</dc:creator>
  <cp:lastModifiedBy>nobukihasebe</cp:lastModifiedBy>
  <cp:revision>32</cp:revision>
  <dcterms:created xsi:type="dcterms:W3CDTF">2020-10-26T00:11:49Z</dcterms:created>
  <dcterms:modified xsi:type="dcterms:W3CDTF">2020-11-04T23:11:13Z</dcterms:modified>
</cp:coreProperties>
</file>