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69"/>
  </p:notesMasterIdLst>
  <p:sldIdLst>
    <p:sldId id="4769" r:id="rId2"/>
    <p:sldId id="4766" r:id="rId3"/>
    <p:sldId id="4771" r:id="rId4"/>
    <p:sldId id="4966" r:id="rId5"/>
    <p:sldId id="4764" r:id="rId6"/>
    <p:sldId id="4968" r:id="rId7"/>
    <p:sldId id="4967" r:id="rId8"/>
    <p:sldId id="5931" r:id="rId9"/>
    <p:sldId id="4205" r:id="rId10"/>
    <p:sldId id="3815" r:id="rId11"/>
    <p:sldId id="3829" r:id="rId12"/>
    <p:sldId id="3813" r:id="rId13"/>
    <p:sldId id="4208" r:id="rId14"/>
    <p:sldId id="4206" r:id="rId15"/>
    <p:sldId id="4203" r:id="rId16"/>
    <p:sldId id="4212" r:id="rId17"/>
    <p:sldId id="3819" r:id="rId18"/>
    <p:sldId id="4971" r:id="rId19"/>
    <p:sldId id="4209" r:id="rId20"/>
    <p:sldId id="4207" r:id="rId21"/>
    <p:sldId id="3823" r:id="rId22"/>
    <p:sldId id="4204" r:id="rId23"/>
    <p:sldId id="3797" r:id="rId24"/>
    <p:sldId id="3795" r:id="rId25"/>
    <p:sldId id="4182" r:id="rId26"/>
    <p:sldId id="5912" r:id="rId27"/>
    <p:sldId id="4176" r:id="rId28"/>
    <p:sldId id="5930" r:id="rId29"/>
    <p:sldId id="5932" r:id="rId30"/>
    <p:sldId id="4775" r:id="rId31"/>
    <p:sldId id="4785" r:id="rId32"/>
    <p:sldId id="3841" r:id="rId33"/>
    <p:sldId id="3842" r:id="rId34"/>
    <p:sldId id="4781" r:id="rId35"/>
    <p:sldId id="256" r:id="rId36"/>
    <p:sldId id="257" r:id="rId37"/>
    <p:sldId id="4786" r:id="rId38"/>
    <p:sldId id="4780" r:id="rId39"/>
    <p:sldId id="4782" r:id="rId40"/>
    <p:sldId id="3840" r:id="rId41"/>
    <p:sldId id="5697" r:id="rId42"/>
    <p:sldId id="3837" r:id="rId43"/>
    <p:sldId id="4783" r:id="rId44"/>
    <p:sldId id="4777" r:id="rId45"/>
    <p:sldId id="5696" r:id="rId46"/>
    <p:sldId id="4784" r:id="rId47"/>
    <p:sldId id="5933" r:id="rId48"/>
    <p:sldId id="5934" r:id="rId49"/>
    <p:sldId id="2197" r:id="rId50"/>
    <p:sldId id="3734" r:id="rId51"/>
    <p:sldId id="3733" r:id="rId52"/>
    <p:sldId id="3737" r:id="rId53"/>
    <p:sldId id="3739" r:id="rId54"/>
    <p:sldId id="5935" r:id="rId55"/>
    <p:sldId id="5695" r:id="rId56"/>
    <p:sldId id="3838" r:id="rId57"/>
    <p:sldId id="5936" r:id="rId58"/>
    <p:sldId id="5690" r:id="rId59"/>
    <p:sldId id="2673" r:id="rId60"/>
    <p:sldId id="5687" r:id="rId61"/>
    <p:sldId id="4914" r:id="rId62"/>
    <p:sldId id="5937" r:id="rId63"/>
    <p:sldId id="5689" r:id="rId64"/>
    <p:sldId id="5694" r:id="rId65"/>
    <p:sldId id="5692" r:id="rId66"/>
    <p:sldId id="5691" r:id="rId67"/>
    <p:sldId id="5938" r:id="rId68"/>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723"/>
    <a:srgbClr val="066D92"/>
    <a:srgbClr val="110395"/>
    <a:srgbClr val="CE0246"/>
    <a:srgbClr val="D78C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89924" autoAdjust="0"/>
  </p:normalViewPr>
  <p:slideViewPr>
    <p:cSldViewPr snapToGrid="0">
      <p:cViewPr varScale="1">
        <p:scale>
          <a:sx n="77" d="100"/>
          <a:sy n="77" d="100"/>
        </p:scale>
        <p:origin x="1042" y="67"/>
      </p:cViewPr>
      <p:guideLst/>
    </p:cSldViewPr>
  </p:slideViewPr>
  <p:notesTextViewPr>
    <p:cViewPr>
      <p:scale>
        <a:sx n="1" d="1"/>
        <a:sy n="1" d="1"/>
      </p:scale>
      <p:origin x="0" y="0"/>
    </p:cViewPr>
  </p:notesTextViewPr>
  <p:notesViewPr>
    <p:cSldViewPr snapToGrid="0">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露木 潤一" userId="f6c3178e5fe4bff5" providerId="LiveId" clId="{73A9FF87-040D-4E67-9962-828B28644C61}"/>
    <pc:docChg chg="modSld">
      <pc:chgData name="露木 潤一" userId="f6c3178e5fe4bff5" providerId="LiveId" clId="{73A9FF87-040D-4E67-9962-828B28644C61}" dt="2022-11-14T03:18:59.712" v="139" actId="20577"/>
      <pc:docMkLst>
        <pc:docMk/>
      </pc:docMkLst>
      <pc:sldChg chg="modSp modNotesTx">
        <pc:chgData name="露木 潤一" userId="f6c3178e5fe4bff5" providerId="LiveId" clId="{73A9FF87-040D-4E67-9962-828B28644C61}" dt="2022-11-14T03:18:59.712" v="139" actId="20577"/>
        <pc:sldMkLst>
          <pc:docMk/>
          <pc:sldMk cId="4092501679" sldId="4766"/>
        </pc:sldMkLst>
        <pc:spChg chg="mod">
          <ac:chgData name="露木 潤一" userId="f6c3178e5fe4bff5" providerId="LiveId" clId="{73A9FF87-040D-4E67-9962-828B28644C61}" dt="2022-11-14T03:16:38.875" v="28" actId="20577"/>
          <ac:spMkLst>
            <pc:docMk/>
            <pc:sldMk cId="4092501679" sldId="4766"/>
            <ac:spMk id="3" creationId="{B9B1929F-D4F8-4668-AEA7-EF9CE5ECF8DF}"/>
          </ac:spMkLst>
        </pc:spChg>
      </pc:sldChg>
      <pc:sldChg chg="modSp">
        <pc:chgData name="露木 潤一" userId="f6c3178e5fe4bff5" providerId="LiveId" clId="{73A9FF87-040D-4E67-9962-828B28644C61}" dt="2022-11-14T03:16:02.423" v="23" actId="20577"/>
        <pc:sldMkLst>
          <pc:docMk/>
          <pc:sldMk cId="4165947316" sldId="4967"/>
        </pc:sldMkLst>
        <pc:spChg chg="mod">
          <ac:chgData name="露木 潤一" userId="f6c3178e5fe4bff5" providerId="LiveId" clId="{73A9FF87-040D-4E67-9962-828B28644C61}" dt="2022-11-14T03:16:02.423" v="23" actId="20577"/>
          <ac:spMkLst>
            <pc:docMk/>
            <pc:sldMk cId="4165947316" sldId="4967"/>
            <ac:spMk id="3" creationId="{A54AC70A-43A9-E38E-2AD3-ECF659BAEA53}"/>
          </ac:spMkLst>
        </pc:spChg>
      </pc:sldChg>
    </pc:docChg>
  </pc:docChgLst>
  <pc:docChgLst>
    <pc:chgData name="露木 潤一" userId="f6c3178e5fe4bff5" providerId="LiveId" clId="{549EE5EE-8EF2-4610-89E0-4F71FBBA6854}"/>
    <pc:docChg chg="undo redo custSel delSld modSld sldOrd">
      <pc:chgData name="露木 潤一" userId="f6c3178e5fe4bff5" providerId="LiveId" clId="{549EE5EE-8EF2-4610-89E0-4F71FBBA6854}" dt="2022-11-13T06:40:03.533" v="4658" actId="20577"/>
      <pc:docMkLst>
        <pc:docMk/>
      </pc:docMkLst>
      <pc:sldChg chg="modSp mod">
        <pc:chgData name="露木 潤一" userId="f6c3178e5fe4bff5" providerId="LiveId" clId="{549EE5EE-8EF2-4610-89E0-4F71FBBA6854}" dt="2022-11-13T06:40:03.533" v="4658" actId="20577"/>
        <pc:sldMkLst>
          <pc:docMk/>
          <pc:sldMk cId="2916512207" sldId="3745"/>
        </pc:sldMkLst>
        <pc:spChg chg="mod">
          <ac:chgData name="露木 潤一" userId="f6c3178e5fe4bff5" providerId="LiveId" clId="{549EE5EE-8EF2-4610-89E0-4F71FBBA6854}" dt="2022-11-13T06:40:03.533" v="4658" actId="20577"/>
          <ac:spMkLst>
            <pc:docMk/>
            <pc:sldMk cId="2916512207" sldId="3745"/>
            <ac:spMk id="3" creationId="{B9B1929F-D4F8-4668-AEA7-EF9CE5ECF8DF}"/>
          </ac:spMkLst>
        </pc:spChg>
      </pc:sldChg>
      <pc:sldChg chg="modSp del">
        <pc:chgData name="露木 潤一" userId="f6c3178e5fe4bff5" providerId="LiveId" clId="{549EE5EE-8EF2-4610-89E0-4F71FBBA6854}" dt="2022-10-27T01:24:23.941" v="11" actId="47"/>
        <pc:sldMkLst>
          <pc:docMk/>
          <pc:sldMk cId="2978798798" sldId="3780"/>
        </pc:sldMkLst>
        <pc:spChg chg="mod">
          <ac:chgData name="露木 潤一" userId="f6c3178e5fe4bff5" providerId="LiveId" clId="{549EE5EE-8EF2-4610-89E0-4F71FBBA6854}" dt="2022-10-27T01:24:14.985" v="10" actId="20577"/>
          <ac:spMkLst>
            <pc:docMk/>
            <pc:sldMk cId="2978798798" sldId="3780"/>
            <ac:spMk id="7" creationId="{E64CDBC0-F5DF-4651-8B66-D86117C324FB}"/>
          </ac:spMkLst>
        </pc:spChg>
      </pc:sldChg>
      <pc:sldChg chg="del">
        <pc:chgData name="露木 潤一" userId="f6c3178e5fe4bff5" providerId="LiveId" clId="{549EE5EE-8EF2-4610-89E0-4F71FBBA6854}" dt="2022-10-27T01:23:26.820" v="2" actId="47"/>
        <pc:sldMkLst>
          <pc:docMk/>
          <pc:sldMk cId="3478868276" sldId="3830"/>
        </pc:sldMkLst>
      </pc:sldChg>
      <pc:sldChg chg="del">
        <pc:chgData name="露木 潤一" userId="f6c3178e5fe4bff5" providerId="LiveId" clId="{549EE5EE-8EF2-4610-89E0-4F71FBBA6854}" dt="2022-10-27T01:23:35.268" v="5" actId="47"/>
        <pc:sldMkLst>
          <pc:docMk/>
          <pc:sldMk cId="3882873449" sldId="4762"/>
        </pc:sldMkLst>
      </pc:sldChg>
      <pc:sldChg chg="ord modAnim">
        <pc:chgData name="露木 潤一" userId="f6c3178e5fe4bff5" providerId="LiveId" clId="{549EE5EE-8EF2-4610-89E0-4F71FBBA6854}" dt="2022-11-13T06:20:40.440" v="4061"/>
        <pc:sldMkLst>
          <pc:docMk/>
          <pc:sldMk cId="4094084796" sldId="4763"/>
        </pc:sldMkLst>
      </pc:sldChg>
      <pc:sldChg chg="addSp delSp modSp mod ord delAnim modAnim modNotesTx">
        <pc:chgData name="露木 潤一" userId="f6c3178e5fe4bff5" providerId="LiveId" clId="{549EE5EE-8EF2-4610-89E0-4F71FBBA6854}" dt="2022-11-13T06:36:42.213" v="4631" actId="1076"/>
        <pc:sldMkLst>
          <pc:docMk/>
          <pc:sldMk cId="383288375" sldId="4764"/>
        </pc:sldMkLst>
        <pc:spChg chg="mod">
          <ac:chgData name="露木 潤一" userId="f6c3178e5fe4bff5" providerId="LiveId" clId="{549EE5EE-8EF2-4610-89E0-4F71FBBA6854}" dt="2022-10-27T01:45:38.635" v="851" actId="20577"/>
          <ac:spMkLst>
            <pc:docMk/>
            <pc:sldMk cId="383288375" sldId="4764"/>
            <ac:spMk id="2" creationId="{4B37581E-2196-488F-A285-32FC4189573C}"/>
          </ac:spMkLst>
        </pc:spChg>
        <pc:spChg chg="del">
          <ac:chgData name="露木 潤一" userId="f6c3178e5fe4bff5" providerId="LiveId" clId="{549EE5EE-8EF2-4610-89E0-4F71FBBA6854}" dt="2022-10-27T01:27:45.195" v="186" actId="478"/>
          <ac:spMkLst>
            <pc:docMk/>
            <pc:sldMk cId="383288375" sldId="4764"/>
            <ac:spMk id="3" creationId="{037203EA-4659-4287-91A0-0EB613408530}"/>
          </ac:spMkLst>
        </pc:spChg>
        <pc:spChg chg="del">
          <ac:chgData name="露木 潤一" userId="f6c3178e5fe4bff5" providerId="LiveId" clId="{549EE5EE-8EF2-4610-89E0-4F71FBBA6854}" dt="2022-10-27T01:27:45.195" v="186" actId="478"/>
          <ac:spMkLst>
            <pc:docMk/>
            <pc:sldMk cId="383288375" sldId="4764"/>
            <ac:spMk id="4" creationId="{31508B96-13F8-4360-BC14-A3B92B9699FC}"/>
          </ac:spMkLst>
        </pc:spChg>
        <pc:spChg chg="del">
          <ac:chgData name="露木 潤一" userId="f6c3178e5fe4bff5" providerId="LiveId" clId="{549EE5EE-8EF2-4610-89E0-4F71FBBA6854}" dt="2022-10-27T01:27:45.195" v="186" actId="478"/>
          <ac:spMkLst>
            <pc:docMk/>
            <pc:sldMk cId="383288375" sldId="4764"/>
            <ac:spMk id="5" creationId="{35EFE4EF-8B1D-4547-8825-1C4D6E8AB573}"/>
          </ac:spMkLst>
        </pc:spChg>
        <pc:spChg chg="add mod">
          <ac:chgData name="露木 潤一" userId="f6c3178e5fe4bff5" providerId="LiveId" clId="{549EE5EE-8EF2-4610-89E0-4F71FBBA6854}" dt="2022-11-13T06:36:42.213" v="4631" actId="1076"/>
          <ac:spMkLst>
            <pc:docMk/>
            <pc:sldMk cId="383288375" sldId="4764"/>
            <ac:spMk id="5" creationId="{FED1BA44-5825-38A6-F8F2-164D4CC5DFE8}"/>
          </ac:spMkLst>
        </pc:spChg>
        <pc:spChg chg="del">
          <ac:chgData name="露木 潤一" userId="f6c3178e5fe4bff5" providerId="LiveId" clId="{549EE5EE-8EF2-4610-89E0-4F71FBBA6854}" dt="2022-10-27T01:27:45.195" v="186" actId="478"/>
          <ac:spMkLst>
            <pc:docMk/>
            <pc:sldMk cId="383288375" sldId="4764"/>
            <ac:spMk id="6" creationId="{8FAE77D9-A40B-4079-806D-4FCBBB7EE06B}"/>
          </ac:spMkLst>
        </pc:spChg>
        <pc:spChg chg="add del mod">
          <ac:chgData name="露木 潤一" userId="f6c3178e5fe4bff5" providerId="LiveId" clId="{549EE5EE-8EF2-4610-89E0-4F71FBBA6854}" dt="2022-10-27T01:30:08.726" v="212" actId="478"/>
          <ac:spMkLst>
            <pc:docMk/>
            <pc:sldMk cId="383288375" sldId="4764"/>
            <ac:spMk id="7" creationId="{D2851E25-C281-DEFF-8023-644CB70395B5}"/>
          </ac:spMkLst>
        </pc:spChg>
        <pc:spChg chg="add mod">
          <ac:chgData name="露木 潤一" userId="f6c3178e5fe4bff5" providerId="LiveId" clId="{549EE5EE-8EF2-4610-89E0-4F71FBBA6854}" dt="2022-10-27T02:11:54.218" v="3144" actId="1076"/>
          <ac:spMkLst>
            <pc:docMk/>
            <pc:sldMk cId="383288375" sldId="4764"/>
            <ac:spMk id="10" creationId="{31CDB7F5-62D2-BC31-9348-314315E41D46}"/>
          </ac:spMkLst>
        </pc:spChg>
        <pc:spChg chg="add mod">
          <ac:chgData name="露木 潤一" userId="f6c3178e5fe4bff5" providerId="LiveId" clId="{549EE5EE-8EF2-4610-89E0-4F71FBBA6854}" dt="2022-10-27T02:11:54.218" v="3144" actId="1076"/>
          <ac:spMkLst>
            <pc:docMk/>
            <pc:sldMk cId="383288375" sldId="4764"/>
            <ac:spMk id="11" creationId="{DB1577DE-3E12-43FE-55E0-F01B62988AF5}"/>
          </ac:spMkLst>
        </pc:spChg>
        <pc:spChg chg="add mod">
          <ac:chgData name="露木 潤一" userId="f6c3178e5fe4bff5" providerId="LiveId" clId="{549EE5EE-8EF2-4610-89E0-4F71FBBA6854}" dt="2022-10-27T02:11:54.218" v="3144" actId="1076"/>
          <ac:spMkLst>
            <pc:docMk/>
            <pc:sldMk cId="383288375" sldId="4764"/>
            <ac:spMk id="12" creationId="{9D5760BD-88DC-552B-CB58-E2306740C56D}"/>
          </ac:spMkLst>
        </pc:spChg>
        <pc:spChg chg="del">
          <ac:chgData name="露木 潤一" userId="f6c3178e5fe4bff5" providerId="LiveId" clId="{549EE5EE-8EF2-4610-89E0-4F71FBBA6854}" dt="2022-10-27T01:27:45.195" v="186" actId="478"/>
          <ac:spMkLst>
            <pc:docMk/>
            <pc:sldMk cId="383288375" sldId="4764"/>
            <ac:spMk id="13" creationId="{FB16D4A3-0F39-4FB9-9DFF-979B15DE0EAE}"/>
          </ac:spMkLst>
        </pc:spChg>
        <pc:spChg chg="del">
          <ac:chgData name="露木 潤一" userId="f6c3178e5fe4bff5" providerId="LiveId" clId="{549EE5EE-8EF2-4610-89E0-4F71FBBA6854}" dt="2022-10-27T01:27:45.195" v="186" actId="478"/>
          <ac:spMkLst>
            <pc:docMk/>
            <pc:sldMk cId="383288375" sldId="4764"/>
            <ac:spMk id="14" creationId="{37749FEA-3B46-410C-A22B-FE0D7A504DFE}"/>
          </ac:spMkLst>
        </pc:spChg>
        <pc:spChg chg="del">
          <ac:chgData name="露木 潤一" userId="f6c3178e5fe4bff5" providerId="LiveId" clId="{549EE5EE-8EF2-4610-89E0-4F71FBBA6854}" dt="2022-10-27T01:27:45.195" v="186" actId="478"/>
          <ac:spMkLst>
            <pc:docMk/>
            <pc:sldMk cId="383288375" sldId="4764"/>
            <ac:spMk id="15" creationId="{B99E02FC-7E0E-4B89-B777-AB7692E798D8}"/>
          </ac:spMkLst>
        </pc:spChg>
        <pc:spChg chg="del">
          <ac:chgData name="露木 潤一" userId="f6c3178e5fe4bff5" providerId="LiveId" clId="{549EE5EE-8EF2-4610-89E0-4F71FBBA6854}" dt="2022-10-27T01:27:45.195" v="186" actId="478"/>
          <ac:spMkLst>
            <pc:docMk/>
            <pc:sldMk cId="383288375" sldId="4764"/>
            <ac:spMk id="16" creationId="{BB9649FC-7564-4742-AF95-61887F25FC16}"/>
          </ac:spMkLst>
        </pc:spChg>
        <pc:spChg chg="del">
          <ac:chgData name="露木 潤一" userId="f6c3178e5fe4bff5" providerId="LiveId" clId="{549EE5EE-8EF2-4610-89E0-4F71FBBA6854}" dt="2022-10-27T01:27:45.195" v="186" actId="478"/>
          <ac:spMkLst>
            <pc:docMk/>
            <pc:sldMk cId="383288375" sldId="4764"/>
            <ac:spMk id="17" creationId="{63825CD0-8F73-431B-8867-F02C070AD662}"/>
          </ac:spMkLst>
        </pc:spChg>
        <pc:spChg chg="del">
          <ac:chgData name="露木 潤一" userId="f6c3178e5fe4bff5" providerId="LiveId" clId="{549EE5EE-8EF2-4610-89E0-4F71FBBA6854}" dt="2022-10-27T01:27:45.195" v="186" actId="478"/>
          <ac:spMkLst>
            <pc:docMk/>
            <pc:sldMk cId="383288375" sldId="4764"/>
            <ac:spMk id="18" creationId="{41637174-5541-4B7A-825C-8B3501B8D4C0}"/>
          </ac:spMkLst>
        </pc:spChg>
        <pc:spChg chg="del">
          <ac:chgData name="露木 潤一" userId="f6c3178e5fe4bff5" providerId="LiveId" clId="{549EE5EE-8EF2-4610-89E0-4F71FBBA6854}" dt="2022-10-27T01:27:45.195" v="186" actId="478"/>
          <ac:spMkLst>
            <pc:docMk/>
            <pc:sldMk cId="383288375" sldId="4764"/>
            <ac:spMk id="19" creationId="{72977552-9670-460B-9A19-EA55CE761B69}"/>
          </ac:spMkLst>
        </pc:spChg>
        <pc:spChg chg="del">
          <ac:chgData name="露木 潤一" userId="f6c3178e5fe4bff5" providerId="LiveId" clId="{549EE5EE-8EF2-4610-89E0-4F71FBBA6854}" dt="2022-10-27T01:27:45.195" v="186" actId="478"/>
          <ac:spMkLst>
            <pc:docMk/>
            <pc:sldMk cId="383288375" sldId="4764"/>
            <ac:spMk id="20" creationId="{402DB05F-50BD-171F-CA21-0CF39110C1B5}"/>
          </ac:spMkLst>
        </pc:spChg>
        <pc:spChg chg="del">
          <ac:chgData name="露木 潤一" userId="f6c3178e5fe4bff5" providerId="LiveId" clId="{549EE5EE-8EF2-4610-89E0-4F71FBBA6854}" dt="2022-10-27T01:27:45.195" v="186" actId="478"/>
          <ac:spMkLst>
            <pc:docMk/>
            <pc:sldMk cId="383288375" sldId="4764"/>
            <ac:spMk id="21" creationId="{46D5859E-45A2-9117-C3BC-A892F9F9FFB3}"/>
          </ac:spMkLst>
        </pc:spChg>
        <pc:spChg chg="del">
          <ac:chgData name="露木 潤一" userId="f6c3178e5fe4bff5" providerId="LiveId" clId="{549EE5EE-8EF2-4610-89E0-4F71FBBA6854}" dt="2022-10-27T01:27:45.195" v="186" actId="478"/>
          <ac:spMkLst>
            <pc:docMk/>
            <pc:sldMk cId="383288375" sldId="4764"/>
            <ac:spMk id="22" creationId="{66CE8078-5AA4-1AC2-5F5E-AFA14CCB6937}"/>
          </ac:spMkLst>
        </pc:spChg>
        <pc:spChg chg="add mod">
          <ac:chgData name="露木 潤一" userId="f6c3178e5fe4bff5" providerId="LiveId" clId="{549EE5EE-8EF2-4610-89E0-4F71FBBA6854}" dt="2022-10-27T02:11:54.218" v="3144" actId="1076"/>
          <ac:spMkLst>
            <pc:docMk/>
            <pc:sldMk cId="383288375" sldId="4764"/>
            <ac:spMk id="23" creationId="{77AD1A07-5D27-A218-5643-D4D06198620A}"/>
          </ac:spMkLst>
        </pc:spChg>
        <pc:spChg chg="del">
          <ac:chgData name="露木 潤一" userId="f6c3178e5fe4bff5" providerId="LiveId" clId="{549EE5EE-8EF2-4610-89E0-4F71FBBA6854}" dt="2022-10-27T01:27:45.195" v="186" actId="478"/>
          <ac:spMkLst>
            <pc:docMk/>
            <pc:sldMk cId="383288375" sldId="4764"/>
            <ac:spMk id="24" creationId="{D0C39653-4D32-D3C9-4D96-BCC1F968EAE5}"/>
          </ac:spMkLst>
        </pc:spChg>
        <pc:spChg chg="del">
          <ac:chgData name="露木 潤一" userId="f6c3178e5fe4bff5" providerId="LiveId" clId="{549EE5EE-8EF2-4610-89E0-4F71FBBA6854}" dt="2022-10-27T01:27:45.195" v="186" actId="478"/>
          <ac:spMkLst>
            <pc:docMk/>
            <pc:sldMk cId="383288375" sldId="4764"/>
            <ac:spMk id="25" creationId="{A1DF3DB1-46C4-F9EB-51F2-251C346C6A28}"/>
          </ac:spMkLst>
        </pc:spChg>
        <pc:spChg chg="del">
          <ac:chgData name="露木 潤一" userId="f6c3178e5fe4bff5" providerId="LiveId" clId="{549EE5EE-8EF2-4610-89E0-4F71FBBA6854}" dt="2022-10-27T01:27:45.195" v="186" actId="478"/>
          <ac:spMkLst>
            <pc:docMk/>
            <pc:sldMk cId="383288375" sldId="4764"/>
            <ac:spMk id="26" creationId="{4BCCC0D0-9FAC-B660-6352-F3CFA988C9EB}"/>
          </ac:spMkLst>
        </pc:spChg>
        <pc:spChg chg="del">
          <ac:chgData name="露木 潤一" userId="f6c3178e5fe4bff5" providerId="LiveId" clId="{549EE5EE-8EF2-4610-89E0-4F71FBBA6854}" dt="2022-10-27T01:27:45.195" v="186" actId="478"/>
          <ac:spMkLst>
            <pc:docMk/>
            <pc:sldMk cId="383288375" sldId="4764"/>
            <ac:spMk id="27" creationId="{3C46A009-8BCA-5528-1DDD-0FE75C0C6B28}"/>
          </ac:spMkLst>
        </pc:spChg>
        <pc:spChg chg="del">
          <ac:chgData name="露木 潤一" userId="f6c3178e5fe4bff5" providerId="LiveId" clId="{549EE5EE-8EF2-4610-89E0-4F71FBBA6854}" dt="2022-10-27T01:27:45.195" v="186" actId="478"/>
          <ac:spMkLst>
            <pc:docMk/>
            <pc:sldMk cId="383288375" sldId="4764"/>
            <ac:spMk id="28" creationId="{E9A59BD5-8679-6DE8-01D0-8D0379CD4870}"/>
          </ac:spMkLst>
        </pc:spChg>
        <pc:spChg chg="add mod">
          <ac:chgData name="露木 潤一" userId="f6c3178e5fe4bff5" providerId="LiveId" clId="{549EE5EE-8EF2-4610-89E0-4F71FBBA6854}" dt="2022-10-27T02:11:54.218" v="3144" actId="1076"/>
          <ac:spMkLst>
            <pc:docMk/>
            <pc:sldMk cId="383288375" sldId="4764"/>
            <ac:spMk id="29" creationId="{81FF25D7-C56D-E8A7-0B13-E53F7504DF00}"/>
          </ac:spMkLst>
        </pc:spChg>
        <pc:spChg chg="add del mod">
          <ac:chgData name="露木 潤一" userId="f6c3178e5fe4bff5" providerId="LiveId" clId="{549EE5EE-8EF2-4610-89E0-4F71FBBA6854}" dt="2022-11-13T06:36:30.658" v="4630" actId="478"/>
          <ac:spMkLst>
            <pc:docMk/>
            <pc:sldMk cId="383288375" sldId="4764"/>
            <ac:spMk id="30" creationId="{FDF9567F-0B31-B397-3CA6-921B3FD750B3}"/>
          </ac:spMkLst>
        </pc:spChg>
        <pc:spChg chg="add mod">
          <ac:chgData name="露木 潤一" userId="f6c3178e5fe4bff5" providerId="LiveId" clId="{549EE5EE-8EF2-4610-89E0-4F71FBBA6854}" dt="2022-10-27T02:11:54.218" v="3144" actId="1076"/>
          <ac:spMkLst>
            <pc:docMk/>
            <pc:sldMk cId="383288375" sldId="4764"/>
            <ac:spMk id="31" creationId="{51E6D128-18C3-8E30-6C63-EDF3B01ADBFC}"/>
          </ac:spMkLst>
        </pc:spChg>
        <pc:spChg chg="del">
          <ac:chgData name="露木 潤一" userId="f6c3178e5fe4bff5" providerId="LiveId" clId="{549EE5EE-8EF2-4610-89E0-4F71FBBA6854}" dt="2022-10-27T01:27:45.195" v="186" actId="478"/>
          <ac:spMkLst>
            <pc:docMk/>
            <pc:sldMk cId="383288375" sldId="4764"/>
            <ac:spMk id="43" creationId="{4BACDB4B-1CE3-43A6-8040-DC4900B051AE}"/>
          </ac:spMkLst>
        </pc:spChg>
        <pc:spChg chg="del">
          <ac:chgData name="露木 潤一" userId="f6c3178e5fe4bff5" providerId="LiveId" clId="{549EE5EE-8EF2-4610-89E0-4F71FBBA6854}" dt="2022-10-27T01:27:45.195" v="186" actId="478"/>
          <ac:spMkLst>
            <pc:docMk/>
            <pc:sldMk cId="383288375" sldId="4764"/>
            <ac:spMk id="44" creationId="{464C295B-397F-4EFB-BE47-A73D2ECE9AA8}"/>
          </ac:spMkLst>
        </pc:spChg>
        <pc:spChg chg="del">
          <ac:chgData name="露木 潤一" userId="f6c3178e5fe4bff5" providerId="LiveId" clId="{549EE5EE-8EF2-4610-89E0-4F71FBBA6854}" dt="2022-10-27T01:27:45.195" v="186" actId="478"/>
          <ac:spMkLst>
            <pc:docMk/>
            <pc:sldMk cId="383288375" sldId="4764"/>
            <ac:spMk id="45" creationId="{787E04D5-4D41-42B5-A284-431B28B29451}"/>
          </ac:spMkLst>
        </pc:spChg>
        <pc:spChg chg="del">
          <ac:chgData name="露木 潤一" userId="f6c3178e5fe4bff5" providerId="LiveId" clId="{549EE5EE-8EF2-4610-89E0-4F71FBBA6854}" dt="2022-10-27T01:27:45.195" v="186" actId="478"/>
          <ac:spMkLst>
            <pc:docMk/>
            <pc:sldMk cId="383288375" sldId="4764"/>
            <ac:spMk id="46" creationId="{3116A8E0-6D79-4A4A-83D2-7AEAA6049429}"/>
          </ac:spMkLst>
        </pc:spChg>
        <pc:spChg chg="del">
          <ac:chgData name="露木 潤一" userId="f6c3178e5fe4bff5" providerId="LiveId" clId="{549EE5EE-8EF2-4610-89E0-4F71FBBA6854}" dt="2022-10-27T01:27:45.195" v="186" actId="478"/>
          <ac:spMkLst>
            <pc:docMk/>
            <pc:sldMk cId="383288375" sldId="4764"/>
            <ac:spMk id="47" creationId="{C3E64809-15ED-449C-84FB-B7B24D6E394D}"/>
          </ac:spMkLst>
        </pc:spChg>
        <pc:picChg chg="add mod">
          <ac:chgData name="露木 潤一" userId="f6c3178e5fe4bff5" providerId="LiveId" clId="{549EE5EE-8EF2-4610-89E0-4F71FBBA6854}" dt="2022-11-13T06:24:49.344" v="4073" actId="1076"/>
          <ac:picMkLst>
            <pc:docMk/>
            <pc:sldMk cId="383288375" sldId="4764"/>
            <ac:picMk id="4" creationId="{91AC434A-30C8-6294-7E25-C35A896CC419}"/>
          </ac:picMkLst>
        </pc:picChg>
        <pc:picChg chg="add del mod">
          <ac:chgData name="露木 潤一" userId="f6c3178e5fe4bff5" providerId="LiveId" clId="{549EE5EE-8EF2-4610-89E0-4F71FBBA6854}" dt="2022-10-27T01:30:29.851" v="214" actId="478"/>
          <ac:picMkLst>
            <pc:docMk/>
            <pc:sldMk cId="383288375" sldId="4764"/>
            <ac:picMk id="9" creationId="{F9E6F183-EF84-47FE-EBCB-4FBF991424C5}"/>
          </ac:picMkLst>
        </pc:picChg>
      </pc:sldChg>
      <pc:sldChg chg="modSp">
        <pc:chgData name="露木 潤一" userId="f6c3178e5fe4bff5" providerId="LiveId" clId="{549EE5EE-8EF2-4610-89E0-4F71FBBA6854}" dt="2022-10-27T02:03:55.794" v="2095" actId="20577"/>
        <pc:sldMkLst>
          <pc:docMk/>
          <pc:sldMk cId="4092501679" sldId="4766"/>
        </pc:sldMkLst>
        <pc:spChg chg="mod">
          <ac:chgData name="露木 潤一" userId="f6c3178e5fe4bff5" providerId="LiveId" clId="{549EE5EE-8EF2-4610-89E0-4F71FBBA6854}" dt="2022-10-27T02:03:55.794" v="2095" actId="20577"/>
          <ac:spMkLst>
            <pc:docMk/>
            <pc:sldMk cId="4092501679" sldId="4766"/>
            <ac:spMk id="3" creationId="{B9B1929F-D4F8-4668-AEA7-EF9CE5ECF8DF}"/>
          </ac:spMkLst>
        </pc:spChg>
      </pc:sldChg>
      <pc:sldChg chg="ord">
        <pc:chgData name="露木 潤一" userId="f6c3178e5fe4bff5" providerId="LiveId" clId="{549EE5EE-8EF2-4610-89E0-4F71FBBA6854}" dt="2022-10-27T01:26:32.399" v="88"/>
        <pc:sldMkLst>
          <pc:docMk/>
          <pc:sldMk cId="2252882046" sldId="4767"/>
        </pc:sldMkLst>
      </pc:sldChg>
      <pc:sldChg chg="modSp del">
        <pc:chgData name="露木 潤一" userId="f6c3178e5fe4bff5" providerId="LiveId" clId="{549EE5EE-8EF2-4610-89E0-4F71FBBA6854}" dt="2022-10-27T01:53:30.497" v="1426" actId="47"/>
        <pc:sldMkLst>
          <pc:docMk/>
          <pc:sldMk cId="3019126893" sldId="4768"/>
        </pc:sldMkLst>
        <pc:spChg chg="mod">
          <ac:chgData name="露木 潤一" userId="f6c3178e5fe4bff5" providerId="LiveId" clId="{549EE5EE-8EF2-4610-89E0-4F71FBBA6854}" dt="2022-10-27T01:27:11.993" v="139" actId="20577"/>
          <ac:spMkLst>
            <pc:docMk/>
            <pc:sldMk cId="3019126893" sldId="4768"/>
            <ac:spMk id="3" creationId="{B9B1929F-D4F8-4668-AEA7-EF9CE5ECF8DF}"/>
          </ac:spMkLst>
        </pc:spChg>
      </pc:sldChg>
      <pc:sldChg chg="modSp mod">
        <pc:chgData name="露木 潤一" userId="f6c3178e5fe4bff5" providerId="LiveId" clId="{549EE5EE-8EF2-4610-89E0-4F71FBBA6854}" dt="2022-10-27T01:26:01.985" v="86" actId="1076"/>
        <pc:sldMkLst>
          <pc:docMk/>
          <pc:sldMk cId="3651492048" sldId="4769"/>
        </pc:sldMkLst>
        <pc:spChg chg="mod">
          <ac:chgData name="露木 潤一" userId="f6c3178e5fe4bff5" providerId="LiveId" clId="{549EE5EE-8EF2-4610-89E0-4F71FBBA6854}" dt="2022-10-27T01:26:01.985" v="86" actId="1076"/>
          <ac:spMkLst>
            <pc:docMk/>
            <pc:sldMk cId="3651492048" sldId="4769"/>
            <ac:spMk id="2" creationId="{9F4FB083-D8F7-4238-9B92-1CE5883A80AA}"/>
          </ac:spMkLst>
        </pc:spChg>
        <pc:spChg chg="mod">
          <ac:chgData name="露木 潤一" userId="f6c3178e5fe4bff5" providerId="LiveId" clId="{549EE5EE-8EF2-4610-89E0-4F71FBBA6854}" dt="2022-10-27T01:26:01.985" v="86" actId="1076"/>
          <ac:spMkLst>
            <pc:docMk/>
            <pc:sldMk cId="3651492048" sldId="4769"/>
            <ac:spMk id="3" creationId="{3260D4A0-C21E-4AD9-B84F-A4DC6E5A8184}"/>
          </ac:spMkLst>
        </pc:spChg>
        <pc:spChg chg="mod">
          <ac:chgData name="露木 潤一" userId="f6c3178e5fe4bff5" providerId="LiveId" clId="{549EE5EE-8EF2-4610-89E0-4F71FBBA6854}" dt="2022-10-27T01:26:01.985" v="86" actId="1076"/>
          <ac:spMkLst>
            <pc:docMk/>
            <pc:sldMk cId="3651492048" sldId="4769"/>
            <ac:spMk id="7" creationId="{AA662606-8568-4D6F-92BE-D9010583EC86}"/>
          </ac:spMkLst>
        </pc:spChg>
        <pc:spChg chg="mod">
          <ac:chgData name="露木 潤一" userId="f6c3178e5fe4bff5" providerId="LiveId" clId="{549EE5EE-8EF2-4610-89E0-4F71FBBA6854}" dt="2022-10-27T01:26:01.985" v="86" actId="1076"/>
          <ac:spMkLst>
            <pc:docMk/>
            <pc:sldMk cId="3651492048" sldId="4769"/>
            <ac:spMk id="9" creationId="{BA42F20A-D29E-4A53-ADCF-FD18600A7F35}"/>
          </ac:spMkLst>
        </pc:spChg>
      </pc:sldChg>
      <pc:sldChg chg="modSp del">
        <pc:chgData name="露木 潤一" userId="f6c3178e5fe4bff5" providerId="LiveId" clId="{549EE5EE-8EF2-4610-89E0-4F71FBBA6854}" dt="2022-10-27T02:02:03.663" v="2080" actId="47"/>
        <pc:sldMkLst>
          <pc:docMk/>
          <pc:sldMk cId="1614842147" sldId="4770"/>
        </pc:sldMkLst>
        <pc:spChg chg="mod">
          <ac:chgData name="露木 潤一" userId="f6c3178e5fe4bff5" providerId="LiveId" clId="{549EE5EE-8EF2-4610-89E0-4F71FBBA6854}" dt="2022-10-27T01:37:59.057" v="274" actId="20577"/>
          <ac:spMkLst>
            <pc:docMk/>
            <pc:sldMk cId="1614842147" sldId="4770"/>
            <ac:spMk id="2" creationId="{9F4FB083-D8F7-4238-9B92-1CE5883A80AA}"/>
          </ac:spMkLst>
        </pc:spChg>
      </pc:sldChg>
      <pc:sldChg chg="addSp delSp modSp mod ord delAnim modAnim modNotesTx">
        <pc:chgData name="露木 潤一" userId="f6c3178e5fe4bff5" providerId="LiveId" clId="{549EE5EE-8EF2-4610-89E0-4F71FBBA6854}" dt="2022-11-13T06:22:43.731" v="4063" actId="478"/>
        <pc:sldMkLst>
          <pc:docMk/>
          <pc:sldMk cId="212648360" sldId="4771"/>
        </pc:sldMkLst>
        <pc:spChg chg="mod">
          <ac:chgData name="露木 潤一" userId="f6c3178e5fe4bff5" providerId="LiveId" clId="{549EE5EE-8EF2-4610-89E0-4F71FBBA6854}" dt="2022-10-27T02:04:34.523" v="2132" actId="20577"/>
          <ac:spMkLst>
            <pc:docMk/>
            <pc:sldMk cId="212648360" sldId="4771"/>
            <ac:spMk id="2" creationId="{4B37581E-2196-488F-A285-32FC4189573C}"/>
          </ac:spMkLst>
        </pc:spChg>
        <pc:spChg chg="add del mod">
          <ac:chgData name="露木 潤一" userId="f6c3178e5fe4bff5" providerId="LiveId" clId="{549EE5EE-8EF2-4610-89E0-4F71FBBA6854}" dt="2022-11-13T06:22:43.731" v="4063" actId="478"/>
          <ac:spMkLst>
            <pc:docMk/>
            <pc:sldMk cId="212648360" sldId="4771"/>
            <ac:spMk id="3" creationId="{0E7EA8A7-C1A5-4610-1391-CC650C3115C4}"/>
          </ac:spMkLst>
        </pc:spChg>
        <pc:spChg chg="mod">
          <ac:chgData name="露木 潤一" userId="f6c3178e5fe4bff5" providerId="LiveId" clId="{549EE5EE-8EF2-4610-89E0-4F71FBBA6854}" dt="2022-10-27T01:39:34.047" v="347" actId="207"/>
          <ac:spMkLst>
            <pc:docMk/>
            <pc:sldMk cId="212648360" sldId="4771"/>
            <ac:spMk id="33" creationId="{1C3F741E-22D7-2BF6-7CB8-DB6991BBFFC9}"/>
          </ac:spMkLst>
        </pc:spChg>
      </pc:sldChg>
      <pc:sldChg chg="del">
        <pc:chgData name="露木 潤一" userId="f6c3178e5fe4bff5" providerId="LiveId" clId="{549EE5EE-8EF2-4610-89E0-4F71FBBA6854}" dt="2022-10-27T01:46:06.735" v="858" actId="47"/>
        <pc:sldMkLst>
          <pc:docMk/>
          <pc:sldMk cId="1760847719" sldId="4772"/>
        </pc:sldMkLst>
      </pc:sldChg>
      <pc:sldChg chg="modSp mod ord modShow">
        <pc:chgData name="露木 潤一" userId="f6c3178e5fe4bff5" providerId="LiveId" clId="{549EE5EE-8EF2-4610-89E0-4F71FBBA6854}" dt="2022-11-13T06:21:27.015" v="4062" actId="729"/>
        <pc:sldMkLst>
          <pc:docMk/>
          <pc:sldMk cId="1154459901" sldId="4957"/>
        </pc:sldMkLst>
        <pc:cxnChg chg="mod">
          <ac:chgData name="露木 潤一" userId="f6c3178e5fe4bff5" providerId="LiveId" clId="{549EE5EE-8EF2-4610-89E0-4F71FBBA6854}" dt="2022-11-13T04:47:16.055" v="4060" actId="1076"/>
          <ac:cxnSpMkLst>
            <pc:docMk/>
            <pc:sldMk cId="1154459901" sldId="4957"/>
            <ac:cxnSpMk id="2" creationId="{38DEC15D-2FA1-0FD2-34FC-C1ACF12E490E}"/>
          </ac:cxnSpMkLst>
        </pc:cxnChg>
      </pc:sldChg>
      <pc:sldChg chg="mod modShow">
        <pc:chgData name="露木 潤一" userId="f6c3178e5fe4bff5" providerId="LiveId" clId="{549EE5EE-8EF2-4610-89E0-4F71FBBA6854}" dt="2022-10-27T01:23:21.001" v="0" actId="729"/>
        <pc:sldMkLst>
          <pc:docMk/>
          <pc:sldMk cId="1326442508" sldId="4965"/>
        </pc:sldMkLst>
      </pc:sldChg>
      <pc:sldChg chg="addSp modSp mod ord modAnim modNotesTx">
        <pc:chgData name="露木 潤一" userId="f6c3178e5fe4bff5" providerId="LiveId" clId="{549EE5EE-8EF2-4610-89E0-4F71FBBA6854}" dt="2022-10-27T02:09:01.603" v="2958" actId="20577"/>
        <pc:sldMkLst>
          <pc:docMk/>
          <pc:sldMk cId="426721994" sldId="4966"/>
        </pc:sldMkLst>
        <pc:spChg chg="mod">
          <ac:chgData name="露木 潤一" userId="f6c3178e5fe4bff5" providerId="LiveId" clId="{549EE5EE-8EF2-4610-89E0-4F71FBBA6854}" dt="2022-10-27T01:45:54.899" v="857" actId="20577"/>
          <ac:spMkLst>
            <pc:docMk/>
            <pc:sldMk cId="426721994" sldId="4966"/>
            <ac:spMk id="2" creationId="{4B37581E-2196-488F-A285-32FC4189573C}"/>
          </ac:spMkLst>
        </pc:spChg>
        <pc:spChg chg="add mod">
          <ac:chgData name="露木 潤一" userId="f6c3178e5fe4bff5" providerId="LiveId" clId="{549EE5EE-8EF2-4610-89E0-4F71FBBA6854}" dt="2022-10-27T01:51:15.255" v="1328" actId="1076"/>
          <ac:spMkLst>
            <pc:docMk/>
            <pc:sldMk cId="426721994" sldId="4966"/>
            <ac:spMk id="3" creationId="{5C086ABD-AC7A-000E-B0AD-DF9543F851AA}"/>
          </ac:spMkLst>
        </pc:spChg>
        <pc:spChg chg="add mod">
          <ac:chgData name="露木 潤一" userId="f6c3178e5fe4bff5" providerId="LiveId" clId="{549EE5EE-8EF2-4610-89E0-4F71FBBA6854}" dt="2022-10-27T01:51:15.255" v="1328" actId="1076"/>
          <ac:spMkLst>
            <pc:docMk/>
            <pc:sldMk cId="426721994" sldId="4966"/>
            <ac:spMk id="4" creationId="{1F0D8FC6-12C1-983E-DE9D-9ECFE36ED83F}"/>
          </ac:spMkLst>
        </pc:spChg>
        <pc:spChg chg="add mod">
          <ac:chgData name="露木 潤一" userId="f6c3178e5fe4bff5" providerId="LiveId" clId="{549EE5EE-8EF2-4610-89E0-4F71FBBA6854}" dt="2022-10-27T01:51:15.255" v="1328" actId="1076"/>
          <ac:spMkLst>
            <pc:docMk/>
            <pc:sldMk cId="426721994" sldId="4966"/>
            <ac:spMk id="5" creationId="{14D3A0B4-B072-833D-E300-9EA296BFABB1}"/>
          </ac:spMkLst>
        </pc:spChg>
        <pc:spChg chg="add mod">
          <ac:chgData name="露木 潤一" userId="f6c3178e5fe4bff5" providerId="LiveId" clId="{549EE5EE-8EF2-4610-89E0-4F71FBBA6854}" dt="2022-10-27T01:51:15.255" v="1328" actId="1076"/>
          <ac:spMkLst>
            <pc:docMk/>
            <pc:sldMk cId="426721994" sldId="4966"/>
            <ac:spMk id="6" creationId="{17C9DB61-BEC6-4501-AB1E-CB943B0FA984}"/>
          </ac:spMkLst>
        </pc:spChg>
        <pc:spChg chg="add mod">
          <ac:chgData name="露木 潤一" userId="f6c3178e5fe4bff5" providerId="LiveId" clId="{549EE5EE-8EF2-4610-89E0-4F71FBBA6854}" dt="2022-10-27T01:51:15.255" v="1328" actId="1076"/>
          <ac:spMkLst>
            <pc:docMk/>
            <pc:sldMk cId="426721994" sldId="4966"/>
            <ac:spMk id="7" creationId="{CA50D0A4-E791-C836-3AE3-660F00AE68E2}"/>
          </ac:spMkLst>
        </pc:spChg>
        <pc:spChg chg="add mod">
          <ac:chgData name="露木 潤一" userId="f6c3178e5fe4bff5" providerId="LiveId" clId="{549EE5EE-8EF2-4610-89E0-4F71FBBA6854}" dt="2022-10-27T01:52:44.568" v="1360" actId="20577"/>
          <ac:spMkLst>
            <pc:docMk/>
            <pc:sldMk cId="426721994" sldId="4966"/>
            <ac:spMk id="8" creationId="{E5D7D68F-25FB-3555-8744-8A332467BE30}"/>
          </ac:spMkLst>
        </pc:spChg>
      </pc:sldChg>
      <pc:sldChg chg="addSp delSp modSp mod delAnim modAnim">
        <pc:chgData name="露木 潤一" userId="f6c3178e5fe4bff5" providerId="LiveId" clId="{549EE5EE-8EF2-4610-89E0-4F71FBBA6854}" dt="2022-11-13T06:37:16.706" v="4649" actId="20577"/>
        <pc:sldMkLst>
          <pc:docMk/>
          <pc:sldMk cId="4165947316" sldId="4967"/>
        </pc:sldMkLst>
        <pc:spChg chg="mod">
          <ac:chgData name="露木 潤一" userId="f6c3178e5fe4bff5" providerId="LiveId" clId="{549EE5EE-8EF2-4610-89E0-4F71FBBA6854}" dt="2022-10-27T02:01:51.108" v="2078" actId="1076"/>
          <ac:spMkLst>
            <pc:docMk/>
            <pc:sldMk cId="4165947316" sldId="4967"/>
            <ac:spMk id="2" creationId="{9F4FB083-D8F7-4238-9B92-1CE5883A80AA}"/>
          </ac:spMkLst>
        </pc:spChg>
        <pc:spChg chg="add mod">
          <ac:chgData name="露木 潤一" userId="f6c3178e5fe4bff5" providerId="LiveId" clId="{549EE5EE-8EF2-4610-89E0-4F71FBBA6854}" dt="2022-11-13T06:37:16.706" v="4649" actId="20577"/>
          <ac:spMkLst>
            <pc:docMk/>
            <pc:sldMk cId="4165947316" sldId="4967"/>
            <ac:spMk id="3" creationId="{A54AC70A-43A9-E38E-2AD3-ECF659BAEA53}"/>
          </ac:spMkLst>
        </pc:spChg>
        <pc:spChg chg="mod">
          <ac:chgData name="露木 潤一" userId="f6c3178e5fe4bff5" providerId="LiveId" clId="{549EE5EE-8EF2-4610-89E0-4F71FBBA6854}" dt="2022-10-27T02:01:51.108" v="2078" actId="1076"/>
          <ac:spMkLst>
            <pc:docMk/>
            <pc:sldMk cId="4165947316" sldId="4967"/>
            <ac:spMk id="4" creationId="{2F3C6ADF-4047-4996-B452-F785161A0ECE}"/>
          </ac:spMkLst>
        </pc:spChg>
        <pc:spChg chg="add mod">
          <ac:chgData name="露木 潤一" userId="f6c3178e5fe4bff5" providerId="LiveId" clId="{549EE5EE-8EF2-4610-89E0-4F71FBBA6854}" dt="2022-10-27T02:01:51.108" v="2078" actId="1076"/>
          <ac:spMkLst>
            <pc:docMk/>
            <pc:sldMk cId="4165947316" sldId="4967"/>
            <ac:spMk id="6" creationId="{287CF6CB-8799-4CD3-C214-0D6B38745D88}"/>
          </ac:spMkLst>
        </pc:spChg>
        <pc:spChg chg="del">
          <ac:chgData name="露木 潤一" userId="f6c3178e5fe4bff5" providerId="LiveId" clId="{549EE5EE-8EF2-4610-89E0-4F71FBBA6854}" dt="2022-10-27T01:56:08.824" v="1427" actId="478"/>
          <ac:spMkLst>
            <pc:docMk/>
            <pc:sldMk cId="4165947316" sldId="4967"/>
            <ac:spMk id="7" creationId="{5EF93D62-9372-C1AC-6DF4-0F92AF4178E8}"/>
          </ac:spMkLst>
        </pc:spChg>
        <pc:spChg chg="del">
          <ac:chgData name="露木 潤一" userId="f6c3178e5fe4bff5" providerId="LiveId" clId="{549EE5EE-8EF2-4610-89E0-4F71FBBA6854}" dt="2022-10-27T01:56:25.833" v="1443" actId="478"/>
          <ac:spMkLst>
            <pc:docMk/>
            <pc:sldMk cId="4165947316" sldId="4967"/>
            <ac:spMk id="8" creationId="{9D8C4D67-00BD-4812-BD31-EB48D3D4D943}"/>
          </ac:spMkLst>
        </pc:spChg>
        <pc:spChg chg="add mod">
          <ac:chgData name="露木 潤一" userId="f6c3178e5fe4bff5" providerId="LiveId" clId="{549EE5EE-8EF2-4610-89E0-4F71FBBA6854}" dt="2022-10-27T02:01:59.725" v="2079"/>
          <ac:spMkLst>
            <pc:docMk/>
            <pc:sldMk cId="4165947316" sldId="4967"/>
            <ac:spMk id="9" creationId="{F2FECCD9-A7F3-F9E8-26E1-4E7E37021D16}"/>
          </ac:spMkLst>
        </pc:spChg>
        <pc:spChg chg="del">
          <ac:chgData name="露木 潤一" userId="f6c3178e5fe4bff5" providerId="LiveId" clId="{549EE5EE-8EF2-4610-89E0-4F71FBBA6854}" dt="2022-10-27T01:56:29.868" v="1444" actId="478"/>
          <ac:spMkLst>
            <pc:docMk/>
            <pc:sldMk cId="4165947316" sldId="4967"/>
            <ac:spMk id="10" creationId="{82891F34-900A-4673-83DB-22F268ADC36C}"/>
          </ac:spMkLst>
        </pc:spChg>
      </pc:sldChg>
      <pc:sldChg chg="addSp delSp modSp mod delAnim modAnim">
        <pc:chgData name="露木 潤一" userId="f6c3178e5fe4bff5" providerId="LiveId" clId="{549EE5EE-8EF2-4610-89E0-4F71FBBA6854}" dt="2022-11-13T06:35:38.990" v="4584"/>
        <pc:sldMkLst>
          <pc:docMk/>
          <pc:sldMk cId="943833824" sldId="4968"/>
        </pc:sldMkLst>
        <pc:spChg chg="add mod">
          <ac:chgData name="露木 潤一" userId="f6c3178e5fe4bff5" providerId="LiveId" clId="{549EE5EE-8EF2-4610-89E0-4F71FBBA6854}" dt="2022-11-13T06:35:30.274" v="4583" actId="1036"/>
          <ac:spMkLst>
            <pc:docMk/>
            <pc:sldMk cId="943833824" sldId="4968"/>
            <ac:spMk id="3" creationId="{4C5225E2-F4FD-A54B-75BE-A41B53930D39}"/>
          </ac:spMkLst>
        </pc:spChg>
        <pc:spChg chg="add mod">
          <ac:chgData name="露木 潤一" userId="f6c3178e5fe4bff5" providerId="LiveId" clId="{549EE5EE-8EF2-4610-89E0-4F71FBBA6854}" dt="2022-11-13T06:35:30.274" v="4583" actId="1036"/>
          <ac:spMkLst>
            <pc:docMk/>
            <pc:sldMk cId="943833824" sldId="4968"/>
            <ac:spMk id="5" creationId="{D6FFF5AD-82A0-53E8-1802-209FDDF9220D}"/>
          </ac:spMkLst>
        </pc:spChg>
        <pc:spChg chg="add mod">
          <ac:chgData name="露木 潤一" userId="f6c3178e5fe4bff5" providerId="LiveId" clId="{549EE5EE-8EF2-4610-89E0-4F71FBBA6854}" dt="2022-11-13T06:35:30.274" v="4583" actId="1036"/>
          <ac:spMkLst>
            <pc:docMk/>
            <pc:sldMk cId="943833824" sldId="4968"/>
            <ac:spMk id="6" creationId="{CAAA089E-108D-1D97-077F-EC4B34A1509A}"/>
          </ac:spMkLst>
        </pc:spChg>
        <pc:spChg chg="add mod">
          <ac:chgData name="露木 潤一" userId="f6c3178e5fe4bff5" providerId="LiveId" clId="{549EE5EE-8EF2-4610-89E0-4F71FBBA6854}" dt="2022-11-13T06:35:30.274" v="4583" actId="1036"/>
          <ac:spMkLst>
            <pc:docMk/>
            <pc:sldMk cId="943833824" sldId="4968"/>
            <ac:spMk id="7" creationId="{88F57C2C-C00A-1A34-9D6E-D2808C2B28CB}"/>
          </ac:spMkLst>
        </pc:spChg>
        <pc:spChg chg="add mod">
          <ac:chgData name="露木 潤一" userId="f6c3178e5fe4bff5" providerId="LiveId" clId="{549EE5EE-8EF2-4610-89E0-4F71FBBA6854}" dt="2022-11-13T06:35:18.645" v="4573" actId="1076"/>
          <ac:spMkLst>
            <pc:docMk/>
            <pc:sldMk cId="943833824" sldId="4968"/>
            <ac:spMk id="8" creationId="{704A7F3F-BE61-E383-846E-2BAF3681A35F}"/>
          </ac:spMkLst>
        </pc:spChg>
        <pc:spChg chg="del">
          <ac:chgData name="露木 潤一" userId="f6c3178e5fe4bff5" providerId="LiveId" clId="{549EE5EE-8EF2-4610-89E0-4F71FBBA6854}" dt="2022-11-13T06:25:38.516" v="4078" actId="478"/>
          <ac:spMkLst>
            <pc:docMk/>
            <pc:sldMk cId="943833824" sldId="4968"/>
            <ac:spMk id="10" creationId="{31CDB7F5-62D2-BC31-9348-314315E41D46}"/>
          </ac:spMkLst>
        </pc:spChg>
        <pc:spChg chg="del">
          <ac:chgData name="露木 潤一" userId="f6c3178e5fe4bff5" providerId="LiveId" clId="{549EE5EE-8EF2-4610-89E0-4F71FBBA6854}" dt="2022-11-13T06:25:38.516" v="4078" actId="478"/>
          <ac:spMkLst>
            <pc:docMk/>
            <pc:sldMk cId="943833824" sldId="4968"/>
            <ac:spMk id="11" creationId="{DB1577DE-3E12-43FE-55E0-F01B62988AF5}"/>
          </ac:spMkLst>
        </pc:spChg>
        <pc:spChg chg="del">
          <ac:chgData name="露木 潤一" userId="f6c3178e5fe4bff5" providerId="LiveId" clId="{549EE5EE-8EF2-4610-89E0-4F71FBBA6854}" dt="2022-11-13T06:25:38.516" v="4078" actId="478"/>
          <ac:spMkLst>
            <pc:docMk/>
            <pc:sldMk cId="943833824" sldId="4968"/>
            <ac:spMk id="12" creationId="{9D5760BD-88DC-552B-CB58-E2306740C56D}"/>
          </ac:spMkLst>
        </pc:spChg>
        <pc:spChg chg="del">
          <ac:chgData name="露木 潤一" userId="f6c3178e5fe4bff5" providerId="LiveId" clId="{549EE5EE-8EF2-4610-89E0-4F71FBBA6854}" dt="2022-11-13T06:25:42.314" v="4079" actId="478"/>
          <ac:spMkLst>
            <pc:docMk/>
            <pc:sldMk cId="943833824" sldId="4968"/>
            <ac:spMk id="23" creationId="{77AD1A07-5D27-A218-5643-D4D06198620A}"/>
          </ac:spMkLst>
        </pc:spChg>
        <pc:spChg chg="del">
          <ac:chgData name="露木 潤一" userId="f6c3178e5fe4bff5" providerId="LiveId" clId="{549EE5EE-8EF2-4610-89E0-4F71FBBA6854}" dt="2022-11-13T06:25:38.516" v="4078" actId="478"/>
          <ac:spMkLst>
            <pc:docMk/>
            <pc:sldMk cId="943833824" sldId="4968"/>
            <ac:spMk id="29" creationId="{81FF25D7-C56D-E8A7-0B13-E53F7504DF00}"/>
          </ac:spMkLst>
        </pc:spChg>
        <pc:spChg chg="mod">
          <ac:chgData name="露木 潤一" userId="f6c3178e5fe4bff5" providerId="LiveId" clId="{549EE5EE-8EF2-4610-89E0-4F71FBBA6854}" dt="2022-11-13T06:34:59.697" v="4567" actId="207"/>
          <ac:spMkLst>
            <pc:docMk/>
            <pc:sldMk cId="943833824" sldId="4968"/>
            <ac:spMk id="30" creationId="{FDF9567F-0B31-B397-3CA6-921B3FD750B3}"/>
          </ac:spMkLst>
        </pc:spChg>
        <pc:spChg chg="del">
          <ac:chgData name="露木 潤一" userId="f6c3178e5fe4bff5" providerId="LiveId" clId="{549EE5EE-8EF2-4610-89E0-4F71FBBA6854}" dt="2022-11-13T06:25:45.510" v="4080" actId="478"/>
          <ac:spMkLst>
            <pc:docMk/>
            <pc:sldMk cId="943833824" sldId="4968"/>
            <ac:spMk id="31" creationId="{51E6D128-18C3-8E30-6C63-EDF3B01ADBFC}"/>
          </ac:spMkLst>
        </pc:spChg>
        <pc:picChg chg="mod">
          <ac:chgData name="露木 潤一" userId="f6c3178e5fe4bff5" providerId="LiveId" clId="{549EE5EE-8EF2-4610-89E0-4F71FBBA6854}" dt="2022-11-13T06:35:24.060" v="4574" actId="1076"/>
          <ac:picMkLst>
            <pc:docMk/>
            <pc:sldMk cId="943833824" sldId="4968"/>
            <ac:picMk id="4" creationId="{91AC434A-30C8-6294-7E25-C35A896CC41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D6F6E61-801B-4550-ADE3-B773068304A7}" type="datetimeFigureOut">
              <a:rPr kumimoji="1" lang="ja-JP" altLang="en-US" smtClean="0"/>
              <a:t>2022/11/22</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2EF03E7-0067-4218-9E5F-C2CA9D7AD495}" type="slidenum">
              <a:rPr kumimoji="1" lang="ja-JP" altLang="en-US" smtClean="0"/>
              <a:t>‹#›</a:t>
            </a:fld>
            <a:endParaRPr kumimoji="1" lang="ja-JP" altLang="en-US"/>
          </a:p>
        </p:txBody>
      </p:sp>
    </p:spTree>
    <p:extLst>
      <p:ext uri="{BB962C8B-B14F-4D97-AF65-F5344CB8AC3E}">
        <p14:creationId xmlns:p14="http://schemas.microsoft.com/office/powerpoint/2010/main" val="25966198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危機管理室全体で撲滅したい強化</a:t>
            </a:r>
            <a:r>
              <a:rPr kumimoji="1" lang="en-US" altLang="ja-JP" dirty="0"/>
              <a:t>point</a:t>
            </a:r>
            <a:r>
              <a:rPr kumimoji="1" lang="ja-JP" altLang="en-US" dirty="0"/>
              <a:t>ですので改めて共有させてもらいます。</a:t>
            </a:r>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2</a:t>
            </a:fld>
            <a:endParaRPr kumimoji="1" lang="ja-JP" altLang="en-US"/>
          </a:p>
        </p:txBody>
      </p:sp>
    </p:spTree>
    <p:extLst>
      <p:ext uri="{BB962C8B-B14F-4D97-AF65-F5344CB8AC3E}">
        <p14:creationId xmlns:p14="http://schemas.microsoft.com/office/powerpoint/2010/main" val="1246985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42590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50461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08148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12875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0859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内容としては危機管理ガイドランについてのお話をしていきます。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35517-5473-498A-A079-62AFF0F7CAC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6863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ではこの危機管理ガイドラインがどこで見れるかというと、</a:t>
            </a:r>
            <a:endParaRPr kumimoji="1" lang="en-US" altLang="ja-JP" dirty="0"/>
          </a:p>
          <a:p>
            <a:r>
              <a:rPr kumimoji="1" lang="ja-JP" altLang="en-US"/>
              <a:t>みなさんも持っていると思いますが、</a:t>
            </a:r>
            <a:endParaRPr kumimoji="1" lang="en-US" altLang="ja-JP" dirty="0"/>
          </a:p>
          <a:p>
            <a:r>
              <a:rPr kumimoji="1" lang="en-US" altLang="ja-JP" dirty="0"/>
              <a:t>KWG</a:t>
            </a:r>
            <a:r>
              <a:rPr kumimoji="1" lang="ja-JP" altLang="en-US"/>
              <a:t>の社内</a:t>
            </a:r>
            <a:r>
              <a:rPr kumimoji="1" lang="en-US" altLang="ja-JP" dirty="0"/>
              <a:t>HP</a:t>
            </a:r>
            <a:r>
              <a:rPr kumimoji="1" lang="ja-JP" altLang="en-US"/>
              <a:t>の中にあるコンテンツの一つに入っています。</a:t>
            </a:r>
            <a:endParaRPr kumimoji="1" lang="en-US" altLang="ja-JP" dirty="0"/>
          </a:p>
          <a:p>
            <a:r>
              <a:rPr kumimoji="1" lang="ja-JP" altLang="en-US"/>
              <a:t>アプリだったものが</a:t>
            </a:r>
            <a:r>
              <a:rPr kumimoji="1" lang="en-US" altLang="ja-JP" dirty="0"/>
              <a:t>HP</a:t>
            </a:r>
            <a:r>
              <a:rPr kumimoji="1" lang="ja-JP" altLang="en-US"/>
              <a:t>という形に移行したので、手元にすぐないという方もいるかもしれませんが、</a:t>
            </a:r>
            <a:endParaRPr kumimoji="1" lang="en-US" altLang="ja-JP" dirty="0"/>
          </a:p>
          <a:p>
            <a:r>
              <a:rPr kumimoji="1" lang="ja-JP" altLang="en-US"/>
              <a:t>最後に</a:t>
            </a:r>
            <a:r>
              <a:rPr kumimoji="1" lang="en-US" altLang="ja-JP" dirty="0"/>
              <a:t>QR</a:t>
            </a:r>
            <a:r>
              <a:rPr kumimoji="1" lang="ja-JP" altLang="en-US"/>
              <a:t>コードもだすので、そこですぐ開ける様に設定してもらえればと思います。</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35517-5473-498A-A079-62AFF0F7CAC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92956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また直営ではこのように緊急連絡先が設けられています。</a:t>
            </a:r>
            <a:endParaRPr kumimoji="1" lang="en-US" altLang="ja-JP" dirty="0"/>
          </a:p>
          <a:p>
            <a:r>
              <a:rPr kumimoji="1" lang="ja-JP" altLang="en-US"/>
              <a:t>ただ、書いてあるメンバーが誰とも連絡が繋がらなかった場合などは、</a:t>
            </a:r>
            <a:endParaRPr kumimoji="1" lang="en-US" altLang="ja-JP" dirty="0"/>
          </a:p>
          <a:p>
            <a:r>
              <a:rPr kumimoji="1" lang="en-US" altLang="ja-JP" dirty="0"/>
              <a:t>KWG</a:t>
            </a:r>
            <a:r>
              <a:rPr kumimoji="1" lang="ja-JP" altLang="en-US"/>
              <a:t>社員</a:t>
            </a:r>
            <a:r>
              <a:rPr kumimoji="1" lang="en-US" altLang="ja-JP" dirty="0"/>
              <a:t>LINE</a:t>
            </a:r>
            <a:r>
              <a:rPr kumimoji="1" lang="ja-JP" altLang="en-US"/>
              <a:t>に質問、相談、緊急的なヘルプの呼びかけをお願いします。</a:t>
            </a:r>
            <a:endParaRPr kumimoji="1" lang="en-US" altLang="ja-JP" dirty="0"/>
          </a:p>
          <a:p>
            <a:r>
              <a:rPr kumimoji="1" lang="ja-JP" altLang="en-US"/>
              <a:t>社長、副社長も含めて誰かしらから即座に対応の仕方などのアドバイスができるようにするためです。</a:t>
            </a:r>
            <a:endParaRPr kumimoji="1" lang="en-US" altLang="ja-JP" dirty="0"/>
          </a:p>
          <a:p>
            <a:endParaRPr kumimoji="1" lang="en-US" altLang="ja-JP" dirty="0"/>
          </a:p>
          <a:p>
            <a:r>
              <a:rPr kumimoji="1" lang="ja-JP" altLang="en-US"/>
              <a:t>担当外のメンバーからの呼びかけであっても、ここは皆さんにも対応策のアドバイスなどをお願いします。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35517-5473-498A-A079-62AFF0F7CAC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291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F03E7-0067-4218-9E5F-C2CA9D7AD49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72575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顛末書や持っていない方はこちら今のうちに、ダウンロードをお願いします。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35517-5473-498A-A079-62AFF0F7CAC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6091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前回の講習で懲罰対象になっていくという話を共有しました。</a:t>
            </a:r>
            <a:endParaRPr kumimoji="1" lang="en-US" altLang="ja-JP" dirty="0"/>
          </a:p>
          <a:p>
            <a:r>
              <a:rPr kumimoji="1" lang="ja-JP" altLang="en-US" dirty="0"/>
              <a:t>ですが、ここまで異物混入などの対しては毎年対策を投じてきましたが、</a:t>
            </a:r>
            <a:endParaRPr kumimoji="1" lang="en-US" altLang="ja-JP" dirty="0"/>
          </a:p>
          <a:p>
            <a:r>
              <a:rPr kumimoji="1" lang="ja-JP" altLang="en-US" dirty="0"/>
              <a:t>まだ、ありえないような事例が上がってきてしまっていたのが実情です。</a:t>
            </a:r>
            <a:endParaRPr kumimoji="1" lang="en-US" altLang="ja-JP" dirty="0"/>
          </a:p>
          <a:p>
            <a:r>
              <a:rPr kumimoji="1" lang="ja-JP" altLang="en-US" dirty="0"/>
              <a:t>重要なのは仕組みではなく、全スタッフの意識改革が必要だという事で、全スタッフに損害補填や、懲罰対象になることを告知しました。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3</a:t>
            </a:fld>
            <a:endParaRPr kumimoji="1" lang="ja-JP" altLang="en-US"/>
          </a:p>
        </p:txBody>
      </p:sp>
    </p:spTree>
    <p:extLst>
      <p:ext uri="{BB962C8B-B14F-4D97-AF65-F5344CB8AC3E}">
        <p14:creationId xmlns:p14="http://schemas.microsoft.com/office/powerpoint/2010/main" val="404119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そして、なにか起きた時にすぐに確認ができる様に店舗パソコンのディスクトップなどにショートカットを貼っておくことや、</a:t>
            </a:r>
            <a:endParaRPr kumimoji="1" lang="en-US" altLang="ja-JP" dirty="0"/>
          </a:p>
          <a:p>
            <a:r>
              <a:rPr kumimoji="1" lang="ja-JP" altLang="en-US"/>
              <a:t>個人の携帯電話でもすぐに見れる状態にしておいてください。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35517-5473-498A-A079-62AFF0F7CAC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96341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内容としては危機管理ガイドランについてのお話をしていきます。</a:t>
            </a:r>
            <a:endParaRPr kumimoji="1"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E35517-5473-498A-A079-62AFF0F7CAC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14183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また、備品破損においても、繰り返し発生し、コストがかかっていました。</a:t>
            </a:r>
            <a:endParaRPr kumimoji="1" lang="en-US" altLang="ja-JP" dirty="0"/>
          </a:p>
          <a:p>
            <a:r>
              <a:rPr kumimoji="1" lang="ja-JP" altLang="en-US" dirty="0"/>
              <a:t>社員の声として、備品破損においても全スタッフが同じ義務を負う事が意識改革につながるのではないか？</a:t>
            </a:r>
            <a:endParaRPr kumimoji="1" lang="en-US" altLang="ja-JP" dirty="0"/>
          </a:p>
          <a:p>
            <a:r>
              <a:rPr kumimoji="1" lang="ja-JP" altLang="en-US" dirty="0"/>
              <a:t>という声も上がり、全スタッフが同じ賠償責任を負う事と決定しました。</a:t>
            </a:r>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4</a:t>
            </a:fld>
            <a:endParaRPr kumimoji="1" lang="ja-JP" altLang="en-US"/>
          </a:p>
        </p:txBody>
      </p:sp>
    </p:spTree>
    <p:extLst>
      <p:ext uri="{BB962C8B-B14F-4D97-AF65-F5344CB8AC3E}">
        <p14:creationId xmlns:p14="http://schemas.microsoft.com/office/powerpoint/2010/main" val="2073072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①では店舗間で漏れることなくルールなどを共有し最低限の課題であることを浸透させてもらいました。</a:t>
            </a:r>
            <a:endParaRPr kumimoji="1" lang="en-US" altLang="ja-JP" dirty="0"/>
          </a:p>
          <a:p>
            <a:r>
              <a:rPr kumimoji="1" lang="ja-JP" altLang="en-US" dirty="0"/>
              <a:t>❷では仕組みを強化し、実施状況までをチェック。毎月危機管理室では運用状況の確認をしています。</a:t>
            </a:r>
            <a:endParaRPr kumimoji="1" lang="en-US" altLang="ja-JP" dirty="0"/>
          </a:p>
          <a:p>
            <a:r>
              <a:rPr kumimoji="1" lang="ja-JP" altLang="en-US" dirty="0"/>
              <a:t>❸❹で万一発生してしまった時の再発防止は勿論ですが、しかるべきところへ当事者が報告に来ることで危機感を上げてもらっています。</a:t>
            </a:r>
            <a:endParaRPr kumimoji="1" lang="en-US" altLang="ja-JP" dirty="0"/>
          </a:p>
          <a:p>
            <a:r>
              <a:rPr kumimoji="1" lang="ja-JP" altLang="en-US" dirty="0"/>
              <a:t>❺❻は決してコスト的なことを重視しているのではなく、同じ義務を負ってもらう事によりあくまでも危機意識を高めようとしている抑止がポイントです。</a:t>
            </a:r>
            <a:endParaRPr kumimoji="1" lang="en-US" altLang="ja-JP" dirty="0"/>
          </a:p>
          <a:p>
            <a:r>
              <a:rPr kumimoji="1" lang="ja-JP" altLang="en-US" dirty="0"/>
              <a:t>これらをどれだけ各現場がうるさく伝え、徹底できるかが現在の意識改革の最重要課題です。</a:t>
            </a:r>
            <a:endParaRPr kumimoji="1" lang="en-US" altLang="ja-JP" dirty="0"/>
          </a:p>
          <a:p>
            <a:r>
              <a:rPr kumimoji="1" lang="ja-JP" altLang="en-US" dirty="0"/>
              <a:t>改めて各現場での発信と共有、厳密な運用をお願いします。</a:t>
            </a:r>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5</a:t>
            </a:fld>
            <a:endParaRPr kumimoji="1" lang="ja-JP" altLang="en-US"/>
          </a:p>
        </p:txBody>
      </p:sp>
    </p:spTree>
    <p:extLst>
      <p:ext uri="{BB962C8B-B14F-4D97-AF65-F5344CB8AC3E}">
        <p14:creationId xmlns:p14="http://schemas.microsoft.com/office/powerpoint/2010/main" val="159208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①では店舗間で漏れることなくルールなどを共有し最低限の課題であることを浸透させてもらいました。</a:t>
            </a:r>
            <a:endParaRPr kumimoji="1" lang="en-US" altLang="ja-JP" dirty="0"/>
          </a:p>
          <a:p>
            <a:r>
              <a:rPr kumimoji="1" lang="ja-JP" altLang="en-US" dirty="0"/>
              <a:t>❷では仕組みを強化し、実施状況までをチェック。毎月危機管理室では運用状況の確認をしています。</a:t>
            </a:r>
            <a:endParaRPr kumimoji="1" lang="en-US" altLang="ja-JP" dirty="0"/>
          </a:p>
          <a:p>
            <a:r>
              <a:rPr kumimoji="1" lang="ja-JP" altLang="en-US" dirty="0"/>
              <a:t>❸❹で万一発生してしまった時の再発防止は勿論ですが、しかるべきところへ当事者が報告に来ることで危機感を上げてもらっています。</a:t>
            </a:r>
            <a:endParaRPr kumimoji="1" lang="en-US" altLang="ja-JP" dirty="0"/>
          </a:p>
          <a:p>
            <a:r>
              <a:rPr kumimoji="1" lang="ja-JP" altLang="en-US" dirty="0"/>
              <a:t>❺❻は決してコスト的なことを重視しているのではなく、同じ義務を負ってもらう事によりあくまでも危機意識を高めようとしている抑止がポイントです。</a:t>
            </a:r>
            <a:endParaRPr kumimoji="1" lang="en-US" altLang="ja-JP" dirty="0"/>
          </a:p>
          <a:p>
            <a:r>
              <a:rPr kumimoji="1" lang="ja-JP" altLang="en-US" dirty="0"/>
              <a:t>これらをどれだけ各現場がうるさく伝え、徹底できるかが現在の意識改革の最重要課題です。</a:t>
            </a:r>
            <a:endParaRPr kumimoji="1" lang="en-US" altLang="ja-JP" dirty="0"/>
          </a:p>
          <a:p>
            <a:r>
              <a:rPr kumimoji="1" lang="ja-JP" altLang="en-US" dirty="0"/>
              <a:t>改めて各現場での発信と共有、厳密な運用をお願いします。</a:t>
            </a:r>
          </a:p>
        </p:txBody>
      </p:sp>
      <p:sp>
        <p:nvSpPr>
          <p:cNvPr id="4" name="スライド番号プレースホルダー 3"/>
          <p:cNvSpPr>
            <a:spLocks noGrp="1"/>
          </p:cNvSpPr>
          <p:nvPr>
            <p:ph type="sldNum" sz="quarter" idx="5"/>
          </p:nvPr>
        </p:nvSpPr>
        <p:spPr/>
        <p:txBody>
          <a:bodyPr/>
          <a:lstStyle/>
          <a:p>
            <a:fld id="{F2EF03E7-0067-4218-9E5F-C2CA9D7AD495}" type="slidenum">
              <a:rPr kumimoji="1" lang="ja-JP" altLang="en-US" smtClean="0"/>
              <a:t>6</a:t>
            </a:fld>
            <a:endParaRPr kumimoji="1" lang="ja-JP" altLang="en-US"/>
          </a:p>
        </p:txBody>
      </p:sp>
    </p:spTree>
    <p:extLst>
      <p:ext uri="{BB962C8B-B14F-4D97-AF65-F5344CB8AC3E}">
        <p14:creationId xmlns:p14="http://schemas.microsoft.com/office/powerpoint/2010/main" val="1990135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59125" y="825500"/>
            <a:ext cx="7327900" cy="4122738"/>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6724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32354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＜終＞</a:t>
            </a:r>
            <a:endParaRPr kumimoji="1" lang="en-US" altLang="ja-JP" dirty="0"/>
          </a:p>
          <a:p>
            <a:r>
              <a:rPr kumimoji="1" lang="ja-JP" altLang="en-US" dirty="0"/>
              <a:t>また、売上入金に関してもお願い事項があります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9126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月は管理部からは金銭管理についてお話します</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37D31-4F32-47AA-8EB5-AEEBCBF1ADE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83804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A70CC5-3180-446B-BD04-EA081B53C48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DD1D9C6-6DEB-4034-B7AD-E9B866CD43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950F252-D12B-4852-AD3C-C55826E30209}"/>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5" name="フッター プレースホルダー 4">
            <a:extLst>
              <a:ext uri="{FF2B5EF4-FFF2-40B4-BE49-F238E27FC236}">
                <a16:creationId xmlns:a16="http://schemas.microsoft.com/office/drawing/2014/main" id="{7178FBA8-8F54-464F-9988-D29D157853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3E2F702-4A84-407B-B3A5-8DBCC41CE8B0}"/>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18071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55E83E-B0C0-4C7B-885E-F9A31E370A3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7F743AB-12E5-4D56-B9B7-C76B309599A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1B93806-B92D-451E-8786-D12477FE5C24}"/>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5" name="フッター プレースホルダー 4">
            <a:extLst>
              <a:ext uri="{FF2B5EF4-FFF2-40B4-BE49-F238E27FC236}">
                <a16:creationId xmlns:a16="http://schemas.microsoft.com/office/drawing/2014/main" id="{8511E8AA-5759-424D-8910-6CBCEF74BF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96090E-681F-4903-B51F-C4590F617949}"/>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3208218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E0BEB87-2839-4C0B-B7EC-2D225E85B78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5F995F-3D0C-4604-A46C-375E7655C23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1D777D-2468-4C09-9A44-333BA9B957B6}"/>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5" name="フッター プレースホルダー 4">
            <a:extLst>
              <a:ext uri="{FF2B5EF4-FFF2-40B4-BE49-F238E27FC236}">
                <a16:creationId xmlns:a16="http://schemas.microsoft.com/office/drawing/2014/main" id="{176137E2-B17A-47B5-887B-5C3904321B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0B94163-502D-4ACE-9EB6-A265A0F2D6A0}"/>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1764305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72F470-4F9B-42AD-BDEA-E94982A246D5}"/>
              </a:ext>
            </a:extLst>
          </p:cNvPr>
          <p:cNvSpPr txBox="1"/>
          <p:nvPr userDrawn="1"/>
        </p:nvSpPr>
        <p:spPr>
          <a:xfrm>
            <a:off x="9039583" y="778120"/>
            <a:ext cx="713657" cy="220188"/>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31"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831"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内容物</a:t>
            </a:r>
            <a:r>
              <a:rPr kumimoji="1" lang="en-US" altLang="ja-JP" sz="831"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831"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4098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52B10A-14FC-4D8C-A2C2-BD06217D700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D7C45DB-BD0F-4B61-A85E-A19E4413C38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7290E0-E5B8-4ECA-8700-743921192CF7}"/>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5" name="フッター プレースホルダー 4">
            <a:extLst>
              <a:ext uri="{FF2B5EF4-FFF2-40B4-BE49-F238E27FC236}">
                <a16:creationId xmlns:a16="http://schemas.microsoft.com/office/drawing/2014/main" id="{4EAD5044-623F-4902-8AAC-2B273F95B71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E6D1F8-9FD1-437B-A460-96785365B1AD}"/>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349362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969114-80CC-4EAE-AF8B-8FE5E48C1CB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0DB38C2-757F-4C32-8C74-33DF1EF034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73BA243-6015-4869-9B01-11CD9149F6A4}"/>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5" name="フッター プレースホルダー 4">
            <a:extLst>
              <a:ext uri="{FF2B5EF4-FFF2-40B4-BE49-F238E27FC236}">
                <a16:creationId xmlns:a16="http://schemas.microsoft.com/office/drawing/2014/main" id="{EBA8BD04-1C99-4A15-8EE1-C635CC7E76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D25144-EB45-4091-9FE9-F53D97F08B15}"/>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269540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BA9618-8AEC-4F11-B13D-984A3465252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9B8BA64-A870-4084-AD6D-9CBF7595E52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F43EC27-9183-4C21-923A-8D4D116DFAD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09D93EF-98ED-466D-B47A-BF28A4680DB3}"/>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6" name="フッター プレースホルダー 5">
            <a:extLst>
              <a:ext uri="{FF2B5EF4-FFF2-40B4-BE49-F238E27FC236}">
                <a16:creationId xmlns:a16="http://schemas.microsoft.com/office/drawing/2014/main" id="{831649DE-2E52-49FA-AAF1-E2CB1A289F3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25DC8DB-0FDD-4E2C-81EA-1B3138FBC6DD}"/>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238275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FC3074-0DFC-46D5-980F-7E6B3BD366A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689AAAA-76F9-4B73-B1B9-CFBD1F78E2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1A25035-7133-407E-B345-CCB64AA572D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1B712E4-9252-4E81-A6FE-0A8EC38640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BBB8309-EF1C-4DE4-BF8A-8B3D4B8411E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F77E1F7-334A-43C6-846D-4D82333C9038}"/>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8" name="フッター プレースホルダー 7">
            <a:extLst>
              <a:ext uri="{FF2B5EF4-FFF2-40B4-BE49-F238E27FC236}">
                <a16:creationId xmlns:a16="http://schemas.microsoft.com/office/drawing/2014/main" id="{F0CD6A98-9A4D-4BB1-8054-C73C61033EF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B708809-204A-4F2D-B2A5-D5AA657BEBC0}"/>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4171371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BA32F3-0ECB-4520-BA1D-EA31784922E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D8D2E35-CEAE-43AF-91D7-EA8881020366}"/>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4" name="フッター プレースホルダー 3">
            <a:extLst>
              <a:ext uri="{FF2B5EF4-FFF2-40B4-BE49-F238E27FC236}">
                <a16:creationId xmlns:a16="http://schemas.microsoft.com/office/drawing/2014/main" id="{0E15940E-4516-4BC6-9C05-6177EA74D85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FA47387-F51A-4902-A2CC-B2DF741333B0}"/>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661273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BEBD931-9078-46B8-8D10-B81BC232CE1A}"/>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3" name="フッター プレースホルダー 2">
            <a:extLst>
              <a:ext uri="{FF2B5EF4-FFF2-40B4-BE49-F238E27FC236}">
                <a16:creationId xmlns:a16="http://schemas.microsoft.com/office/drawing/2014/main" id="{67FA2C34-A84C-40AB-B7D2-A50A6E1E94E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DB9508-52AD-4C5B-83DB-A5E764C50B9C}"/>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3561543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A96B7-5628-4392-9478-90D4D84FA82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E755089-CDE9-47B9-8216-99F8378F6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C06497E-EB50-4BDF-BC16-E5308805F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0A4791D-AB8B-4423-B6AB-3244DB873D6B}"/>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6" name="フッター プレースホルダー 5">
            <a:extLst>
              <a:ext uri="{FF2B5EF4-FFF2-40B4-BE49-F238E27FC236}">
                <a16:creationId xmlns:a16="http://schemas.microsoft.com/office/drawing/2014/main" id="{1ECEE9A0-B74C-47A7-A73E-1990EDE6FA5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C870AF1-C01A-44D3-80B3-87A3C13771CE}"/>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149765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F4AE39-CC3E-4C14-B319-B6F7986CC21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29D921E-6892-4BF7-A067-2C6FB58FE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8353783-1381-4820-AA7F-52B162974B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B79A49B-009C-4209-A8E1-A270D7ABF003}"/>
              </a:ext>
            </a:extLst>
          </p:cNvPr>
          <p:cNvSpPr>
            <a:spLocks noGrp="1"/>
          </p:cNvSpPr>
          <p:nvPr>
            <p:ph type="dt" sz="half" idx="10"/>
          </p:nvPr>
        </p:nvSpPr>
        <p:spPr/>
        <p:txBody>
          <a:bodyPr/>
          <a:lstStyle/>
          <a:p>
            <a:fld id="{E4999E4B-2AEC-4151-B7CB-4043355D5798}" type="datetimeFigureOut">
              <a:rPr kumimoji="1" lang="ja-JP" altLang="en-US" smtClean="0"/>
              <a:t>2022/11/22</a:t>
            </a:fld>
            <a:endParaRPr kumimoji="1" lang="ja-JP" altLang="en-US"/>
          </a:p>
        </p:txBody>
      </p:sp>
      <p:sp>
        <p:nvSpPr>
          <p:cNvPr id="6" name="フッター プレースホルダー 5">
            <a:extLst>
              <a:ext uri="{FF2B5EF4-FFF2-40B4-BE49-F238E27FC236}">
                <a16:creationId xmlns:a16="http://schemas.microsoft.com/office/drawing/2014/main" id="{432F8E5F-6EA1-44EC-BF9F-2C990EB0FAC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6AFF9AD-65B8-4B22-AECD-CF369733290D}"/>
              </a:ext>
            </a:extLst>
          </p:cNvPr>
          <p:cNvSpPr>
            <a:spLocks noGrp="1"/>
          </p:cNvSpPr>
          <p:nvPr>
            <p:ph type="sldNum" sz="quarter" idx="12"/>
          </p:nvPr>
        </p:nvSpPr>
        <p:spPr/>
        <p:txBody>
          <a:body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2739183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5EB1474-C5A4-4FD4-8FA4-C655828BB1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CE004DE-1F3A-45E9-89F6-09E4A59EE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D4D137-03DE-4D6C-B908-8369EC304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99E4B-2AEC-4151-B7CB-4043355D5798}" type="datetimeFigureOut">
              <a:rPr kumimoji="1" lang="ja-JP" altLang="en-US" smtClean="0"/>
              <a:t>2022/11/22</a:t>
            </a:fld>
            <a:endParaRPr kumimoji="1" lang="ja-JP" altLang="en-US"/>
          </a:p>
        </p:txBody>
      </p:sp>
      <p:sp>
        <p:nvSpPr>
          <p:cNvPr id="5" name="フッター プレースホルダー 4">
            <a:extLst>
              <a:ext uri="{FF2B5EF4-FFF2-40B4-BE49-F238E27FC236}">
                <a16:creationId xmlns:a16="http://schemas.microsoft.com/office/drawing/2014/main" id="{25DFB3FD-2F52-479B-B31F-2650D7F8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F812CF0-C03E-44DC-8D14-F76BF25445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B8889-DC14-4EDF-B2B8-BD752DB26067}" type="slidenum">
              <a:rPr kumimoji="1" lang="ja-JP" altLang="en-US" smtClean="0"/>
              <a:t>‹#›</a:t>
            </a:fld>
            <a:endParaRPr kumimoji="1" lang="ja-JP" altLang="en-US"/>
          </a:p>
        </p:txBody>
      </p:sp>
    </p:spTree>
    <p:extLst>
      <p:ext uri="{BB962C8B-B14F-4D97-AF65-F5344CB8AC3E}">
        <p14:creationId xmlns:p14="http://schemas.microsoft.com/office/powerpoint/2010/main" val="31084939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7.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tmp"/><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 Id="rId5" Type="http://schemas.openxmlformats.org/officeDocument/2006/relationships/image" Target="../media/image38.tmp"/><Relationship Id="rId4" Type="http://schemas.openxmlformats.org/officeDocument/2006/relationships/image" Target="../media/image37.tmp"/></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tmp"/><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g"/><Relationship Id="rId4" Type="http://schemas.openxmlformats.org/officeDocument/2006/relationships/image" Target="../media/image65.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microsoft.com/office/2007/relationships/hdphoto" Target="../media/hdphoto2.wdp"/><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1697431" y="2891019"/>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1699219" y="3763693"/>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❸金銭管理に関して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1697431" y="2011684"/>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異物混入・誤提供・備品破損に関して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1702534" y="4639389"/>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41534D79-87B6-DF64-2300-374A144102C4}"/>
              </a:ext>
            </a:extLst>
          </p:cNvPr>
          <p:cNvSpPr/>
          <p:nvPr/>
        </p:nvSpPr>
        <p:spPr>
          <a:xfrm>
            <a:off x="1697431" y="2011684"/>
            <a:ext cx="8914594" cy="723269"/>
          </a:xfrm>
          <a:prstGeom prst="rect">
            <a:avLst/>
          </a:prstGeom>
          <a:no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5149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43192DD-BEAC-4EF5-80AB-BD897DEBE0E1}"/>
              </a:ext>
            </a:extLst>
          </p:cNvPr>
          <p:cNvSpPr txBox="1"/>
          <p:nvPr/>
        </p:nvSpPr>
        <p:spPr>
          <a:xfrm>
            <a:off x="7509931" y="3136617"/>
            <a:ext cx="22365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sng"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食中毒対策</a:t>
            </a:r>
          </a:p>
        </p:txBody>
      </p:sp>
      <p:pic>
        <p:nvPicPr>
          <p:cNvPr id="5" name="図 4">
            <a:extLst>
              <a:ext uri="{FF2B5EF4-FFF2-40B4-BE49-F238E27FC236}">
                <a16:creationId xmlns:a16="http://schemas.microsoft.com/office/drawing/2014/main" id="{94223529-8EAA-89B3-1309-8307AD79C914}"/>
              </a:ext>
            </a:extLst>
          </p:cNvPr>
          <p:cNvPicPr>
            <a:picLocks noChangeAspect="1"/>
          </p:cNvPicPr>
          <p:nvPr/>
        </p:nvPicPr>
        <p:blipFill rotWithShape="1">
          <a:blip r:embed="rId2"/>
          <a:srcRect l="606" t="34606" r="1795" b="33333"/>
          <a:stretch/>
        </p:blipFill>
        <p:spPr>
          <a:xfrm>
            <a:off x="1470168" y="1777435"/>
            <a:ext cx="4653235" cy="3308279"/>
          </a:xfrm>
          <a:prstGeom prst="rect">
            <a:avLst/>
          </a:prstGeom>
        </p:spPr>
      </p:pic>
    </p:spTree>
    <p:extLst>
      <p:ext uri="{BB962C8B-B14F-4D97-AF65-F5344CB8AC3E}">
        <p14:creationId xmlns:p14="http://schemas.microsoft.com/office/powerpoint/2010/main" val="3672464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5C1682-0DBB-4E5E-AF2E-9D948C64AEB3}"/>
              </a:ext>
            </a:extLst>
          </p:cNvPr>
          <p:cNvSpPr txBox="1"/>
          <p:nvPr/>
        </p:nvSpPr>
        <p:spPr>
          <a:xfrm>
            <a:off x="670659" y="244150"/>
            <a:ext cx="374493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メイリオ" panose="020B0604030504040204" pitchFamily="50" charset="-128"/>
                <a:ea typeface="メイリオ" panose="020B0604030504040204" pitchFamily="50" charset="-128"/>
                <a:cs typeface="+mn-cs"/>
              </a:rPr>
              <a:t>食中毒予防の</a:t>
            </a:r>
            <a:r>
              <a:rPr kumimoji="1" lang="en-US" altLang="ja-JP" sz="3200" b="1" i="0" u="none" strike="noStrike" kern="1200" cap="none" spc="0" normalizeH="0" baseline="0" noProof="0" dirty="0">
                <a:ln>
                  <a:noFill/>
                </a:ln>
                <a:solidFill>
                  <a:srgbClr val="4472C4"/>
                </a:solidFill>
                <a:effectLst/>
                <a:uLnTx/>
                <a:uFillTx/>
                <a:latin typeface="メイリオ" panose="020B0604030504040204" pitchFamily="50" charset="-128"/>
                <a:ea typeface="メイリオ" panose="020B0604030504040204" pitchFamily="50" charset="-128"/>
                <a:cs typeface="+mn-cs"/>
              </a:rPr>
              <a:t>3</a:t>
            </a:r>
            <a:r>
              <a:rPr kumimoji="1" lang="ja-JP" altLang="en-US" sz="3200" b="1" i="0" u="none" strike="noStrike" kern="1200" cap="none" spc="0" normalizeH="0" baseline="0" noProof="0" dirty="0">
                <a:ln>
                  <a:noFill/>
                </a:ln>
                <a:solidFill>
                  <a:srgbClr val="4472C4"/>
                </a:solidFill>
                <a:effectLst/>
                <a:uLnTx/>
                <a:uFillTx/>
                <a:latin typeface="メイリオ" panose="020B0604030504040204" pitchFamily="50" charset="-128"/>
                <a:ea typeface="メイリオ" panose="020B0604030504040204" pitchFamily="50" charset="-128"/>
                <a:cs typeface="+mn-cs"/>
              </a:rPr>
              <a:t>原則</a:t>
            </a:r>
          </a:p>
        </p:txBody>
      </p:sp>
      <p:sp>
        <p:nvSpPr>
          <p:cNvPr id="5" name="楕円 4">
            <a:extLst>
              <a:ext uri="{FF2B5EF4-FFF2-40B4-BE49-F238E27FC236}">
                <a16:creationId xmlns:a16="http://schemas.microsoft.com/office/drawing/2014/main" id="{8E94FC10-C650-4759-A036-9F361E5C1D7C}"/>
              </a:ext>
            </a:extLst>
          </p:cNvPr>
          <p:cNvSpPr/>
          <p:nvPr/>
        </p:nvSpPr>
        <p:spPr>
          <a:xfrm>
            <a:off x="1122655" y="1244258"/>
            <a:ext cx="1976800" cy="1889959"/>
          </a:xfrm>
          <a:prstGeom prst="ellipse">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rPr>
              <a:t>付けない</a:t>
            </a:r>
          </a:p>
        </p:txBody>
      </p:sp>
      <p:sp>
        <p:nvSpPr>
          <p:cNvPr id="7" name="楕円 6">
            <a:extLst>
              <a:ext uri="{FF2B5EF4-FFF2-40B4-BE49-F238E27FC236}">
                <a16:creationId xmlns:a16="http://schemas.microsoft.com/office/drawing/2014/main" id="{7AA7290E-3304-404F-B821-33D488E3E311}"/>
              </a:ext>
            </a:extLst>
          </p:cNvPr>
          <p:cNvSpPr/>
          <p:nvPr/>
        </p:nvSpPr>
        <p:spPr>
          <a:xfrm>
            <a:off x="4872721" y="1196250"/>
            <a:ext cx="1976800" cy="1889959"/>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60000"/>
                    <a:lumOff val="40000"/>
                  </a:srgbClr>
                </a:solidFill>
                <a:effectLst/>
                <a:uLnTx/>
                <a:uFillTx/>
                <a:latin typeface="メイリオ" panose="020B0604030504040204" pitchFamily="50" charset="-128"/>
                <a:ea typeface="メイリオ" panose="020B0604030504040204" pitchFamily="50" charset="-128"/>
                <a:cs typeface="+mn-cs"/>
              </a:rPr>
              <a:t>増やさない</a:t>
            </a:r>
          </a:p>
        </p:txBody>
      </p:sp>
      <p:sp>
        <p:nvSpPr>
          <p:cNvPr id="9" name="楕円 8">
            <a:extLst>
              <a:ext uri="{FF2B5EF4-FFF2-40B4-BE49-F238E27FC236}">
                <a16:creationId xmlns:a16="http://schemas.microsoft.com/office/drawing/2014/main" id="{57840E06-3A44-4275-B6E0-787570F3C7ED}"/>
              </a:ext>
            </a:extLst>
          </p:cNvPr>
          <p:cNvSpPr/>
          <p:nvPr/>
        </p:nvSpPr>
        <p:spPr>
          <a:xfrm>
            <a:off x="8602243" y="1179066"/>
            <a:ext cx="1976800" cy="1889959"/>
          </a:xfrm>
          <a:prstGeom prst="ellipse">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やっつける</a:t>
            </a:r>
          </a:p>
        </p:txBody>
      </p:sp>
      <p:sp>
        <p:nvSpPr>
          <p:cNvPr id="10" name="正方形/長方形 9">
            <a:extLst>
              <a:ext uri="{FF2B5EF4-FFF2-40B4-BE49-F238E27FC236}">
                <a16:creationId xmlns:a16="http://schemas.microsoft.com/office/drawing/2014/main" id="{8E6B1762-56A5-4F5B-A90E-E1B76F65E11C}"/>
              </a:ext>
            </a:extLst>
          </p:cNvPr>
          <p:cNvSpPr/>
          <p:nvPr/>
        </p:nvSpPr>
        <p:spPr>
          <a:xfrm>
            <a:off x="1116491" y="3692333"/>
            <a:ext cx="6377352" cy="161670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rPr>
              <a:t>・手洗い</a:t>
            </a:r>
            <a:endParaRPr kumimoji="1" lang="en-US" altLang="ja-JP" sz="18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rPr>
              <a:t>・まな板使い分け</a:t>
            </a:r>
            <a:endParaRPr kumimoji="1" lang="en-US" altLang="ja-JP" sz="18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lumMod val="60000"/>
                    <a:lumOff val="40000"/>
                  </a:srgbClr>
                </a:solidFill>
                <a:effectLst/>
                <a:uLnTx/>
                <a:uFillTx/>
                <a:latin typeface="メイリオ" panose="020B0604030504040204" pitchFamily="50" charset="-128"/>
                <a:ea typeface="メイリオ" panose="020B0604030504040204" pitchFamily="50" charset="-128"/>
                <a:cs typeface="+mn-cs"/>
              </a:rPr>
              <a:t>・傷口からの感染</a:t>
            </a:r>
          </a:p>
        </p:txBody>
      </p:sp>
      <p:sp>
        <p:nvSpPr>
          <p:cNvPr id="12" name="正方形/長方形 11">
            <a:extLst>
              <a:ext uri="{FF2B5EF4-FFF2-40B4-BE49-F238E27FC236}">
                <a16:creationId xmlns:a16="http://schemas.microsoft.com/office/drawing/2014/main" id="{803EA9C7-C16C-4078-B45B-6B9A4D3D7D14}"/>
              </a:ext>
            </a:extLst>
          </p:cNvPr>
          <p:cNvSpPr/>
          <p:nvPr/>
        </p:nvSpPr>
        <p:spPr>
          <a:xfrm>
            <a:off x="4681623" y="3685657"/>
            <a:ext cx="6377352" cy="161670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60000"/>
                    <a:lumOff val="40000"/>
                  </a:srgbClr>
                </a:solidFill>
                <a:effectLst/>
                <a:uLnTx/>
                <a:uFillTx/>
                <a:latin typeface="メイリオ" panose="020B0604030504040204" pitchFamily="50" charset="-128"/>
                <a:ea typeface="メイリオ" panose="020B0604030504040204" pitchFamily="50" charset="-128"/>
                <a:cs typeface="+mn-cs"/>
              </a:rPr>
              <a:t>・温度（冷蔵保管）</a:t>
            </a:r>
            <a:endParaRPr kumimoji="1" lang="en-US" altLang="ja-JP" sz="1800" b="1" i="0" u="none" strike="noStrike" kern="1200" cap="none" spc="0" normalizeH="0" baseline="0" noProof="0" dirty="0">
              <a:ln>
                <a:noFill/>
              </a:ln>
              <a:solidFill>
                <a:srgbClr val="FFC000">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60000"/>
                    <a:lumOff val="40000"/>
                  </a:srgbClr>
                </a:solidFill>
                <a:effectLst/>
                <a:uLnTx/>
                <a:uFillTx/>
                <a:latin typeface="メイリオ" panose="020B0604030504040204" pitchFamily="50" charset="-128"/>
                <a:ea typeface="メイリオ" panose="020B0604030504040204" pitchFamily="50" charset="-128"/>
                <a:cs typeface="+mn-cs"/>
              </a:rPr>
              <a:t>・湿度（水分）</a:t>
            </a:r>
            <a:endParaRPr kumimoji="1" lang="en-US" altLang="ja-JP" sz="1800" b="1" i="0" u="none" strike="noStrike" kern="1200" cap="none" spc="0" normalizeH="0" baseline="0" noProof="0" dirty="0">
              <a:ln>
                <a:noFill/>
              </a:ln>
              <a:solidFill>
                <a:srgbClr val="FFC000">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60000"/>
                    <a:lumOff val="40000"/>
                  </a:srgbClr>
                </a:solidFill>
                <a:effectLst/>
                <a:uLnTx/>
                <a:uFillTx/>
                <a:latin typeface="メイリオ" panose="020B0604030504040204" pitchFamily="50" charset="-128"/>
                <a:ea typeface="メイリオ" panose="020B0604030504040204" pitchFamily="50" charset="-128"/>
                <a:cs typeface="+mn-cs"/>
              </a:rPr>
              <a:t>・栄養素（食材の栄養素）</a:t>
            </a:r>
          </a:p>
        </p:txBody>
      </p:sp>
      <p:sp>
        <p:nvSpPr>
          <p:cNvPr id="14" name="正方形/長方形 13">
            <a:extLst>
              <a:ext uri="{FF2B5EF4-FFF2-40B4-BE49-F238E27FC236}">
                <a16:creationId xmlns:a16="http://schemas.microsoft.com/office/drawing/2014/main" id="{3DFBB62D-0CDE-4FB7-98FA-92C9086573A8}"/>
              </a:ext>
            </a:extLst>
          </p:cNvPr>
          <p:cNvSpPr/>
          <p:nvPr/>
        </p:nvSpPr>
        <p:spPr>
          <a:xfrm>
            <a:off x="6972765" y="3524867"/>
            <a:ext cx="5561713" cy="235195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　　　　　　　　　・加熱</a:t>
            </a:r>
            <a:endPar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　　　　　　　中心温度</a:t>
            </a:r>
            <a:r>
              <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75℃</a:t>
            </a: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以上</a:t>
            </a:r>
            <a:endPar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　　　　　　　</a:t>
            </a:r>
            <a:r>
              <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1</a:t>
            </a: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分以上の加熱調理</a:t>
            </a:r>
            <a:endPar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　　　　　　　　　・冷凍</a:t>
            </a:r>
            <a:endPar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　　　　　　－</a:t>
            </a:r>
            <a:r>
              <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20℃</a:t>
            </a: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以下で</a:t>
            </a:r>
            <a:r>
              <a:rPr kumimoji="1" lang="en-US" altLang="ja-JP"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48</a:t>
            </a:r>
            <a:r>
              <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時間</a:t>
            </a: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以上</a:t>
            </a:r>
            <a:endParaRPr kumimoji="1" lang="en-US" altLang="ja-JP"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60000"/>
                    <a:lumOff val="40000"/>
                  </a:srgbClr>
                </a:solidFill>
                <a:effectLst/>
                <a:uLnTx/>
                <a:uFillTx/>
                <a:latin typeface="メイリオ" panose="020B0604030504040204" pitchFamily="50" charset="-128"/>
                <a:ea typeface="メイリオ" panose="020B0604030504040204" pitchFamily="50" charset="-128"/>
                <a:cs typeface="+mn-cs"/>
              </a:rPr>
              <a:t>　　　　　　　＊寄生虫などが死滅</a:t>
            </a:r>
          </a:p>
        </p:txBody>
      </p:sp>
      <p:sp>
        <p:nvSpPr>
          <p:cNvPr id="6" name="正方形/長方形 5">
            <a:extLst>
              <a:ext uri="{FF2B5EF4-FFF2-40B4-BE49-F238E27FC236}">
                <a16:creationId xmlns:a16="http://schemas.microsoft.com/office/drawing/2014/main" id="{214018E0-7EC9-9AA1-41C6-53E39AFA6258}"/>
              </a:ext>
            </a:extLst>
          </p:cNvPr>
          <p:cNvSpPr/>
          <p:nvPr/>
        </p:nvSpPr>
        <p:spPr>
          <a:xfrm>
            <a:off x="328777" y="246584"/>
            <a:ext cx="164387" cy="544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5492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 ウォーターフォール図&#10;&#10;自動的に生成された説明">
            <a:extLst>
              <a:ext uri="{FF2B5EF4-FFF2-40B4-BE49-F238E27FC236}">
                <a16:creationId xmlns:a16="http://schemas.microsoft.com/office/drawing/2014/main" id="{3411AA6D-72DF-496D-9F6D-607194F79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17" y="346267"/>
            <a:ext cx="7722507" cy="6186023"/>
          </a:xfrm>
          <a:prstGeom prst="rect">
            <a:avLst/>
          </a:prstGeom>
        </p:spPr>
      </p:pic>
      <p:sp>
        <p:nvSpPr>
          <p:cNvPr id="8" name="楕円 7">
            <a:extLst>
              <a:ext uri="{FF2B5EF4-FFF2-40B4-BE49-F238E27FC236}">
                <a16:creationId xmlns:a16="http://schemas.microsoft.com/office/drawing/2014/main" id="{9D72F0A1-C947-4E77-A199-1B088BFCA09C}"/>
              </a:ext>
            </a:extLst>
          </p:cNvPr>
          <p:cNvSpPr/>
          <p:nvPr/>
        </p:nvSpPr>
        <p:spPr>
          <a:xfrm>
            <a:off x="3429294" y="1834764"/>
            <a:ext cx="1994100" cy="2867723"/>
          </a:xfrm>
          <a:prstGeom prst="ellipse">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5AB710EE-D64C-4040-A06D-1E0F9294BC11}"/>
              </a:ext>
            </a:extLst>
          </p:cNvPr>
          <p:cNvSpPr/>
          <p:nvPr/>
        </p:nvSpPr>
        <p:spPr>
          <a:xfrm>
            <a:off x="6850808" y="1978603"/>
            <a:ext cx="590129" cy="2867723"/>
          </a:xfrm>
          <a:prstGeom prst="ellipse">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6DC17E88-6B9F-49B8-9911-B5C02D9C849C}"/>
              </a:ext>
            </a:extLst>
          </p:cNvPr>
          <p:cNvSpPr/>
          <p:nvPr/>
        </p:nvSpPr>
        <p:spPr>
          <a:xfrm>
            <a:off x="1352992" y="1789660"/>
            <a:ext cx="1891371" cy="2867723"/>
          </a:xfrm>
          <a:prstGeom prst="ellipse">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4" name="楕円 13">
            <a:extLst>
              <a:ext uri="{FF2B5EF4-FFF2-40B4-BE49-F238E27FC236}">
                <a16:creationId xmlns:a16="http://schemas.microsoft.com/office/drawing/2014/main" id="{CADDE231-AA91-4C92-8CD9-BC52E69BB976}"/>
              </a:ext>
            </a:extLst>
          </p:cNvPr>
          <p:cNvSpPr/>
          <p:nvPr/>
        </p:nvSpPr>
        <p:spPr>
          <a:xfrm>
            <a:off x="8091215" y="544739"/>
            <a:ext cx="1018496" cy="586832"/>
          </a:xfrm>
          <a:prstGeom prst="ellipse">
            <a:avLst/>
          </a:pr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冬</a:t>
            </a:r>
          </a:p>
        </p:txBody>
      </p:sp>
      <p:sp>
        <p:nvSpPr>
          <p:cNvPr id="16" name="楕円 15">
            <a:extLst>
              <a:ext uri="{FF2B5EF4-FFF2-40B4-BE49-F238E27FC236}">
                <a16:creationId xmlns:a16="http://schemas.microsoft.com/office/drawing/2014/main" id="{BC340497-29F7-4F4A-9871-79F6A6E6AA95}"/>
              </a:ext>
            </a:extLst>
          </p:cNvPr>
          <p:cNvSpPr/>
          <p:nvPr/>
        </p:nvSpPr>
        <p:spPr>
          <a:xfrm>
            <a:off x="8091215" y="1661543"/>
            <a:ext cx="1018496" cy="586832"/>
          </a:xfrm>
          <a:prstGeom prst="ellipse">
            <a:avLst/>
          </a:prstGeom>
          <a:solidFill>
            <a:schemeClr val="accent6">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B050"/>
                </a:solidFill>
                <a:effectLst/>
                <a:uLnTx/>
                <a:uFillTx/>
                <a:latin typeface="游ゴシック" panose="020F0502020204030204"/>
                <a:ea typeface="游ゴシック" panose="020B0400000000000000" pitchFamily="50" charset="-128"/>
                <a:cs typeface="+mn-cs"/>
              </a:rPr>
              <a:t>夏</a:t>
            </a:r>
          </a:p>
        </p:txBody>
      </p:sp>
      <p:sp>
        <p:nvSpPr>
          <p:cNvPr id="18" name="楕円 17">
            <a:extLst>
              <a:ext uri="{FF2B5EF4-FFF2-40B4-BE49-F238E27FC236}">
                <a16:creationId xmlns:a16="http://schemas.microsoft.com/office/drawing/2014/main" id="{E41F7FC8-F14F-4E27-A772-DEB5AEBFC1F2}"/>
              </a:ext>
            </a:extLst>
          </p:cNvPr>
          <p:cNvSpPr/>
          <p:nvPr/>
        </p:nvSpPr>
        <p:spPr>
          <a:xfrm>
            <a:off x="5858502" y="1995143"/>
            <a:ext cx="590129" cy="2867723"/>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a:extLst>
              <a:ext uri="{FF2B5EF4-FFF2-40B4-BE49-F238E27FC236}">
                <a16:creationId xmlns:a16="http://schemas.microsoft.com/office/drawing/2014/main" id="{65B0ED81-1C21-4A27-A68F-0163CF77BC6A}"/>
              </a:ext>
            </a:extLst>
          </p:cNvPr>
          <p:cNvSpPr/>
          <p:nvPr/>
        </p:nvSpPr>
        <p:spPr>
          <a:xfrm>
            <a:off x="8091215" y="3611081"/>
            <a:ext cx="1018496" cy="586832"/>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rPr>
              <a:t>秋</a:t>
            </a:r>
          </a:p>
        </p:txBody>
      </p:sp>
      <p:sp>
        <p:nvSpPr>
          <p:cNvPr id="21" name="正方形/長方形 20">
            <a:extLst>
              <a:ext uri="{FF2B5EF4-FFF2-40B4-BE49-F238E27FC236}">
                <a16:creationId xmlns:a16="http://schemas.microsoft.com/office/drawing/2014/main" id="{9E415019-7C1C-47A9-A965-C8C87652259F}"/>
              </a:ext>
            </a:extLst>
          </p:cNvPr>
          <p:cNvSpPr/>
          <p:nvPr/>
        </p:nvSpPr>
        <p:spPr>
          <a:xfrm>
            <a:off x="457201" y="5394965"/>
            <a:ext cx="7155180" cy="422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0FFDDF19-3E30-4EFE-8615-E1D305B53E95}"/>
              </a:ext>
            </a:extLst>
          </p:cNvPr>
          <p:cNvSpPr/>
          <p:nvPr/>
        </p:nvSpPr>
        <p:spPr>
          <a:xfrm>
            <a:off x="564960" y="5517225"/>
            <a:ext cx="10366744" cy="1016187"/>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乾燥しウィルスが蔓延しやすい</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a:t>
            </a: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月以降</a:t>
            </a:r>
          </a:p>
        </p:txBody>
      </p:sp>
      <p:sp>
        <p:nvSpPr>
          <p:cNvPr id="23" name="テキスト ボックス 22">
            <a:extLst>
              <a:ext uri="{FF2B5EF4-FFF2-40B4-BE49-F238E27FC236}">
                <a16:creationId xmlns:a16="http://schemas.microsoft.com/office/drawing/2014/main" id="{76CCA428-85E4-481D-B993-D6CCB458A02B}"/>
              </a:ext>
            </a:extLst>
          </p:cNvPr>
          <p:cNvSpPr txBox="1"/>
          <p:nvPr/>
        </p:nvSpPr>
        <p:spPr>
          <a:xfrm>
            <a:off x="9323936" y="653488"/>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ウィルス性食中毒</a:t>
            </a:r>
          </a:p>
        </p:txBody>
      </p:sp>
      <p:sp>
        <p:nvSpPr>
          <p:cNvPr id="25" name="テキスト ボックス 24">
            <a:extLst>
              <a:ext uri="{FF2B5EF4-FFF2-40B4-BE49-F238E27FC236}">
                <a16:creationId xmlns:a16="http://schemas.microsoft.com/office/drawing/2014/main" id="{4228698A-F8F6-4C7C-B111-C01D31012DBB}"/>
              </a:ext>
            </a:extLst>
          </p:cNvPr>
          <p:cNvSpPr txBox="1"/>
          <p:nvPr/>
        </p:nvSpPr>
        <p:spPr>
          <a:xfrm>
            <a:off x="9314645" y="1770292"/>
            <a:ext cx="15696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細菌性食中毒</a:t>
            </a:r>
          </a:p>
        </p:txBody>
      </p:sp>
      <p:sp>
        <p:nvSpPr>
          <p:cNvPr id="27" name="テキスト ボックス 26">
            <a:extLst>
              <a:ext uri="{FF2B5EF4-FFF2-40B4-BE49-F238E27FC236}">
                <a16:creationId xmlns:a16="http://schemas.microsoft.com/office/drawing/2014/main" id="{C8DA35E2-63D0-47A2-985D-F322CA187F24}"/>
              </a:ext>
            </a:extLst>
          </p:cNvPr>
          <p:cNvSpPr txBox="1"/>
          <p:nvPr/>
        </p:nvSpPr>
        <p:spPr>
          <a:xfrm>
            <a:off x="9323932" y="3719831"/>
            <a:ext cx="24929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自然毒・寄生虫食中毒</a:t>
            </a:r>
          </a:p>
        </p:txBody>
      </p:sp>
      <p:sp>
        <p:nvSpPr>
          <p:cNvPr id="28" name="テキスト ボックス 27">
            <a:extLst>
              <a:ext uri="{FF2B5EF4-FFF2-40B4-BE49-F238E27FC236}">
                <a16:creationId xmlns:a16="http://schemas.microsoft.com/office/drawing/2014/main" id="{F8DFBA24-7A79-4174-98CD-C8DE1613A554}"/>
              </a:ext>
            </a:extLst>
          </p:cNvPr>
          <p:cNvSpPr txBox="1"/>
          <p:nvPr/>
        </p:nvSpPr>
        <p:spPr>
          <a:xfrm>
            <a:off x="9439345" y="2148433"/>
            <a:ext cx="2262158"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・カンピロバクター</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・サルモネラ</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・腸炎ビブリオ</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・黄色ブドウ球菌</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O-157</a:t>
            </a:r>
            <a:endPar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1CABCA45-23DB-4C43-91CD-0B9B5940ADE3}"/>
              </a:ext>
            </a:extLst>
          </p:cNvPr>
          <p:cNvSpPr txBox="1"/>
          <p:nvPr/>
        </p:nvSpPr>
        <p:spPr>
          <a:xfrm>
            <a:off x="9439350" y="1117829"/>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・ノロウィルス</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CF842242-CD39-4E27-B69B-7281051E7298}"/>
              </a:ext>
            </a:extLst>
          </p:cNvPr>
          <p:cNvSpPr txBox="1"/>
          <p:nvPr/>
        </p:nvSpPr>
        <p:spPr>
          <a:xfrm>
            <a:off x="9439347" y="4160414"/>
            <a:ext cx="15696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・アニサキス</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・毒キノコ</a:t>
            </a:r>
            <a:endParaRPr kumimoji="1" lang="en-US" altLang="ja-JP" sz="1800" b="0"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p:txBody>
      </p:sp>
      <p:cxnSp>
        <p:nvCxnSpPr>
          <p:cNvPr id="3" name="直線コネクタ 2">
            <a:extLst>
              <a:ext uri="{FF2B5EF4-FFF2-40B4-BE49-F238E27FC236}">
                <a16:creationId xmlns:a16="http://schemas.microsoft.com/office/drawing/2014/main" id="{3CE5B34C-BB66-43DE-8DDA-219E1388D096}"/>
              </a:ext>
            </a:extLst>
          </p:cNvPr>
          <p:cNvCxnSpPr/>
          <p:nvPr/>
        </p:nvCxnSpPr>
        <p:spPr>
          <a:xfrm>
            <a:off x="2426498" y="6406299"/>
            <a:ext cx="66429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21DD3E6E-63E7-8208-0E40-663E1B272F66}"/>
              </a:ext>
            </a:extLst>
          </p:cNvPr>
          <p:cNvSpPr/>
          <p:nvPr/>
        </p:nvSpPr>
        <p:spPr>
          <a:xfrm>
            <a:off x="9226196" y="1058242"/>
            <a:ext cx="2619911" cy="4315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B8DAC7DB-DB04-5444-46D1-1B1CF2C54D42}"/>
              </a:ext>
            </a:extLst>
          </p:cNvPr>
          <p:cNvSpPr/>
          <p:nvPr/>
        </p:nvSpPr>
        <p:spPr>
          <a:xfrm>
            <a:off x="9226198" y="4161037"/>
            <a:ext cx="2659295" cy="3184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5563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21A0A58-BD58-87A0-4941-E1E605D5FC56}"/>
              </a:ext>
            </a:extLst>
          </p:cNvPr>
          <p:cNvSpPr txBox="1"/>
          <p:nvPr/>
        </p:nvSpPr>
        <p:spPr>
          <a:xfrm>
            <a:off x="3883635" y="1592501"/>
            <a:ext cx="428835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ノロウイルスについて</a:t>
            </a:r>
          </a:p>
        </p:txBody>
      </p:sp>
      <p:sp>
        <p:nvSpPr>
          <p:cNvPr id="3" name="正方形/長方形 2">
            <a:extLst>
              <a:ext uri="{FF2B5EF4-FFF2-40B4-BE49-F238E27FC236}">
                <a16:creationId xmlns:a16="http://schemas.microsoft.com/office/drawing/2014/main" id="{97986131-46AB-20C8-D7CD-663C080C6CF8}"/>
              </a:ext>
            </a:extLst>
          </p:cNvPr>
          <p:cNvSpPr/>
          <p:nvPr/>
        </p:nvSpPr>
        <p:spPr>
          <a:xfrm>
            <a:off x="3647332" y="1417837"/>
            <a:ext cx="195209" cy="852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81EE0F92-6433-B993-891D-FA075A3DCE38}"/>
              </a:ext>
            </a:extLst>
          </p:cNvPr>
          <p:cNvSpPr txBox="1"/>
          <p:nvPr/>
        </p:nvSpPr>
        <p:spPr>
          <a:xfrm>
            <a:off x="4140490" y="3421299"/>
            <a:ext cx="38779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アニサキスについて</a:t>
            </a:r>
          </a:p>
        </p:txBody>
      </p:sp>
      <p:sp>
        <p:nvSpPr>
          <p:cNvPr id="6" name="正方形/長方形 5">
            <a:extLst>
              <a:ext uri="{FF2B5EF4-FFF2-40B4-BE49-F238E27FC236}">
                <a16:creationId xmlns:a16="http://schemas.microsoft.com/office/drawing/2014/main" id="{A90C1585-63EA-A460-F2FB-5E03BC8D37AF}"/>
              </a:ext>
            </a:extLst>
          </p:cNvPr>
          <p:cNvSpPr/>
          <p:nvPr/>
        </p:nvSpPr>
        <p:spPr>
          <a:xfrm>
            <a:off x="3696989" y="3275748"/>
            <a:ext cx="195209" cy="852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92791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サイドバーでクエリ検索">
            <a:extLst>
              <a:ext uri="{FF2B5EF4-FFF2-40B4-BE49-F238E27FC236}">
                <a16:creationId xmlns:a16="http://schemas.microsoft.com/office/drawing/2014/main" id="{1FBCCA90-5050-ECB6-BE64-1610675BEB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52" y="967999"/>
            <a:ext cx="11305429" cy="557533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8CA9428-F390-BE8B-EF6A-EA658D399457}"/>
              </a:ext>
            </a:extLst>
          </p:cNvPr>
          <p:cNvSpPr txBox="1"/>
          <p:nvPr/>
        </p:nvSpPr>
        <p:spPr>
          <a:xfrm>
            <a:off x="647277" y="205489"/>
            <a:ext cx="428835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ノロウイルスについて</a:t>
            </a:r>
          </a:p>
        </p:txBody>
      </p:sp>
      <p:sp>
        <p:nvSpPr>
          <p:cNvPr id="4" name="正方形/長方形 3">
            <a:extLst>
              <a:ext uri="{FF2B5EF4-FFF2-40B4-BE49-F238E27FC236}">
                <a16:creationId xmlns:a16="http://schemas.microsoft.com/office/drawing/2014/main" id="{D0B74CC2-C7DB-937A-5BA7-234EC9523312}"/>
              </a:ext>
            </a:extLst>
          </p:cNvPr>
          <p:cNvSpPr/>
          <p:nvPr/>
        </p:nvSpPr>
        <p:spPr>
          <a:xfrm>
            <a:off x="390422" y="195213"/>
            <a:ext cx="174661" cy="585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5" name="グループ化 4">
            <a:extLst>
              <a:ext uri="{FF2B5EF4-FFF2-40B4-BE49-F238E27FC236}">
                <a16:creationId xmlns:a16="http://schemas.microsoft.com/office/drawing/2014/main" id="{5D6EA878-C925-AFC7-9BEE-FEE992D3B0A8}"/>
              </a:ext>
            </a:extLst>
          </p:cNvPr>
          <p:cNvGrpSpPr/>
          <p:nvPr/>
        </p:nvGrpSpPr>
        <p:grpSpPr>
          <a:xfrm>
            <a:off x="424664" y="2221786"/>
            <a:ext cx="11342671" cy="2414427"/>
            <a:chOff x="482887" y="2198669"/>
            <a:chExt cx="11342670" cy="2414427"/>
          </a:xfrm>
        </p:grpSpPr>
        <p:sp>
          <p:nvSpPr>
            <p:cNvPr id="6" name="四角形: 角を丸くする 5">
              <a:extLst>
                <a:ext uri="{FF2B5EF4-FFF2-40B4-BE49-F238E27FC236}">
                  <a16:creationId xmlns:a16="http://schemas.microsoft.com/office/drawing/2014/main" id="{8B10DAB9-7228-8C2B-82A9-EF3C871FEE89}"/>
                </a:ext>
              </a:extLst>
            </p:cNvPr>
            <p:cNvSpPr/>
            <p:nvPr/>
          </p:nvSpPr>
          <p:spPr>
            <a:xfrm>
              <a:off x="482887" y="2198669"/>
              <a:ext cx="11342670" cy="2414427"/>
            </a:xfrm>
            <a:prstGeom prst="roundRect">
              <a:avLst/>
            </a:prstGeom>
            <a:solidFill>
              <a:schemeClr val="tx1">
                <a:lumMod val="85000"/>
                <a:lumOff val="15000"/>
                <a:alpha val="58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空気の乾燥している冬場</a:t>
              </a:r>
              <a:endParaRPr kumimoji="1" lang="en-US" altLang="ja-JP"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大人数での会食の多い年末にかけて</a:t>
              </a:r>
              <a:endParaRPr kumimoji="1" lang="en-US" altLang="ja-JP"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人を介して爆発的に感染が広がる危険性</a:t>
              </a:r>
            </a:p>
          </p:txBody>
        </p:sp>
        <p:sp>
          <p:nvSpPr>
            <p:cNvPr id="7" name="テキスト ボックス 6">
              <a:extLst>
                <a:ext uri="{FF2B5EF4-FFF2-40B4-BE49-F238E27FC236}">
                  <a16:creationId xmlns:a16="http://schemas.microsoft.com/office/drawing/2014/main" id="{71BB63E5-62EC-9BC7-44DB-3E23867F2BB9}"/>
                </a:ext>
              </a:extLst>
            </p:cNvPr>
            <p:cNvSpPr txBox="1"/>
            <p:nvPr/>
          </p:nvSpPr>
          <p:spPr>
            <a:xfrm>
              <a:off x="2977608" y="2957438"/>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4203263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ビジュアル検索クエリイメージ">
            <a:extLst>
              <a:ext uri="{FF2B5EF4-FFF2-40B4-BE49-F238E27FC236}">
                <a16:creationId xmlns:a16="http://schemas.microsoft.com/office/drawing/2014/main" id="{B187A215-132E-0F6C-E218-4580315E2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873" y="-12304"/>
            <a:ext cx="85397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CB2292D6-E3F4-8B24-F7CA-E1EE23E66917}"/>
              </a:ext>
            </a:extLst>
          </p:cNvPr>
          <p:cNvSpPr txBox="1"/>
          <p:nvPr/>
        </p:nvSpPr>
        <p:spPr>
          <a:xfrm>
            <a:off x="503434" y="82198"/>
            <a:ext cx="264687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ノロウイルス</a:t>
            </a:r>
          </a:p>
        </p:txBody>
      </p:sp>
      <p:sp>
        <p:nvSpPr>
          <p:cNvPr id="2" name="正方形/長方形 1">
            <a:extLst>
              <a:ext uri="{FF2B5EF4-FFF2-40B4-BE49-F238E27FC236}">
                <a16:creationId xmlns:a16="http://schemas.microsoft.com/office/drawing/2014/main" id="{AF78684B-CBC9-1390-4EBB-70551A86F2CD}"/>
              </a:ext>
            </a:extLst>
          </p:cNvPr>
          <p:cNvSpPr/>
          <p:nvPr/>
        </p:nvSpPr>
        <p:spPr>
          <a:xfrm>
            <a:off x="0" y="0"/>
            <a:ext cx="174661" cy="585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CF1CEE0E-CE31-9401-5697-86C819C3376E}"/>
              </a:ext>
            </a:extLst>
          </p:cNvPr>
          <p:cNvGrpSpPr/>
          <p:nvPr/>
        </p:nvGrpSpPr>
        <p:grpSpPr>
          <a:xfrm>
            <a:off x="503434" y="2209482"/>
            <a:ext cx="11342671" cy="2414427"/>
            <a:chOff x="482887" y="2198669"/>
            <a:chExt cx="11342670" cy="2414427"/>
          </a:xfrm>
        </p:grpSpPr>
        <p:sp>
          <p:nvSpPr>
            <p:cNvPr id="5" name="四角形: 角を丸くする 4">
              <a:extLst>
                <a:ext uri="{FF2B5EF4-FFF2-40B4-BE49-F238E27FC236}">
                  <a16:creationId xmlns:a16="http://schemas.microsoft.com/office/drawing/2014/main" id="{B0F319C6-CAE8-C1B8-E92F-4313F941469A}"/>
                </a:ext>
              </a:extLst>
            </p:cNvPr>
            <p:cNvSpPr/>
            <p:nvPr/>
          </p:nvSpPr>
          <p:spPr>
            <a:xfrm>
              <a:off x="482887" y="2198669"/>
              <a:ext cx="11342670" cy="2414427"/>
            </a:xfrm>
            <a:prstGeom prst="roundRect">
              <a:avLst/>
            </a:prstGeom>
            <a:solidFill>
              <a:schemeClr val="tx1">
                <a:lumMod val="85000"/>
                <a:lumOff val="15000"/>
                <a:alpha val="58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①　ノロウィルスに汚染された食材を取り入れた場合</a:t>
              </a:r>
              <a:endParaRPr kumimoji="1" lang="en-US" altLang="ja-JP" sz="32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32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②　ノロウィルスに感染した人（もの）に接触した場合</a:t>
              </a:r>
            </a:p>
          </p:txBody>
        </p:sp>
        <p:sp>
          <p:nvSpPr>
            <p:cNvPr id="6" name="テキスト ボックス 5">
              <a:extLst>
                <a:ext uri="{FF2B5EF4-FFF2-40B4-BE49-F238E27FC236}">
                  <a16:creationId xmlns:a16="http://schemas.microsoft.com/office/drawing/2014/main" id="{5EC0F6F4-DF48-B478-1C9F-16AEE710284C}"/>
                </a:ext>
              </a:extLst>
            </p:cNvPr>
            <p:cNvSpPr txBox="1"/>
            <p:nvPr/>
          </p:nvSpPr>
          <p:spPr>
            <a:xfrm>
              <a:off x="2977608" y="2957438"/>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127241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FA346F7-A4F7-3A75-59A7-2648A2FAF7B3}"/>
              </a:ext>
            </a:extLst>
          </p:cNvPr>
          <p:cNvSpPr txBox="1"/>
          <p:nvPr/>
        </p:nvSpPr>
        <p:spPr>
          <a:xfrm>
            <a:off x="421240" y="82199"/>
            <a:ext cx="34676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ノロウイルス対策</a:t>
            </a:r>
          </a:p>
        </p:txBody>
      </p:sp>
      <p:sp>
        <p:nvSpPr>
          <p:cNvPr id="5" name="正方形/長方形 4">
            <a:extLst>
              <a:ext uri="{FF2B5EF4-FFF2-40B4-BE49-F238E27FC236}">
                <a16:creationId xmlns:a16="http://schemas.microsoft.com/office/drawing/2014/main" id="{9581AD7F-47C6-7FFF-B9B6-AD280ACE2AFA}"/>
              </a:ext>
            </a:extLst>
          </p:cNvPr>
          <p:cNvSpPr/>
          <p:nvPr/>
        </p:nvSpPr>
        <p:spPr>
          <a:xfrm>
            <a:off x="0" y="0"/>
            <a:ext cx="174661" cy="585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9E47FF2-CCCB-0B87-1727-10C62AD6F1F3}"/>
              </a:ext>
            </a:extLst>
          </p:cNvPr>
          <p:cNvSpPr txBox="1"/>
          <p:nvPr/>
        </p:nvSpPr>
        <p:spPr>
          <a:xfrm>
            <a:off x="3255653" y="3592338"/>
            <a:ext cx="281317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71446" marR="0" lvl="0" indent="-171446" algn="l" defTabSz="914400" rtl="0" eaLnBrk="1" fontAlgn="auto" latinLnBrk="0" hangingPunct="1">
              <a:lnSpc>
                <a:spcPct val="100000"/>
              </a:lnSpc>
              <a:spcBef>
                <a:spcPts val="600"/>
              </a:spcBef>
              <a:spcAft>
                <a:spcPts val="0"/>
              </a:spcAft>
              <a:buClrTx/>
              <a:buSzTx/>
              <a:buFont typeface="Yu Gothic" panose="020B0400000000000000" pitchFamily="50" charset="-128"/>
              <a:buChar char="☆"/>
              <a:tabLst/>
              <a:defRPr/>
            </a:pP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51F14D8B-0D26-1871-D6A6-D7F952B9D856}"/>
              </a:ext>
            </a:extLst>
          </p:cNvPr>
          <p:cNvSpPr txBox="1"/>
          <p:nvPr/>
        </p:nvSpPr>
        <p:spPr>
          <a:xfrm>
            <a:off x="6773269" y="5947662"/>
            <a:ext cx="25397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洗剤などで十分に洗浄し、熱湯で加熱する方法も有効です。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テキスト ボックス 45">
            <a:extLst>
              <a:ext uri="{FF2B5EF4-FFF2-40B4-BE49-F238E27FC236}">
                <a16:creationId xmlns:a16="http://schemas.microsoft.com/office/drawing/2014/main" id="{5C157B3B-AD4B-AB34-5043-87D1DBE44755}"/>
              </a:ext>
            </a:extLst>
          </p:cNvPr>
          <p:cNvSpPr txBox="1">
            <a:spLocks noChangeArrowheads="1"/>
          </p:cNvSpPr>
          <p:nvPr/>
        </p:nvSpPr>
        <p:spPr bwMode="auto">
          <a:xfrm>
            <a:off x="6341200" y="3261865"/>
            <a:ext cx="2960571" cy="369332"/>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エコサンプラス</a:t>
            </a:r>
          </a:p>
        </p:txBody>
      </p:sp>
      <p:pic>
        <p:nvPicPr>
          <p:cNvPr id="22" name="図 21">
            <a:extLst>
              <a:ext uri="{FF2B5EF4-FFF2-40B4-BE49-F238E27FC236}">
                <a16:creationId xmlns:a16="http://schemas.microsoft.com/office/drawing/2014/main" id="{EAE8B964-1459-83DF-F104-EC1D2771A5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91026" y="3538919"/>
            <a:ext cx="672391" cy="1366723"/>
          </a:xfrm>
          <a:prstGeom prst="rect">
            <a:avLst/>
          </a:prstGeom>
        </p:spPr>
      </p:pic>
      <p:pic>
        <p:nvPicPr>
          <p:cNvPr id="23" name="図 22">
            <a:extLst>
              <a:ext uri="{FF2B5EF4-FFF2-40B4-BE49-F238E27FC236}">
                <a16:creationId xmlns:a16="http://schemas.microsoft.com/office/drawing/2014/main" id="{49147DCD-5699-4B02-EF46-6C310D2FA5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022" y="3667377"/>
            <a:ext cx="463517" cy="1179863"/>
          </a:xfrm>
          <a:prstGeom prst="rect">
            <a:avLst/>
          </a:prstGeom>
        </p:spPr>
      </p:pic>
      <p:grpSp>
        <p:nvGrpSpPr>
          <p:cNvPr id="24" name="グループ化 23">
            <a:extLst>
              <a:ext uri="{FF2B5EF4-FFF2-40B4-BE49-F238E27FC236}">
                <a16:creationId xmlns:a16="http://schemas.microsoft.com/office/drawing/2014/main" id="{A5AEF12F-E091-B76D-F408-03CB71DF72BF}"/>
              </a:ext>
            </a:extLst>
          </p:cNvPr>
          <p:cNvGrpSpPr/>
          <p:nvPr/>
        </p:nvGrpSpPr>
        <p:grpSpPr>
          <a:xfrm>
            <a:off x="7091252" y="4118307"/>
            <a:ext cx="1481055" cy="495526"/>
            <a:chOff x="2297526" y="2381228"/>
            <a:chExt cx="318694" cy="305706"/>
          </a:xfrm>
        </p:grpSpPr>
        <p:sp>
          <p:nvSpPr>
            <p:cNvPr id="25" name="円/楕円 78">
              <a:extLst>
                <a:ext uri="{FF2B5EF4-FFF2-40B4-BE49-F238E27FC236}">
                  <a16:creationId xmlns:a16="http://schemas.microsoft.com/office/drawing/2014/main" id="{42ED9652-DCF3-2A1A-4312-2F3B2A1E2F84}"/>
                </a:ext>
              </a:extLst>
            </p:cNvPr>
            <p:cNvSpPr/>
            <p:nvPr/>
          </p:nvSpPr>
          <p:spPr>
            <a:xfrm>
              <a:off x="2297526" y="2381228"/>
              <a:ext cx="318694" cy="288000"/>
            </a:xfrm>
            <a:prstGeom prst="ellipse">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9F6E26F1-3411-0A7B-447C-000877DF4DA3}"/>
                </a:ext>
              </a:extLst>
            </p:cNvPr>
            <p:cNvSpPr txBox="1"/>
            <p:nvPr/>
          </p:nvSpPr>
          <p:spPr>
            <a:xfrm>
              <a:off x="2359049" y="2402118"/>
              <a:ext cx="195647" cy="2848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倍</a:t>
              </a:r>
            </a:p>
          </p:txBody>
        </p:sp>
      </p:grpSp>
      <p:sp>
        <p:nvSpPr>
          <p:cNvPr id="27" name="テキスト ボックス 45">
            <a:extLst>
              <a:ext uri="{FF2B5EF4-FFF2-40B4-BE49-F238E27FC236}">
                <a16:creationId xmlns:a16="http://schemas.microsoft.com/office/drawing/2014/main" id="{0430F07A-3C02-44E8-2EC0-52895E6DD148}"/>
              </a:ext>
            </a:extLst>
          </p:cNvPr>
          <p:cNvSpPr txBox="1">
            <a:spLocks noChangeArrowheads="1"/>
          </p:cNvSpPr>
          <p:nvPr/>
        </p:nvSpPr>
        <p:spPr bwMode="auto">
          <a:xfrm>
            <a:off x="6466103" y="4962292"/>
            <a:ext cx="2994061" cy="954107"/>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スプレーボトルに</a:t>
            </a:r>
            <a:r>
              <a:rPr kumimoji="1" lang="ja-JP" altLang="en-US" sz="1400"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水</a:t>
            </a:r>
            <a:r>
              <a:rPr kumimoji="1" lang="en-US" altLang="ja-JP" sz="1400"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600ml</a:t>
            </a:r>
            <a:r>
              <a:rPr kumimoji="1" lang="ja-JP" altLang="en-US" sz="1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a:t>
            </a:r>
            <a:r>
              <a:rPr kumimoji="1" lang="ja-JP" altLang="en-US" sz="1400"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エコサンプラスを</a:t>
            </a:r>
            <a:r>
              <a:rPr kumimoji="1" lang="en-US" altLang="ja-JP" sz="1400"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入れ、エコサンプラス溶液をつくる。</a:t>
            </a:r>
            <a:endParaRPr kumimoji="1" lang="en-US" altLang="ja-JP" sz="1400"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9" name="グループ化 28">
            <a:extLst>
              <a:ext uri="{FF2B5EF4-FFF2-40B4-BE49-F238E27FC236}">
                <a16:creationId xmlns:a16="http://schemas.microsoft.com/office/drawing/2014/main" id="{E84F5C4B-1EAC-5481-21D1-14EC44F66BC6}"/>
              </a:ext>
            </a:extLst>
          </p:cNvPr>
          <p:cNvGrpSpPr/>
          <p:nvPr/>
        </p:nvGrpSpPr>
        <p:grpSpPr>
          <a:xfrm>
            <a:off x="3261107" y="3057347"/>
            <a:ext cx="2634625" cy="3452473"/>
            <a:chOff x="279858" y="1802625"/>
            <a:chExt cx="3089029" cy="4789408"/>
          </a:xfrm>
        </p:grpSpPr>
        <p:sp>
          <p:nvSpPr>
            <p:cNvPr id="31" name="テキスト ボックス 30">
              <a:extLst>
                <a:ext uri="{FF2B5EF4-FFF2-40B4-BE49-F238E27FC236}">
                  <a16:creationId xmlns:a16="http://schemas.microsoft.com/office/drawing/2014/main" id="{73358ECA-7D07-107E-7CBE-0CAA4C81BB18}"/>
                </a:ext>
              </a:extLst>
            </p:cNvPr>
            <p:cNvSpPr txBox="1"/>
            <p:nvPr/>
          </p:nvSpPr>
          <p:spPr>
            <a:xfrm flipH="1">
              <a:off x="279858" y="2034585"/>
              <a:ext cx="2861868" cy="5123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専用タイマー使用</a:t>
              </a:r>
            </a:p>
          </p:txBody>
        </p:sp>
        <p:sp>
          <p:nvSpPr>
            <p:cNvPr id="32" name="テキスト ボックス 31">
              <a:extLst>
                <a:ext uri="{FF2B5EF4-FFF2-40B4-BE49-F238E27FC236}">
                  <a16:creationId xmlns:a16="http://schemas.microsoft.com/office/drawing/2014/main" id="{F3339A0F-5A2C-6D3F-0E9A-B58B5929F21D}"/>
                </a:ext>
              </a:extLst>
            </p:cNvPr>
            <p:cNvSpPr txBox="1"/>
            <p:nvPr/>
          </p:nvSpPr>
          <p:spPr>
            <a:xfrm flipH="1">
              <a:off x="507021" y="3404412"/>
              <a:ext cx="2861866" cy="5123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爪ブラシ使用</a:t>
              </a:r>
            </a:p>
          </p:txBody>
        </p:sp>
        <p:pic>
          <p:nvPicPr>
            <p:cNvPr id="33" name="図 32">
              <a:extLst>
                <a:ext uri="{FF2B5EF4-FFF2-40B4-BE49-F238E27FC236}">
                  <a16:creationId xmlns:a16="http://schemas.microsoft.com/office/drawing/2014/main" id="{0609BA38-3FDF-98BE-AAD5-B3D5E4EC212A}"/>
                </a:ext>
              </a:extLst>
            </p:cNvPr>
            <p:cNvPicPr>
              <a:picLocks noChangeAspect="1"/>
            </p:cNvPicPr>
            <p:nvPr/>
          </p:nvPicPr>
          <p:blipFill rotWithShape="1">
            <a:blip r:embed="rId4">
              <a:extLst>
                <a:ext uri="{28A0092B-C50C-407E-A947-70E740481C1C}">
                  <a14:useLocalDpi xmlns:a14="http://schemas.microsoft.com/office/drawing/2010/main" val="0"/>
                </a:ext>
              </a:extLst>
            </a:blip>
            <a:srcRect l="2747" t="19775" r="31321" b="14008"/>
            <a:stretch/>
          </p:blipFill>
          <p:spPr>
            <a:xfrm>
              <a:off x="1012506" y="2545582"/>
              <a:ext cx="1127569" cy="636995"/>
            </a:xfrm>
            <a:prstGeom prst="rect">
              <a:avLst/>
            </a:prstGeom>
          </p:spPr>
        </p:pic>
        <p:pic>
          <p:nvPicPr>
            <p:cNvPr id="34" name="図 33">
              <a:extLst>
                <a:ext uri="{FF2B5EF4-FFF2-40B4-BE49-F238E27FC236}">
                  <a16:creationId xmlns:a16="http://schemas.microsoft.com/office/drawing/2014/main" id="{BC46F031-9325-E78F-6197-CDB0A11BBF61}"/>
                </a:ext>
              </a:extLst>
            </p:cNvPr>
            <p:cNvPicPr>
              <a:picLocks noChangeAspect="1"/>
            </p:cNvPicPr>
            <p:nvPr/>
          </p:nvPicPr>
          <p:blipFill rotWithShape="1">
            <a:blip r:embed="rId5">
              <a:extLst>
                <a:ext uri="{28A0092B-C50C-407E-A947-70E740481C1C}">
                  <a14:useLocalDpi xmlns:a14="http://schemas.microsoft.com/office/drawing/2010/main" val="0"/>
                </a:ext>
              </a:extLst>
            </a:blip>
            <a:srcRect l="17107" t="30112" r="47163" b="27341"/>
            <a:stretch/>
          </p:blipFill>
          <p:spPr>
            <a:xfrm>
              <a:off x="916496" y="3899803"/>
              <a:ext cx="1232898" cy="825808"/>
            </a:xfrm>
            <a:prstGeom prst="rect">
              <a:avLst/>
            </a:prstGeom>
          </p:spPr>
        </p:pic>
        <p:sp>
          <p:nvSpPr>
            <p:cNvPr id="35" name="テキスト ボックス 34">
              <a:extLst>
                <a:ext uri="{FF2B5EF4-FFF2-40B4-BE49-F238E27FC236}">
                  <a16:creationId xmlns:a16="http://schemas.microsoft.com/office/drawing/2014/main" id="{F9412E73-3B1D-B628-CF8B-CC8515239EAA}"/>
                </a:ext>
              </a:extLst>
            </p:cNvPr>
            <p:cNvSpPr txBox="1"/>
            <p:nvPr/>
          </p:nvSpPr>
          <p:spPr>
            <a:xfrm>
              <a:off x="561141" y="6079681"/>
              <a:ext cx="2381675" cy="51235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朝礼にて確認徹底</a:t>
              </a:r>
            </a:p>
          </p:txBody>
        </p:sp>
        <p:sp>
          <p:nvSpPr>
            <p:cNvPr id="36" name="テキスト ボックス 35">
              <a:extLst>
                <a:ext uri="{FF2B5EF4-FFF2-40B4-BE49-F238E27FC236}">
                  <a16:creationId xmlns:a16="http://schemas.microsoft.com/office/drawing/2014/main" id="{855DD33B-F5AE-F534-4462-5AB3B898061C}"/>
                </a:ext>
              </a:extLst>
            </p:cNvPr>
            <p:cNvSpPr txBox="1"/>
            <p:nvPr/>
          </p:nvSpPr>
          <p:spPr>
            <a:xfrm>
              <a:off x="1093706" y="1802625"/>
              <a:ext cx="216592" cy="10247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sp>
        <p:nvSpPr>
          <p:cNvPr id="38" name="テキスト ボックス 37">
            <a:extLst>
              <a:ext uri="{FF2B5EF4-FFF2-40B4-BE49-F238E27FC236}">
                <a16:creationId xmlns:a16="http://schemas.microsoft.com/office/drawing/2014/main" id="{24EB1240-D263-4F80-86AB-8DD27C366F9A}"/>
              </a:ext>
            </a:extLst>
          </p:cNvPr>
          <p:cNvSpPr txBox="1"/>
          <p:nvPr/>
        </p:nvSpPr>
        <p:spPr>
          <a:xfrm>
            <a:off x="2930328" y="5151134"/>
            <a:ext cx="2965404" cy="369332"/>
          </a:xfrm>
          <a:prstGeom prst="rect">
            <a:avLst/>
          </a:prstGeom>
          <a:noFill/>
        </p:spPr>
        <p:txBody>
          <a:bodyPr wrap="square">
            <a:spAutoFit/>
          </a:bodyPr>
          <a:lstStyle/>
          <a:p>
            <a:pPr marL="171446" marR="0" lvl="0" indent="-171446" algn="ctr" defTabSz="914400" rtl="0" eaLnBrk="1" fontAlgn="auto" latinLnBrk="0" hangingPunct="1">
              <a:lnSpc>
                <a:spcPct val="100000"/>
              </a:lnSpc>
              <a:spcBef>
                <a:spcPts val="0"/>
              </a:spcBef>
              <a:spcAft>
                <a:spcPts val="0"/>
              </a:spcAft>
              <a:buClrTx/>
              <a:buSzTx/>
              <a:buFont typeface="Yu Gothic" panose="020B0400000000000000" pitchFamily="50" charset="-128"/>
              <a:buChar char="◎"/>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指先、指の間、爪、手首</a:t>
            </a:r>
          </a:p>
        </p:txBody>
      </p:sp>
      <p:grpSp>
        <p:nvGrpSpPr>
          <p:cNvPr id="39" name="グループ化 38">
            <a:extLst>
              <a:ext uri="{FF2B5EF4-FFF2-40B4-BE49-F238E27FC236}">
                <a16:creationId xmlns:a16="http://schemas.microsoft.com/office/drawing/2014/main" id="{10707DF8-6E9D-DFFE-705A-D453C042EF78}"/>
              </a:ext>
            </a:extLst>
          </p:cNvPr>
          <p:cNvGrpSpPr/>
          <p:nvPr/>
        </p:nvGrpSpPr>
        <p:grpSpPr>
          <a:xfrm>
            <a:off x="3615241" y="5553145"/>
            <a:ext cx="1481055" cy="495530"/>
            <a:chOff x="2297526" y="2381228"/>
            <a:chExt cx="318694" cy="305709"/>
          </a:xfrm>
        </p:grpSpPr>
        <p:sp>
          <p:nvSpPr>
            <p:cNvPr id="40" name="円/楕円 78">
              <a:extLst>
                <a:ext uri="{FF2B5EF4-FFF2-40B4-BE49-F238E27FC236}">
                  <a16:creationId xmlns:a16="http://schemas.microsoft.com/office/drawing/2014/main" id="{BE40B440-FC9F-0F2F-2760-C73E2DECB5CE}"/>
                </a:ext>
              </a:extLst>
            </p:cNvPr>
            <p:cNvSpPr/>
            <p:nvPr/>
          </p:nvSpPr>
          <p:spPr>
            <a:xfrm>
              <a:off x="2297526" y="2381228"/>
              <a:ext cx="318694" cy="288000"/>
            </a:xfrm>
            <a:prstGeom prst="ellipse">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9BF0BC9D-2EE6-9E97-6C21-374CF0A45DF3}"/>
                </a:ext>
              </a:extLst>
            </p:cNvPr>
            <p:cNvSpPr txBox="1"/>
            <p:nvPr/>
          </p:nvSpPr>
          <p:spPr>
            <a:xfrm>
              <a:off x="2359050" y="2402120"/>
              <a:ext cx="195647" cy="28481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a:t>
              </a: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秒</a:t>
              </a:r>
            </a:p>
          </p:txBody>
        </p:sp>
      </p:grpSp>
      <p:sp>
        <p:nvSpPr>
          <p:cNvPr id="7" name="正方形/長方形 6">
            <a:extLst>
              <a:ext uri="{FF2B5EF4-FFF2-40B4-BE49-F238E27FC236}">
                <a16:creationId xmlns:a16="http://schemas.microsoft.com/office/drawing/2014/main" id="{933E3241-1F6E-E307-0427-5CF0124C984C}"/>
              </a:ext>
            </a:extLst>
          </p:cNvPr>
          <p:cNvSpPr/>
          <p:nvPr/>
        </p:nvSpPr>
        <p:spPr>
          <a:xfrm>
            <a:off x="181229" y="1205497"/>
            <a:ext cx="2332235" cy="847052"/>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①　加熱処理</a:t>
            </a:r>
          </a:p>
        </p:txBody>
      </p:sp>
      <p:sp>
        <p:nvSpPr>
          <p:cNvPr id="13" name="正方形/長方形 12">
            <a:extLst>
              <a:ext uri="{FF2B5EF4-FFF2-40B4-BE49-F238E27FC236}">
                <a16:creationId xmlns:a16="http://schemas.microsoft.com/office/drawing/2014/main" id="{05084E16-66BD-A9E3-ED04-EC99A26EC147}"/>
              </a:ext>
            </a:extLst>
          </p:cNvPr>
          <p:cNvSpPr/>
          <p:nvPr/>
        </p:nvSpPr>
        <p:spPr>
          <a:xfrm>
            <a:off x="9720176" y="1205497"/>
            <a:ext cx="2332235" cy="847052"/>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④　体調管理</a:t>
            </a:r>
          </a:p>
        </p:txBody>
      </p:sp>
      <p:pic>
        <p:nvPicPr>
          <p:cNvPr id="2052" name="Picture 4" descr="熱い食べ物を調理鍋 | 無料のアイコン">
            <a:extLst>
              <a:ext uri="{FF2B5EF4-FFF2-40B4-BE49-F238E27FC236}">
                <a16:creationId xmlns:a16="http://schemas.microsoft.com/office/drawing/2014/main" id="{3C3AB926-BC0E-3A1C-0531-9C1B3700A5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775" y="350210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1FFDD038-9FB6-9E96-AC78-F96AC630062F}"/>
              </a:ext>
            </a:extLst>
          </p:cNvPr>
          <p:cNvSpPr txBox="1"/>
          <p:nvPr/>
        </p:nvSpPr>
        <p:spPr>
          <a:xfrm flipH="1">
            <a:off x="217540" y="5754771"/>
            <a:ext cx="24408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十分な加熱処理</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・中心部まで加熱</a:t>
            </a:r>
            <a:endParaRPr kumimoji="1" lang="en-US" altLang="ja-JP" sz="1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2054" name="Picture 6" descr="病人イラスト／無料イラストなら「イラストAC」">
            <a:extLst>
              <a:ext uri="{FF2B5EF4-FFF2-40B4-BE49-F238E27FC236}">
                <a16:creationId xmlns:a16="http://schemas.microsoft.com/office/drawing/2014/main" id="{9D663466-A708-2264-B9C8-F06F8257D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2625" y="3600561"/>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DF549B44-531C-1A63-A977-9CEDB44D0EF3}"/>
              </a:ext>
            </a:extLst>
          </p:cNvPr>
          <p:cNvSpPr/>
          <p:nvPr/>
        </p:nvSpPr>
        <p:spPr>
          <a:xfrm>
            <a:off x="3369752" y="1205497"/>
            <a:ext cx="2332235" cy="847052"/>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②　手洗い</a:t>
            </a:r>
          </a:p>
        </p:txBody>
      </p:sp>
      <p:sp>
        <p:nvSpPr>
          <p:cNvPr id="30" name="正方形/長方形 29">
            <a:extLst>
              <a:ext uri="{FF2B5EF4-FFF2-40B4-BE49-F238E27FC236}">
                <a16:creationId xmlns:a16="http://schemas.microsoft.com/office/drawing/2014/main" id="{35740C1E-C69F-279C-68A1-D317B52545A1}"/>
              </a:ext>
            </a:extLst>
          </p:cNvPr>
          <p:cNvSpPr/>
          <p:nvPr/>
        </p:nvSpPr>
        <p:spPr>
          <a:xfrm>
            <a:off x="6544156" y="1205497"/>
            <a:ext cx="2332235" cy="847052"/>
          </a:xfrm>
          <a:prstGeom prst="rect">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③　消毒</a:t>
            </a:r>
          </a:p>
        </p:txBody>
      </p:sp>
      <p:sp>
        <p:nvSpPr>
          <p:cNvPr id="37" name="テキスト ボックス 36">
            <a:extLst>
              <a:ext uri="{FF2B5EF4-FFF2-40B4-BE49-F238E27FC236}">
                <a16:creationId xmlns:a16="http://schemas.microsoft.com/office/drawing/2014/main" id="{15FB31DC-56C2-8821-62E3-295E7FF9AA26}"/>
              </a:ext>
            </a:extLst>
          </p:cNvPr>
          <p:cNvSpPr txBox="1"/>
          <p:nvPr/>
        </p:nvSpPr>
        <p:spPr>
          <a:xfrm flipH="1">
            <a:off x="9720176" y="5652503"/>
            <a:ext cx="24408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個々の体調管理</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・検温の実施</a:t>
            </a:r>
          </a:p>
        </p:txBody>
      </p:sp>
      <p:sp>
        <p:nvSpPr>
          <p:cNvPr id="45" name="テキスト ボックス 44">
            <a:extLst>
              <a:ext uri="{FF2B5EF4-FFF2-40B4-BE49-F238E27FC236}">
                <a16:creationId xmlns:a16="http://schemas.microsoft.com/office/drawing/2014/main" id="{565ADBF6-39F7-C71A-932F-F71415CA0D18}"/>
              </a:ext>
            </a:extLst>
          </p:cNvPr>
          <p:cNvSpPr txBox="1"/>
          <p:nvPr/>
        </p:nvSpPr>
        <p:spPr>
          <a:xfrm>
            <a:off x="2998155" y="2968251"/>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945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nodeType="withEffect">
                                  <p:stCondLst>
                                    <p:cond delay="0"/>
                                  </p:stCondLst>
                                  <p:childTnLst>
                                    <p:set>
                                      <p:cBhvr>
                                        <p:cTn id="57" dur="1" fill="hold">
                                          <p:stCondLst>
                                            <p:cond delay="0"/>
                                          </p:stCondLst>
                                        </p:cTn>
                                        <p:tgtEl>
                                          <p:spTgt spid="2054"/>
                                        </p:tgtEl>
                                        <p:attrNameLst>
                                          <p:attrName>style.visibility</p:attrName>
                                        </p:attrNameLst>
                                      </p:cBhvr>
                                      <p:to>
                                        <p:strVal val="visible"/>
                                      </p:to>
                                    </p:set>
                                    <p:animEffect transition="in" filter="fade">
                                      <p:cBhvr>
                                        <p:cTn id="58" dur="500"/>
                                        <p:tgtEl>
                                          <p:spTgt spid="205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7" grpId="0"/>
      <p:bldP spid="38" grpId="0"/>
      <p:bldP spid="7" grpId="0" animBg="1"/>
      <p:bldP spid="13" grpId="0" animBg="1"/>
      <p:bldP spid="18" grpId="0"/>
      <p:bldP spid="20" grpId="0" animBg="1"/>
      <p:bldP spid="30" grpId="0" animBg="1"/>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75C1682-0DBB-4E5E-AF2E-9D948C64AEB3}"/>
              </a:ext>
            </a:extLst>
          </p:cNvPr>
          <p:cNvSpPr txBox="1"/>
          <p:nvPr/>
        </p:nvSpPr>
        <p:spPr>
          <a:xfrm>
            <a:off x="793953" y="285243"/>
            <a:ext cx="305724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体調不良者の管理</a:t>
            </a:r>
          </a:p>
        </p:txBody>
      </p:sp>
      <p:pic>
        <p:nvPicPr>
          <p:cNvPr id="6" name="図 5">
            <a:extLst>
              <a:ext uri="{FF2B5EF4-FFF2-40B4-BE49-F238E27FC236}">
                <a16:creationId xmlns:a16="http://schemas.microsoft.com/office/drawing/2014/main" id="{32B1A7E1-F100-4482-814C-7A6583CBC8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5" y="1393553"/>
            <a:ext cx="2038179" cy="2038179"/>
          </a:xfrm>
          <a:prstGeom prst="rect">
            <a:avLst/>
          </a:prstGeom>
        </p:spPr>
      </p:pic>
      <p:pic>
        <p:nvPicPr>
          <p:cNvPr id="8" name="図 7">
            <a:extLst>
              <a:ext uri="{FF2B5EF4-FFF2-40B4-BE49-F238E27FC236}">
                <a16:creationId xmlns:a16="http://schemas.microsoft.com/office/drawing/2014/main" id="{2B4B36D9-1731-44F6-A183-EF06AA79C1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3834" y="1393551"/>
            <a:ext cx="1739180" cy="1739180"/>
          </a:xfrm>
          <a:prstGeom prst="rect">
            <a:avLst/>
          </a:prstGeom>
        </p:spPr>
      </p:pic>
      <p:pic>
        <p:nvPicPr>
          <p:cNvPr id="16" name="図 15">
            <a:extLst>
              <a:ext uri="{FF2B5EF4-FFF2-40B4-BE49-F238E27FC236}">
                <a16:creationId xmlns:a16="http://schemas.microsoft.com/office/drawing/2014/main" id="{540B0191-6117-4B35-9422-741EDAEF6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2918" y="1543049"/>
            <a:ext cx="1739180" cy="1739180"/>
          </a:xfrm>
          <a:prstGeom prst="rect">
            <a:avLst/>
          </a:prstGeom>
        </p:spPr>
      </p:pic>
      <p:pic>
        <p:nvPicPr>
          <p:cNvPr id="18" name="グラフィックス 17" descr="ホーム">
            <a:extLst>
              <a:ext uri="{FF2B5EF4-FFF2-40B4-BE49-F238E27FC236}">
                <a16:creationId xmlns:a16="http://schemas.microsoft.com/office/drawing/2014/main" id="{694236B8-B1EE-410A-A445-5DE92B0369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2006" y="1570106"/>
            <a:ext cx="1550671" cy="1550671"/>
          </a:xfrm>
          <a:prstGeom prst="rect">
            <a:avLst/>
          </a:prstGeom>
        </p:spPr>
      </p:pic>
      <p:sp>
        <p:nvSpPr>
          <p:cNvPr id="19" name="矢印: 右 18">
            <a:extLst>
              <a:ext uri="{FF2B5EF4-FFF2-40B4-BE49-F238E27FC236}">
                <a16:creationId xmlns:a16="http://schemas.microsoft.com/office/drawing/2014/main" id="{83100E7F-1E33-49A1-82F7-EBEFE1AF9726}"/>
              </a:ext>
            </a:extLst>
          </p:cNvPr>
          <p:cNvSpPr/>
          <p:nvPr/>
        </p:nvSpPr>
        <p:spPr>
          <a:xfrm>
            <a:off x="2450859" y="2170323"/>
            <a:ext cx="978408" cy="48463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C000">
                  <a:lumMod val="20000"/>
                  <a:lumOff val="80000"/>
                </a:srgbClr>
              </a:solidFill>
              <a:effectLst/>
              <a:highlight>
                <a:srgbClr val="FFFF00"/>
              </a:highlight>
              <a:uLnTx/>
              <a:uFillTx/>
              <a:latin typeface="游ゴシック" panose="020F0502020204030204"/>
              <a:ea typeface="游ゴシック" panose="020B0400000000000000" pitchFamily="50" charset="-128"/>
              <a:cs typeface="+mn-cs"/>
            </a:endParaRPr>
          </a:p>
        </p:txBody>
      </p:sp>
      <p:sp>
        <p:nvSpPr>
          <p:cNvPr id="21" name="矢印: 右 20">
            <a:extLst>
              <a:ext uri="{FF2B5EF4-FFF2-40B4-BE49-F238E27FC236}">
                <a16:creationId xmlns:a16="http://schemas.microsoft.com/office/drawing/2014/main" id="{B305D550-5C81-437E-8FB1-4BC4DC756055}"/>
              </a:ext>
            </a:extLst>
          </p:cNvPr>
          <p:cNvSpPr/>
          <p:nvPr/>
        </p:nvSpPr>
        <p:spPr>
          <a:xfrm>
            <a:off x="5923873" y="2170323"/>
            <a:ext cx="978408" cy="48463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C000">
                  <a:lumMod val="20000"/>
                  <a:lumOff val="80000"/>
                </a:srgbClr>
              </a:solidFill>
              <a:effectLst/>
              <a:highlight>
                <a:srgbClr val="FFFF00"/>
              </a:highlight>
              <a:uLnTx/>
              <a:uFillTx/>
              <a:latin typeface="游ゴシック" panose="020F0502020204030204"/>
              <a:ea typeface="游ゴシック" panose="020B0400000000000000" pitchFamily="50" charset="-128"/>
              <a:cs typeface="+mn-cs"/>
            </a:endParaRPr>
          </a:p>
        </p:txBody>
      </p:sp>
      <p:sp>
        <p:nvSpPr>
          <p:cNvPr id="23" name="矢印: 右 22">
            <a:extLst>
              <a:ext uri="{FF2B5EF4-FFF2-40B4-BE49-F238E27FC236}">
                <a16:creationId xmlns:a16="http://schemas.microsoft.com/office/drawing/2014/main" id="{BF86C0DC-3ABF-45E4-839F-C5D873D2E2EB}"/>
              </a:ext>
            </a:extLst>
          </p:cNvPr>
          <p:cNvSpPr/>
          <p:nvPr/>
        </p:nvSpPr>
        <p:spPr>
          <a:xfrm>
            <a:off x="8762733" y="2170323"/>
            <a:ext cx="978408" cy="48463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C000">
                  <a:lumMod val="20000"/>
                  <a:lumOff val="80000"/>
                </a:srgbClr>
              </a:solidFill>
              <a:effectLst/>
              <a:highlight>
                <a:srgbClr val="FFFF00"/>
              </a:highlight>
              <a:uLnTx/>
              <a:uFillTx/>
              <a:latin typeface="游ゴシック" panose="020F0502020204030204"/>
              <a:ea typeface="游ゴシック" panose="020B0400000000000000" pitchFamily="50" charset="-128"/>
              <a:cs typeface="+mn-cs"/>
            </a:endParaRPr>
          </a:p>
        </p:txBody>
      </p:sp>
      <p:sp>
        <p:nvSpPr>
          <p:cNvPr id="24" name="爆発: 14 pt 23">
            <a:extLst>
              <a:ext uri="{FF2B5EF4-FFF2-40B4-BE49-F238E27FC236}">
                <a16:creationId xmlns:a16="http://schemas.microsoft.com/office/drawing/2014/main" id="{28882088-1941-44A7-A7B6-67B920B0605B}"/>
              </a:ext>
            </a:extLst>
          </p:cNvPr>
          <p:cNvSpPr/>
          <p:nvPr/>
        </p:nvSpPr>
        <p:spPr>
          <a:xfrm>
            <a:off x="145722" y="3202968"/>
            <a:ext cx="2769956" cy="914400"/>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体調不良</a:t>
            </a:r>
          </a:p>
        </p:txBody>
      </p:sp>
      <p:sp>
        <p:nvSpPr>
          <p:cNvPr id="25" name="テキスト ボックス 24">
            <a:extLst>
              <a:ext uri="{FF2B5EF4-FFF2-40B4-BE49-F238E27FC236}">
                <a16:creationId xmlns:a16="http://schemas.microsoft.com/office/drawing/2014/main" id="{490073F4-2305-42B7-969C-0B4B983F21DB}"/>
              </a:ext>
            </a:extLst>
          </p:cNvPr>
          <p:cNvSpPr txBox="1"/>
          <p:nvPr/>
        </p:nvSpPr>
        <p:spPr>
          <a:xfrm>
            <a:off x="4004832" y="3136456"/>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病院で診察</a:t>
            </a:r>
          </a:p>
        </p:txBody>
      </p:sp>
      <p:sp>
        <p:nvSpPr>
          <p:cNvPr id="27" name="テキスト ボックス 26">
            <a:extLst>
              <a:ext uri="{FF2B5EF4-FFF2-40B4-BE49-F238E27FC236}">
                <a16:creationId xmlns:a16="http://schemas.microsoft.com/office/drawing/2014/main" id="{1A036D74-9683-4B5F-8539-9A6165B37FFC}"/>
              </a:ext>
            </a:extLst>
          </p:cNvPr>
          <p:cNvSpPr txBox="1"/>
          <p:nvPr/>
        </p:nvSpPr>
        <p:spPr>
          <a:xfrm>
            <a:off x="7193915" y="3300842"/>
            <a:ext cx="1338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医師の判断</a:t>
            </a:r>
          </a:p>
        </p:txBody>
      </p:sp>
      <p:sp>
        <p:nvSpPr>
          <p:cNvPr id="29" name="テキスト ボックス 28">
            <a:extLst>
              <a:ext uri="{FF2B5EF4-FFF2-40B4-BE49-F238E27FC236}">
                <a16:creationId xmlns:a16="http://schemas.microsoft.com/office/drawing/2014/main" id="{5F885D8B-1E07-45FB-A662-0E62E0C7620A}"/>
              </a:ext>
            </a:extLst>
          </p:cNvPr>
          <p:cNvSpPr txBox="1"/>
          <p:nvPr/>
        </p:nvSpPr>
        <p:spPr>
          <a:xfrm>
            <a:off x="10404161" y="3249470"/>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現場復帰</a:t>
            </a:r>
          </a:p>
        </p:txBody>
      </p:sp>
      <p:sp>
        <p:nvSpPr>
          <p:cNvPr id="7" name="フリーフォーム: 図形 6">
            <a:extLst>
              <a:ext uri="{FF2B5EF4-FFF2-40B4-BE49-F238E27FC236}">
                <a16:creationId xmlns:a16="http://schemas.microsoft.com/office/drawing/2014/main" id="{D662F099-C721-F643-10EC-0E5FCA028768}"/>
              </a:ext>
            </a:extLst>
          </p:cNvPr>
          <p:cNvSpPr/>
          <p:nvPr/>
        </p:nvSpPr>
        <p:spPr>
          <a:xfrm>
            <a:off x="251150" y="4910247"/>
            <a:ext cx="3181999" cy="1272799"/>
          </a:xfrm>
          <a:custGeom>
            <a:avLst/>
            <a:gdLst>
              <a:gd name="connsiteX0" fmla="*/ 0 w 3181999"/>
              <a:gd name="connsiteY0" fmla="*/ 0 h 1272799"/>
              <a:gd name="connsiteX1" fmla="*/ 2545600 w 3181999"/>
              <a:gd name="connsiteY1" fmla="*/ 0 h 1272799"/>
              <a:gd name="connsiteX2" fmla="*/ 3181999 w 3181999"/>
              <a:gd name="connsiteY2" fmla="*/ 636400 h 1272799"/>
              <a:gd name="connsiteX3" fmla="*/ 2545600 w 3181999"/>
              <a:gd name="connsiteY3" fmla="*/ 1272799 h 1272799"/>
              <a:gd name="connsiteX4" fmla="*/ 0 w 3181999"/>
              <a:gd name="connsiteY4" fmla="*/ 1272799 h 1272799"/>
              <a:gd name="connsiteX5" fmla="*/ 636400 w 3181999"/>
              <a:gd name="connsiteY5" fmla="*/ 636400 h 1272799"/>
              <a:gd name="connsiteX6" fmla="*/ 0 w 3181999"/>
              <a:gd name="connsiteY6" fmla="*/ 0 h 12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999" h="1272799">
                <a:moveTo>
                  <a:pt x="0" y="0"/>
                </a:moveTo>
                <a:lnTo>
                  <a:pt x="2545600" y="0"/>
                </a:lnTo>
                <a:lnTo>
                  <a:pt x="3181999" y="636400"/>
                </a:lnTo>
                <a:lnTo>
                  <a:pt x="2545600" y="1272799"/>
                </a:lnTo>
                <a:lnTo>
                  <a:pt x="0" y="1272799"/>
                </a:lnTo>
                <a:lnTo>
                  <a:pt x="636400" y="636400"/>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704409" tIns="22670" rIns="659069" bIns="2267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1" lang="ja-JP" altLang="en-US" sz="1700" b="0" i="0" u="none" strike="noStrike" kern="1200" cap="none" spc="0" normalizeH="0" baseline="0" noProof="0" dirty="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rPr>
              <a:t>体調不良報告を現場責任者にいれ、病院診断を受ける</a:t>
            </a:r>
          </a:p>
        </p:txBody>
      </p:sp>
      <p:sp>
        <p:nvSpPr>
          <p:cNvPr id="9" name="フリーフォーム: 図形 8">
            <a:extLst>
              <a:ext uri="{FF2B5EF4-FFF2-40B4-BE49-F238E27FC236}">
                <a16:creationId xmlns:a16="http://schemas.microsoft.com/office/drawing/2014/main" id="{EFEBA931-1495-A7FE-42F9-5E30826B8FB3}"/>
              </a:ext>
            </a:extLst>
          </p:cNvPr>
          <p:cNvSpPr/>
          <p:nvPr/>
        </p:nvSpPr>
        <p:spPr>
          <a:xfrm>
            <a:off x="3166320" y="4928244"/>
            <a:ext cx="3181999" cy="1272799"/>
          </a:xfrm>
          <a:custGeom>
            <a:avLst/>
            <a:gdLst>
              <a:gd name="connsiteX0" fmla="*/ 0 w 3181999"/>
              <a:gd name="connsiteY0" fmla="*/ 0 h 1272799"/>
              <a:gd name="connsiteX1" fmla="*/ 2545600 w 3181999"/>
              <a:gd name="connsiteY1" fmla="*/ 0 h 1272799"/>
              <a:gd name="connsiteX2" fmla="*/ 3181999 w 3181999"/>
              <a:gd name="connsiteY2" fmla="*/ 636400 h 1272799"/>
              <a:gd name="connsiteX3" fmla="*/ 2545600 w 3181999"/>
              <a:gd name="connsiteY3" fmla="*/ 1272799 h 1272799"/>
              <a:gd name="connsiteX4" fmla="*/ 0 w 3181999"/>
              <a:gd name="connsiteY4" fmla="*/ 1272799 h 1272799"/>
              <a:gd name="connsiteX5" fmla="*/ 636400 w 3181999"/>
              <a:gd name="connsiteY5" fmla="*/ 636400 h 1272799"/>
              <a:gd name="connsiteX6" fmla="*/ 0 w 3181999"/>
              <a:gd name="connsiteY6" fmla="*/ 0 h 12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999" h="1272799">
                <a:moveTo>
                  <a:pt x="0" y="0"/>
                </a:moveTo>
                <a:lnTo>
                  <a:pt x="2545600" y="0"/>
                </a:lnTo>
                <a:lnTo>
                  <a:pt x="3181999" y="636400"/>
                </a:lnTo>
                <a:lnTo>
                  <a:pt x="2545600" y="1272799"/>
                </a:lnTo>
                <a:lnTo>
                  <a:pt x="0" y="1272799"/>
                </a:lnTo>
                <a:lnTo>
                  <a:pt x="636400" y="636400"/>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2407" tIns="18669" rIns="655068"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ja-JP" altLang="en-US" sz="1400" b="0" i="0" u="none" strike="noStrike" kern="1200" cap="none" spc="0" normalizeH="0" baseline="0" noProof="0" dirty="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rPr>
              <a:t>医師の診断を受け、</a:t>
            </a:r>
            <a:r>
              <a:rPr kumimoji="1" lang="ja-JP" altLang="en-US" sz="1400" b="1" i="0" u="none" strike="noStrike" kern="1200" cap="none" spc="0" normalizeH="0" baseline="0" noProof="0" dirty="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rPr>
              <a:t>ウィルス性の診断</a:t>
            </a:r>
            <a:r>
              <a:rPr kumimoji="1" lang="ja-JP" altLang="en-US" sz="1400" b="0" i="0" u="none" strike="noStrike" kern="1200" cap="none" spc="0" normalizeH="0" baseline="0" noProof="0" dirty="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rPr>
              <a:t>が出たら</a:t>
            </a:r>
            <a:r>
              <a:rPr kumimoji="1"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出勤停止</a:t>
            </a:r>
            <a:endParaRPr kumimoji="1" lang="en-US" altLang="ja-JP"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0" name="フリーフォーム: 図形 9">
            <a:extLst>
              <a:ext uri="{FF2B5EF4-FFF2-40B4-BE49-F238E27FC236}">
                <a16:creationId xmlns:a16="http://schemas.microsoft.com/office/drawing/2014/main" id="{74FB7C08-5DBB-55D7-CACF-747BD139426F}"/>
              </a:ext>
            </a:extLst>
          </p:cNvPr>
          <p:cNvSpPr/>
          <p:nvPr/>
        </p:nvSpPr>
        <p:spPr>
          <a:xfrm>
            <a:off x="6071215" y="4933336"/>
            <a:ext cx="3181999" cy="1272799"/>
          </a:xfrm>
          <a:custGeom>
            <a:avLst/>
            <a:gdLst>
              <a:gd name="connsiteX0" fmla="*/ 0 w 3181999"/>
              <a:gd name="connsiteY0" fmla="*/ 0 h 1272799"/>
              <a:gd name="connsiteX1" fmla="*/ 2545600 w 3181999"/>
              <a:gd name="connsiteY1" fmla="*/ 0 h 1272799"/>
              <a:gd name="connsiteX2" fmla="*/ 3181999 w 3181999"/>
              <a:gd name="connsiteY2" fmla="*/ 636400 h 1272799"/>
              <a:gd name="connsiteX3" fmla="*/ 2545600 w 3181999"/>
              <a:gd name="connsiteY3" fmla="*/ 1272799 h 1272799"/>
              <a:gd name="connsiteX4" fmla="*/ 0 w 3181999"/>
              <a:gd name="connsiteY4" fmla="*/ 1272799 h 1272799"/>
              <a:gd name="connsiteX5" fmla="*/ 636400 w 3181999"/>
              <a:gd name="connsiteY5" fmla="*/ 636400 h 1272799"/>
              <a:gd name="connsiteX6" fmla="*/ 0 w 3181999"/>
              <a:gd name="connsiteY6" fmla="*/ 0 h 12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999" h="1272799">
                <a:moveTo>
                  <a:pt x="0" y="0"/>
                </a:moveTo>
                <a:lnTo>
                  <a:pt x="2545600" y="0"/>
                </a:lnTo>
                <a:lnTo>
                  <a:pt x="3181999" y="636400"/>
                </a:lnTo>
                <a:lnTo>
                  <a:pt x="2545600" y="1272799"/>
                </a:lnTo>
                <a:lnTo>
                  <a:pt x="0" y="1272799"/>
                </a:lnTo>
                <a:lnTo>
                  <a:pt x="636400" y="636400"/>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2407" tIns="18669" rIns="655068"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ja-JP" altLang="en-US" sz="1400" b="0" i="0" u="none" strike="noStrike" kern="1200" cap="none" spc="0" normalizeH="0" baseline="0" noProof="0" dirty="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rPr>
              <a:t>再度、医師の診断を受診、</a:t>
            </a:r>
            <a:r>
              <a:rPr kumimoji="1"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復帰に問題無い事を確認</a:t>
            </a:r>
          </a:p>
        </p:txBody>
      </p:sp>
      <p:sp>
        <p:nvSpPr>
          <p:cNvPr id="11" name="フリーフォーム: 図形 10">
            <a:extLst>
              <a:ext uri="{FF2B5EF4-FFF2-40B4-BE49-F238E27FC236}">
                <a16:creationId xmlns:a16="http://schemas.microsoft.com/office/drawing/2014/main" id="{1ADF27DB-F5A6-83CB-1338-7E9431F45978}"/>
              </a:ext>
            </a:extLst>
          </p:cNvPr>
          <p:cNvSpPr/>
          <p:nvPr/>
        </p:nvSpPr>
        <p:spPr>
          <a:xfrm>
            <a:off x="8842549" y="4910247"/>
            <a:ext cx="3181999" cy="1272799"/>
          </a:xfrm>
          <a:custGeom>
            <a:avLst/>
            <a:gdLst>
              <a:gd name="connsiteX0" fmla="*/ 0 w 3181999"/>
              <a:gd name="connsiteY0" fmla="*/ 0 h 1272799"/>
              <a:gd name="connsiteX1" fmla="*/ 2545600 w 3181999"/>
              <a:gd name="connsiteY1" fmla="*/ 0 h 1272799"/>
              <a:gd name="connsiteX2" fmla="*/ 3181999 w 3181999"/>
              <a:gd name="connsiteY2" fmla="*/ 636400 h 1272799"/>
              <a:gd name="connsiteX3" fmla="*/ 2545600 w 3181999"/>
              <a:gd name="connsiteY3" fmla="*/ 1272799 h 1272799"/>
              <a:gd name="connsiteX4" fmla="*/ 0 w 3181999"/>
              <a:gd name="connsiteY4" fmla="*/ 1272799 h 1272799"/>
              <a:gd name="connsiteX5" fmla="*/ 636400 w 3181999"/>
              <a:gd name="connsiteY5" fmla="*/ 636400 h 1272799"/>
              <a:gd name="connsiteX6" fmla="*/ 0 w 3181999"/>
              <a:gd name="connsiteY6" fmla="*/ 0 h 127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81999" h="1272799">
                <a:moveTo>
                  <a:pt x="0" y="0"/>
                </a:moveTo>
                <a:lnTo>
                  <a:pt x="2545600" y="0"/>
                </a:lnTo>
                <a:lnTo>
                  <a:pt x="3181999" y="636400"/>
                </a:lnTo>
                <a:lnTo>
                  <a:pt x="2545600" y="1272799"/>
                </a:lnTo>
                <a:lnTo>
                  <a:pt x="0" y="1272799"/>
                </a:lnTo>
                <a:lnTo>
                  <a:pt x="636400" y="636400"/>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92407" tIns="18669" rIns="655068" bIns="18669"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1" lang="ja-JP" altLang="en-US" sz="1400" b="0" i="0" u="none" strike="noStrike" kern="1200" cap="none" spc="0" normalizeH="0" baseline="0" noProof="0" dirty="0">
                <a:ln>
                  <a:noFill/>
                </a:ln>
                <a:solidFill>
                  <a:prstClr val="black">
                    <a:hueOff val="0"/>
                    <a:satOff val="0"/>
                    <a:lumOff val="0"/>
                    <a:alphaOff val="0"/>
                  </a:prstClr>
                </a:solidFill>
                <a:effectLst/>
                <a:uLnTx/>
                <a:uFillTx/>
                <a:latin typeface="游ゴシック" panose="020F0502020204030204"/>
                <a:ea typeface="游ゴシック" panose="020B0400000000000000" pitchFamily="50" charset="-128"/>
                <a:cs typeface="+mn-cs"/>
              </a:rPr>
              <a:t>現場責任者に連絡を入れて現場復帰</a:t>
            </a:r>
          </a:p>
        </p:txBody>
      </p:sp>
      <p:sp>
        <p:nvSpPr>
          <p:cNvPr id="5" name="テキスト ボックス 4">
            <a:extLst>
              <a:ext uri="{FF2B5EF4-FFF2-40B4-BE49-F238E27FC236}">
                <a16:creationId xmlns:a16="http://schemas.microsoft.com/office/drawing/2014/main" id="{5CB9EBB0-6D52-4150-0E7F-45C0EEB2A0B3}"/>
              </a:ext>
            </a:extLst>
          </p:cNvPr>
          <p:cNvSpPr txBox="1"/>
          <p:nvPr/>
        </p:nvSpPr>
        <p:spPr>
          <a:xfrm>
            <a:off x="493162" y="4284326"/>
            <a:ext cx="22808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発熱・下痢・咳</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63D92BB-C2A7-B48D-48DE-6F9A2ADC708F}"/>
              </a:ext>
            </a:extLst>
          </p:cNvPr>
          <p:cNvSpPr/>
          <p:nvPr/>
        </p:nvSpPr>
        <p:spPr>
          <a:xfrm>
            <a:off x="452068" y="195214"/>
            <a:ext cx="174661" cy="678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2289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4" grpId="0" animBg="1"/>
      <p:bldP spid="25" grpId="0"/>
      <p:bldP spid="27" grpId="0"/>
      <p:bldP spid="29" grpId="0"/>
      <p:bldP spid="7" grpId="0" animBg="1"/>
      <p:bldP spid="9" grpId="0" animBg="1"/>
      <p:bldP spid="10" grpId="0" animBg="1"/>
      <p:bldP spid="11"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図 132">
            <a:extLst>
              <a:ext uri="{FF2B5EF4-FFF2-40B4-BE49-F238E27FC236}">
                <a16:creationId xmlns:a16="http://schemas.microsoft.com/office/drawing/2014/main" id="{A6BAE1E0-37CE-4DF5-8FFA-F9F8A3E9F2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496" y="5456342"/>
            <a:ext cx="3081947" cy="792668"/>
          </a:xfrm>
          <a:prstGeom prst="rect">
            <a:avLst/>
          </a:prstGeom>
        </p:spPr>
      </p:pic>
      <p:pic>
        <p:nvPicPr>
          <p:cNvPr id="131" name="図 130">
            <a:extLst>
              <a:ext uri="{FF2B5EF4-FFF2-40B4-BE49-F238E27FC236}">
                <a16:creationId xmlns:a16="http://schemas.microsoft.com/office/drawing/2014/main" id="{ABCF5048-B44C-4637-89A4-0FA35ED5F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7134" y="4215316"/>
            <a:ext cx="2182444" cy="570591"/>
          </a:xfrm>
          <a:prstGeom prst="rect">
            <a:avLst/>
          </a:prstGeom>
        </p:spPr>
      </p:pic>
      <p:sp>
        <p:nvSpPr>
          <p:cNvPr id="59" name="タイトル 1"/>
          <p:cNvSpPr txBox="1">
            <a:spLocks/>
          </p:cNvSpPr>
          <p:nvPr/>
        </p:nvSpPr>
        <p:spPr bwMode="auto">
          <a:xfrm>
            <a:off x="-2819399" y="982097"/>
            <a:ext cx="8525191" cy="331885"/>
          </a:xfrm>
          <a:prstGeom prst="rect">
            <a:avLst/>
          </a:prstGeom>
          <a:noFill/>
          <a:ln>
            <a:miter lim="800000"/>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92"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嘔吐物処理</a:t>
            </a:r>
          </a:p>
        </p:txBody>
      </p:sp>
      <p:sp>
        <p:nvSpPr>
          <p:cNvPr id="75" name="テキスト ボックス 20">
            <a:extLst>
              <a:ext uri="{FF2B5EF4-FFF2-40B4-BE49-F238E27FC236}">
                <a16:creationId xmlns:a16="http://schemas.microsoft.com/office/drawing/2014/main" id="{07C83BAB-FA63-4CA5-A39A-824FFCD04F5B}"/>
              </a:ext>
            </a:extLst>
          </p:cNvPr>
          <p:cNvSpPr txBox="1">
            <a:spLocks noChangeArrowheads="1"/>
          </p:cNvSpPr>
          <p:nvPr/>
        </p:nvSpPr>
        <p:spPr bwMode="auto">
          <a:xfrm>
            <a:off x="1894986" y="1942673"/>
            <a:ext cx="378435"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テキスト ボックス 48">
            <a:extLst>
              <a:ext uri="{FF2B5EF4-FFF2-40B4-BE49-F238E27FC236}">
                <a16:creationId xmlns:a16="http://schemas.microsoft.com/office/drawing/2014/main" id="{A1C53D87-88FE-4F88-842E-64AD430213AB}"/>
              </a:ext>
            </a:extLst>
          </p:cNvPr>
          <p:cNvSpPr txBox="1">
            <a:spLocks noChangeArrowheads="1"/>
          </p:cNvSpPr>
          <p:nvPr/>
        </p:nvSpPr>
        <p:spPr bwMode="auto">
          <a:xfrm>
            <a:off x="2964349" y="2055569"/>
            <a:ext cx="5632606" cy="575475"/>
          </a:xfrm>
          <a:prstGeom prst="rect">
            <a:avLst/>
          </a:prstGeom>
          <a:noFill/>
          <a:ln w="9525">
            <a:noFill/>
            <a:miter lim="800000"/>
            <a:headEnd/>
            <a:tailEnd/>
          </a:ln>
        </p:spPr>
        <p:txBody>
          <a:bodyPr wrap="square">
            <a:spAutoFit/>
          </a:bodyPr>
          <a:lstStyle/>
          <a:p>
            <a:pPr marL="8792" marR="3516" lvl="0" indent="3516" algn="just"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srgbClr val="231F2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嘔吐物処理セット</a:t>
            </a:r>
            <a:r>
              <a:rPr kumimoji="1" lang="en-US" altLang="ja-JP" sz="692" b="0" i="0" u="none" strike="noStrike" kern="1200" cap="none" spc="0" normalizeH="0" baseline="0" noProof="0" dirty="0">
                <a:ln>
                  <a:noFill/>
                </a:ln>
                <a:solidFill>
                  <a:srgbClr val="231F2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Ⅲ</a:t>
            </a:r>
            <a:r>
              <a:rPr kumimoji="1" lang="ja-JP" altLang="en-US" sz="692" b="0" i="0" u="none" strike="noStrike" kern="1200" cap="none" spc="0" normalizeH="0" baseline="0" noProof="0" dirty="0">
                <a:ln>
                  <a:noFill/>
                </a:ln>
                <a:solidFill>
                  <a:srgbClr val="231F2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の内容物を取り出し、</a:t>
            </a:r>
          </a:p>
          <a:p>
            <a:pPr marL="8792" marR="3516" lvl="0" indent="3516" algn="just"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srgbClr val="231F2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エプロン ▶ マスク ▶ 靴カバー ▶使い捨てニトリル手袋 ▶使い捨てロング手袋（ゴム付）の順番で着用する。</a:t>
            </a:r>
            <a:endPar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8792" marR="3516" lvl="0" indent="3516" algn="just" defTabSz="914400" rtl="0" eaLnBrk="1" fontAlgn="auto" latinLnBrk="0" hangingPunct="1">
              <a:lnSpc>
                <a:spcPct val="100000"/>
              </a:lnSpc>
              <a:spcBef>
                <a:spcPts val="0"/>
              </a:spcBef>
              <a:spcAft>
                <a:spcPts val="0"/>
              </a:spcAft>
              <a:buClrTx/>
              <a:buSzTx/>
              <a:buFontTx/>
              <a:buNone/>
              <a:tabLst/>
              <a:defRPr/>
            </a:pPr>
            <a:endPar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20">
            <a:extLst>
              <a:ext uri="{FF2B5EF4-FFF2-40B4-BE49-F238E27FC236}">
                <a16:creationId xmlns:a16="http://schemas.microsoft.com/office/drawing/2014/main" id="{6796979D-80E5-4A07-A5F1-1C3278455145}"/>
              </a:ext>
            </a:extLst>
          </p:cNvPr>
          <p:cNvSpPr txBox="1">
            <a:spLocks noChangeArrowheads="1"/>
          </p:cNvSpPr>
          <p:nvPr/>
        </p:nvSpPr>
        <p:spPr bwMode="auto">
          <a:xfrm>
            <a:off x="1894986" y="4790596"/>
            <a:ext cx="378435"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0" name="グループ化 32">
            <a:extLst>
              <a:ext uri="{FF2B5EF4-FFF2-40B4-BE49-F238E27FC236}">
                <a16:creationId xmlns:a16="http://schemas.microsoft.com/office/drawing/2014/main" id="{7E614A93-9E42-4C76-9642-E81F5837AB5A}"/>
              </a:ext>
            </a:extLst>
          </p:cNvPr>
          <p:cNvGrpSpPr>
            <a:grpSpLocks/>
          </p:cNvGrpSpPr>
          <p:nvPr/>
        </p:nvGrpSpPr>
        <p:grpSpPr bwMode="auto">
          <a:xfrm>
            <a:off x="4105228" y="4480671"/>
            <a:ext cx="4983478" cy="1741001"/>
            <a:chOff x="62007" y="3152800"/>
            <a:chExt cx="3407361" cy="2265961"/>
          </a:xfrm>
        </p:grpSpPr>
        <p:sp>
          <p:nvSpPr>
            <p:cNvPr id="101" name="パイ 163">
              <a:extLst>
                <a:ext uri="{FF2B5EF4-FFF2-40B4-BE49-F238E27FC236}">
                  <a16:creationId xmlns:a16="http://schemas.microsoft.com/office/drawing/2014/main" id="{EE0AACFE-9411-4A2C-9551-5C57AFAE1A07}"/>
                </a:ext>
              </a:extLst>
            </p:cNvPr>
            <p:cNvSpPr/>
            <p:nvPr/>
          </p:nvSpPr>
          <p:spPr>
            <a:xfrm rot="10800000">
              <a:off x="62007" y="3152800"/>
              <a:ext cx="871485" cy="932202"/>
            </a:xfrm>
            <a:prstGeom prst="pie">
              <a:avLst>
                <a:gd name="adj1" fmla="val 10810695"/>
                <a:gd name="adj2" fmla="val 1620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角丸四角形 164">
              <a:extLst>
                <a:ext uri="{FF2B5EF4-FFF2-40B4-BE49-F238E27FC236}">
                  <a16:creationId xmlns:a16="http://schemas.microsoft.com/office/drawing/2014/main" id="{8EBD85CF-82DA-4B0C-A7CF-AF4DA6DB9384}"/>
                </a:ext>
              </a:extLst>
            </p:cNvPr>
            <p:cNvSpPr/>
            <p:nvPr/>
          </p:nvSpPr>
          <p:spPr>
            <a:xfrm>
              <a:off x="498543" y="3618106"/>
              <a:ext cx="2970825" cy="180065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3" name="テキスト ボックス 35">
            <a:extLst>
              <a:ext uri="{FF2B5EF4-FFF2-40B4-BE49-F238E27FC236}">
                <a16:creationId xmlns:a16="http://schemas.microsoft.com/office/drawing/2014/main" id="{E79FB32F-0D9A-46A8-B032-DA02CA446B12}"/>
              </a:ext>
            </a:extLst>
          </p:cNvPr>
          <p:cNvSpPr txBox="1">
            <a:spLocks noChangeArrowheads="1"/>
          </p:cNvSpPr>
          <p:nvPr/>
        </p:nvSpPr>
        <p:spPr bwMode="auto">
          <a:xfrm>
            <a:off x="4818753" y="4834264"/>
            <a:ext cx="380756"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テキスト ボックス 48">
            <a:extLst>
              <a:ext uri="{FF2B5EF4-FFF2-40B4-BE49-F238E27FC236}">
                <a16:creationId xmlns:a16="http://schemas.microsoft.com/office/drawing/2014/main" id="{FFEC8576-DB87-444A-99E8-C7401DF1610C}"/>
              </a:ext>
            </a:extLst>
          </p:cNvPr>
          <p:cNvSpPr txBox="1">
            <a:spLocks noChangeArrowheads="1"/>
          </p:cNvSpPr>
          <p:nvPr/>
        </p:nvSpPr>
        <p:spPr bwMode="auto">
          <a:xfrm>
            <a:off x="2333913" y="4850315"/>
            <a:ext cx="2164300" cy="57547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外側のロング手袋（ゴム付）をはずし、廃棄袋に入れて口をしばる。</a:t>
            </a:r>
          </a:p>
        </p:txBody>
      </p:sp>
      <p:sp>
        <p:nvSpPr>
          <p:cNvPr id="105" name="テキスト ボックス 49">
            <a:extLst>
              <a:ext uri="{FF2B5EF4-FFF2-40B4-BE49-F238E27FC236}">
                <a16:creationId xmlns:a16="http://schemas.microsoft.com/office/drawing/2014/main" id="{4DDAB713-FE5C-4816-A1D1-F5A1E6FDD3BE}"/>
              </a:ext>
            </a:extLst>
          </p:cNvPr>
          <p:cNvSpPr txBox="1">
            <a:spLocks noChangeArrowheads="1"/>
          </p:cNvSpPr>
          <p:nvPr/>
        </p:nvSpPr>
        <p:spPr bwMode="auto">
          <a:xfrm>
            <a:off x="5310182" y="4843055"/>
            <a:ext cx="3808177" cy="81195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枚目の廃棄袋を用意し、嘔吐物入りの廃棄袋を入れ、次にエプロン、靴カバー、手袋の順に外して廃棄袋に入れる。最後にマスクを外し廃棄袋に入れて口をしばる。</a:t>
            </a:r>
            <a:endPar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速やかにギャベジ庫に廃棄する。</a:t>
            </a:r>
            <a:endParaRPr kumimoji="1" lang="en-US" altLang="ja-JP" sz="555" b="0"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テキスト ボックス 20">
            <a:extLst>
              <a:ext uri="{FF2B5EF4-FFF2-40B4-BE49-F238E27FC236}">
                <a16:creationId xmlns:a16="http://schemas.microsoft.com/office/drawing/2014/main" id="{BC2F1E12-45D6-4B20-BD67-29213CD0B027}"/>
              </a:ext>
            </a:extLst>
          </p:cNvPr>
          <p:cNvSpPr txBox="1">
            <a:spLocks noChangeArrowheads="1"/>
          </p:cNvSpPr>
          <p:nvPr/>
        </p:nvSpPr>
        <p:spPr bwMode="auto">
          <a:xfrm>
            <a:off x="1894986" y="3380449"/>
            <a:ext cx="378435"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07" name="グループ化 32">
            <a:extLst>
              <a:ext uri="{FF2B5EF4-FFF2-40B4-BE49-F238E27FC236}">
                <a16:creationId xmlns:a16="http://schemas.microsoft.com/office/drawing/2014/main" id="{4C3F87AB-A43E-43DE-9701-86C896F93091}"/>
              </a:ext>
            </a:extLst>
          </p:cNvPr>
          <p:cNvGrpSpPr>
            <a:grpSpLocks/>
          </p:cNvGrpSpPr>
          <p:nvPr/>
        </p:nvGrpSpPr>
        <p:grpSpPr bwMode="auto">
          <a:xfrm>
            <a:off x="4105233" y="3056711"/>
            <a:ext cx="3450010" cy="1741001"/>
            <a:chOff x="62007" y="3152800"/>
            <a:chExt cx="2358881" cy="2265961"/>
          </a:xfrm>
        </p:grpSpPr>
        <p:sp>
          <p:nvSpPr>
            <p:cNvPr id="109" name="パイ 178">
              <a:extLst>
                <a:ext uri="{FF2B5EF4-FFF2-40B4-BE49-F238E27FC236}">
                  <a16:creationId xmlns:a16="http://schemas.microsoft.com/office/drawing/2014/main" id="{B01F4853-1748-4732-B1A7-0BEBD739DAF2}"/>
                </a:ext>
              </a:extLst>
            </p:cNvPr>
            <p:cNvSpPr/>
            <p:nvPr/>
          </p:nvSpPr>
          <p:spPr>
            <a:xfrm rot="10800000">
              <a:off x="62007" y="3152800"/>
              <a:ext cx="871485" cy="932202"/>
            </a:xfrm>
            <a:prstGeom prst="pie">
              <a:avLst>
                <a:gd name="adj1" fmla="val 10810695"/>
                <a:gd name="adj2" fmla="val 1620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角丸四角形 179">
              <a:extLst>
                <a:ext uri="{FF2B5EF4-FFF2-40B4-BE49-F238E27FC236}">
                  <a16:creationId xmlns:a16="http://schemas.microsoft.com/office/drawing/2014/main" id="{F5ADDD4E-F81C-4349-B110-38F86FF2B1D6}"/>
                </a:ext>
              </a:extLst>
            </p:cNvPr>
            <p:cNvSpPr/>
            <p:nvPr/>
          </p:nvSpPr>
          <p:spPr>
            <a:xfrm>
              <a:off x="498543" y="3618106"/>
              <a:ext cx="1922345" cy="180065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11" name="テキスト ボックス 35">
            <a:extLst>
              <a:ext uri="{FF2B5EF4-FFF2-40B4-BE49-F238E27FC236}">
                <a16:creationId xmlns:a16="http://schemas.microsoft.com/office/drawing/2014/main" id="{30638519-7AA9-4D18-8F3B-60BB08FAB9CC}"/>
              </a:ext>
            </a:extLst>
          </p:cNvPr>
          <p:cNvSpPr txBox="1">
            <a:spLocks noChangeArrowheads="1"/>
          </p:cNvSpPr>
          <p:nvPr/>
        </p:nvSpPr>
        <p:spPr bwMode="auto">
          <a:xfrm>
            <a:off x="4831137" y="3417608"/>
            <a:ext cx="380756"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12" name="グループ化 40">
            <a:extLst>
              <a:ext uri="{FF2B5EF4-FFF2-40B4-BE49-F238E27FC236}">
                <a16:creationId xmlns:a16="http://schemas.microsoft.com/office/drawing/2014/main" id="{C08D715A-818F-4372-93A6-D934C1578C4C}"/>
              </a:ext>
            </a:extLst>
          </p:cNvPr>
          <p:cNvGrpSpPr>
            <a:grpSpLocks/>
          </p:cNvGrpSpPr>
          <p:nvPr/>
        </p:nvGrpSpPr>
        <p:grpSpPr bwMode="auto">
          <a:xfrm>
            <a:off x="7044474" y="3056709"/>
            <a:ext cx="3450010" cy="1741002"/>
            <a:chOff x="62007" y="3152800"/>
            <a:chExt cx="2358881" cy="2264535"/>
          </a:xfrm>
        </p:grpSpPr>
        <p:sp>
          <p:nvSpPr>
            <p:cNvPr id="113" name="パイ 182">
              <a:extLst>
                <a:ext uri="{FF2B5EF4-FFF2-40B4-BE49-F238E27FC236}">
                  <a16:creationId xmlns:a16="http://schemas.microsoft.com/office/drawing/2014/main" id="{A80BEF49-9A9A-47D7-AC16-F605F6796A97}"/>
                </a:ext>
              </a:extLst>
            </p:cNvPr>
            <p:cNvSpPr/>
            <p:nvPr/>
          </p:nvSpPr>
          <p:spPr>
            <a:xfrm rot="10800000">
              <a:off x="62007" y="3152800"/>
              <a:ext cx="871485" cy="931615"/>
            </a:xfrm>
            <a:prstGeom prst="pie">
              <a:avLst>
                <a:gd name="adj1" fmla="val 10810695"/>
                <a:gd name="adj2" fmla="val 1620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角丸四角形 183">
              <a:extLst>
                <a:ext uri="{FF2B5EF4-FFF2-40B4-BE49-F238E27FC236}">
                  <a16:creationId xmlns:a16="http://schemas.microsoft.com/office/drawing/2014/main" id="{F705AE29-835C-4A04-A6FB-E301188B23E8}"/>
                </a:ext>
              </a:extLst>
            </p:cNvPr>
            <p:cNvSpPr/>
            <p:nvPr/>
          </p:nvSpPr>
          <p:spPr>
            <a:xfrm>
              <a:off x="498543" y="3617813"/>
              <a:ext cx="1922345" cy="179952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15" name="テキスト ボックス 43">
            <a:extLst>
              <a:ext uri="{FF2B5EF4-FFF2-40B4-BE49-F238E27FC236}">
                <a16:creationId xmlns:a16="http://schemas.microsoft.com/office/drawing/2014/main" id="{530319D8-7D9B-4AB7-B446-E398F46E4EEA}"/>
              </a:ext>
            </a:extLst>
          </p:cNvPr>
          <p:cNvSpPr txBox="1">
            <a:spLocks noChangeArrowheads="1"/>
          </p:cNvSpPr>
          <p:nvPr/>
        </p:nvSpPr>
        <p:spPr bwMode="auto">
          <a:xfrm>
            <a:off x="7761091" y="3410287"/>
            <a:ext cx="380756"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テキスト ボックス 48">
            <a:extLst>
              <a:ext uri="{FF2B5EF4-FFF2-40B4-BE49-F238E27FC236}">
                <a16:creationId xmlns:a16="http://schemas.microsoft.com/office/drawing/2014/main" id="{E89BC527-E354-4E87-838F-1DAF4AA02159}"/>
              </a:ext>
            </a:extLst>
          </p:cNvPr>
          <p:cNvSpPr txBox="1">
            <a:spLocks noChangeArrowheads="1"/>
          </p:cNvSpPr>
          <p:nvPr/>
        </p:nvSpPr>
        <p:spPr bwMode="auto">
          <a:xfrm>
            <a:off x="2429437" y="3417243"/>
            <a:ext cx="2191661" cy="69371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付属の紙製ヘラとちりとりで固形化した嘔吐物を外側から集めてすくい取り、廃棄袋に入れる。</a:t>
            </a:r>
          </a:p>
        </p:txBody>
      </p:sp>
      <p:sp>
        <p:nvSpPr>
          <p:cNvPr id="117" name="テキスト ボックス 49">
            <a:extLst>
              <a:ext uri="{FF2B5EF4-FFF2-40B4-BE49-F238E27FC236}">
                <a16:creationId xmlns:a16="http://schemas.microsoft.com/office/drawing/2014/main" id="{B6382339-7FAF-4545-A01D-19694FD1A16E}"/>
              </a:ext>
            </a:extLst>
          </p:cNvPr>
          <p:cNvSpPr txBox="1">
            <a:spLocks noChangeArrowheads="1"/>
          </p:cNvSpPr>
          <p:nvPr/>
        </p:nvSpPr>
        <p:spPr bwMode="auto">
          <a:xfrm>
            <a:off x="5335259" y="3411385"/>
            <a:ext cx="2175409" cy="81195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除去後、ペーパータオルを敷き、エコサンプラス</a:t>
            </a:r>
            <a:r>
              <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倍溶液（</a:t>
            </a:r>
            <a:r>
              <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1,000ppm</a:t>
            </a: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）をかけて</a:t>
            </a:r>
            <a:r>
              <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分浸し、残った汚れを拭い取る。</a:t>
            </a:r>
          </a:p>
        </p:txBody>
      </p:sp>
      <p:sp>
        <p:nvSpPr>
          <p:cNvPr id="118" name="テキスト ボックス 50">
            <a:extLst>
              <a:ext uri="{FF2B5EF4-FFF2-40B4-BE49-F238E27FC236}">
                <a16:creationId xmlns:a16="http://schemas.microsoft.com/office/drawing/2014/main" id="{77C71E42-445D-449E-9558-A359CBAAE6A4}"/>
              </a:ext>
            </a:extLst>
          </p:cNvPr>
          <p:cNvSpPr txBox="1">
            <a:spLocks noChangeArrowheads="1"/>
          </p:cNvSpPr>
          <p:nvPr/>
        </p:nvSpPr>
        <p:spPr bwMode="auto">
          <a:xfrm>
            <a:off x="8226238" y="3438249"/>
            <a:ext cx="2261278" cy="95390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周囲にも同様にペーパータオルを敷き、エコサンプラス</a:t>
            </a:r>
            <a:r>
              <a:rPr kumimoji="1" lang="en-US" altLang="ja-JP" sz="6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6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倍溶液に</a:t>
            </a:r>
            <a:r>
              <a:rPr kumimoji="1" lang="en-US" altLang="ja-JP" sz="6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6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分浸し、汚染を広げないよう、遠い所から内側に向けて拭い取る。</a:t>
            </a:r>
            <a:endParaRPr kumimoji="1" lang="en-US" altLang="ja-JP" sz="6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23"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その後、水拭きをする。</a:t>
            </a:r>
            <a:endParaRPr kumimoji="1" lang="en-US" altLang="ja-JP" sz="623"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23"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パイ 189">
            <a:extLst>
              <a:ext uri="{FF2B5EF4-FFF2-40B4-BE49-F238E27FC236}">
                <a16:creationId xmlns:a16="http://schemas.microsoft.com/office/drawing/2014/main" id="{28061D77-8678-45E9-BDF5-DE840D986827}"/>
              </a:ext>
            </a:extLst>
          </p:cNvPr>
          <p:cNvSpPr/>
          <p:nvPr/>
        </p:nvSpPr>
        <p:spPr bwMode="auto">
          <a:xfrm rot="10800000">
            <a:off x="8540943" y="4481279"/>
            <a:ext cx="1274599" cy="716237"/>
          </a:xfrm>
          <a:prstGeom prst="pie">
            <a:avLst>
              <a:gd name="adj1" fmla="val 10810695"/>
              <a:gd name="adj2" fmla="val 1620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角丸四角形 190">
            <a:extLst>
              <a:ext uri="{FF2B5EF4-FFF2-40B4-BE49-F238E27FC236}">
                <a16:creationId xmlns:a16="http://schemas.microsoft.com/office/drawing/2014/main" id="{D23A2C89-A3B6-4E15-BC2F-706EDAA01611}"/>
              </a:ext>
            </a:extLst>
          </p:cNvPr>
          <p:cNvSpPr/>
          <p:nvPr/>
        </p:nvSpPr>
        <p:spPr bwMode="auto">
          <a:xfrm>
            <a:off x="9178254" y="4838787"/>
            <a:ext cx="1316226" cy="138349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テキスト ボックス 43">
            <a:extLst>
              <a:ext uri="{FF2B5EF4-FFF2-40B4-BE49-F238E27FC236}">
                <a16:creationId xmlns:a16="http://schemas.microsoft.com/office/drawing/2014/main" id="{FB447CEB-A07C-4DA1-9C69-C42D25DEF345}"/>
              </a:ext>
            </a:extLst>
          </p:cNvPr>
          <p:cNvSpPr txBox="1">
            <a:spLocks noChangeArrowheads="1"/>
          </p:cNvSpPr>
          <p:nvPr/>
        </p:nvSpPr>
        <p:spPr bwMode="auto">
          <a:xfrm>
            <a:off x="9240563" y="4845101"/>
            <a:ext cx="380756"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7</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テキスト ボックス 50">
            <a:extLst>
              <a:ext uri="{FF2B5EF4-FFF2-40B4-BE49-F238E27FC236}">
                <a16:creationId xmlns:a16="http://schemas.microsoft.com/office/drawing/2014/main" id="{2F2BAACA-32F1-488B-8B84-7F0B1CF8A63F}"/>
              </a:ext>
            </a:extLst>
          </p:cNvPr>
          <p:cNvSpPr txBox="1">
            <a:spLocks noChangeArrowheads="1"/>
          </p:cNvSpPr>
          <p:nvPr/>
        </p:nvSpPr>
        <p:spPr bwMode="auto">
          <a:xfrm>
            <a:off x="9317769" y="5255510"/>
            <a:ext cx="1230489" cy="93019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処理後は</a:t>
            </a:r>
            <a:endPar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必ず手を</a:t>
            </a:r>
            <a:endPar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度洗いし、十分に</a:t>
            </a:r>
            <a:endPar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うがいを</a:t>
            </a:r>
            <a:endParaRPr kumimoji="1" lang="en-US" altLang="ja-JP"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92"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する。</a:t>
            </a:r>
          </a:p>
        </p:txBody>
      </p:sp>
      <p:pic>
        <p:nvPicPr>
          <p:cNvPr id="123" name="図 122">
            <a:extLst>
              <a:ext uri="{FF2B5EF4-FFF2-40B4-BE49-F238E27FC236}">
                <a16:creationId xmlns:a16="http://schemas.microsoft.com/office/drawing/2014/main" id="{B1DC7112-F08F-4A0B-9264-376CF8CDC5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5381" y="2059088"/>
            <a:ext cx="774227" cy="1245840"/>
          </a:xfrm>
          <a:prstGeom prst="rect">
            <a:avLst/>
          </a:prstGeom>
        </p:spPr>
      </p:pic>
      <p:pic>
        <p:nvPicPr>
          <p:cNvPr id="124" name="図 123">
            <a:extLst>
              <a:ext uri="{FF2B5EF4-FFF2-40B4-BE49-F238E27FC236}">
                <a16:creationId xmlns:a16="http://schemas.microsoft.com/office/drawing/2014/main" id="{FC28C836-D563-4AEC-AE89-03EA4BE3EF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2641" y="2562958"/>
            <a:ext cx="888577" cy="572013"/>
          </a:xfrm>
          <a:prstGeom prst="rect">
            <a:avLst/>
          </a:prstGeom>
        </p:spPr>
      </p:pic>
      <p:pic>
        <p:nvPicPr>
          <p:cNvPr id="125" name="図 124">
            <a:extLst>
              <a:ext uri="{FF2B5EF4-FFF2-40B4-BE49-F238E27FC236}">
                <a16:creationId xmlns:a16="http://schemas.microsoft.com/office/drawing/2014/main" id="{E93F244C-E593-45F5-A4FC-154CB85A5E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6448" y="2756877"/>
            <a:ext cx="614812" cy="158880"/>
          </a:xfrm>
          <a:prstGeom prst="rect">
            <a:avLst/>
          </a:prstGeom>
        </p:spPr>
      </p:pic>
      <p:pic>
        <p:nvPicPr>
          <p:cNvPr id="126" name="図 125">
            <a:extLst>
              <a:ext uri="{FF2B5EF4-FFF2-40B4-BE49-F238E27FC236}">
                <a16:creationId xmlns:a16="http://schemas.microsoft.com/office/drawing/2014/main" id="{C57B51A4-7D40-4264-A4AC-1C287F4DFB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5661" y="2788348"/>
            <a:ext cx="756106" cy="380096"/>
          </a:xfrm>
          <a:prstGeom prst="rect">
            <a:avLst/>
          </a:prstGeom>
        </p:spPr>
      </p:pic>
      <p:pic>
        <p:nvPicPr>
          <p:cNvPr id="127" name="図 126">
            <a:extLst>
              <a:ext uri="{FF2B5EF4-FFF2-40B4-BE49-F238E27FC236}">
                <a16:creationId xmlns:a16="http://schemas.microsoft.com/office/drawing/2014/main" id="{84E21CFB-5797-495E-A0BD-E1BF192588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7976" y="2464977"/>
            <a:ext cx="934656" cy="271993"/>
          </a:xfrm>
          <a:prstGeom prst="rect">
            <a:avLst/>
          </a:prstGeom>
        </p:spPr>
      </p:pic>
      <p:pic>
        <p:nvPicPr>
          <p:cNvPr id="129" name="図 128">
            <a:extLst>
              <a:ext uri="{FF2B5EF4-FFF2-40B4-BE49-F238E27FC236}">
                <a16:creationId xmlns:a16="http://schemas.microsoft.com/office/drawing/2014/main" id="{05EA8550-54E5-4A9C-9A83-C6B0C74F99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45185" y="3867948"/>
            <a:ext cx="2574251" cy="887555"/>
          </a:xfrm>
          <a:prstGeom prst="rect">
            <a:avLst/>
          </a:prstGeom>
        </p:spPr>
      </p:pic>
      <p:pic>
        <p:nvPicPr>
          <p:cNvPr id="130" name="図 129">
            <a:extLst>
              <a:ext uri="{FF2B5EF4-FFF2-40B4-BE49-F238E27FC236}">
                <a16:creationId xmlns:a16="http://schemas.microsoft.com/office/drawing/2014/main" id="{1EF507D5-2D5C-4A15-8C0A-A17AE0AA66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97704" y="4079614"/>
            <a:ext cx="2208669" cy="675893"/>
          </a:xfrm>
          <a:prstGeom prst="rect">
            <a:avLst/>
          </a:prstGeom>
        </p:spPr>
      </p:pic>
      <p:pic>
        <p:nvPicPr>
          <p:cNvPr id="132" name="図 131">
            <a:extLst>
              <a:ext uri="{FF2B5EF4-FFF2-40B4-BE49-F238E27FC236}">
                <a16:creationId xmlns:a16="http://schemas.microsoft.com/office/drawing/2014/main" id="{A846B15E-D250-4C8C-9A0D-FD4A97F4CC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13637" y="5357952"/>
            <a:ext cx="2625681" cy="705702"/>
          </a:xfrm>
          <a:prstGeom prst="rect">
            <a:avLst/>
          </a:prstGeom>
        </p:spPr>
      </p:pic>
      <p:pic>
        <p:nvPicPr>
          <p:cNvPr id="134" name="図 133">
            <a:extLst>
              <a:ext uri="{FF2B5EF4-FFF2-40B4-BE49-F238E27FC236}">
                <a16:creationId xmlns:a16="http://schemas.microsoft.com/office/drawing/2014/main" id="{A86396A3-5488-44C3-AC4E-6201CB11C8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7204" y="2783510"/>
            <a:ext cx="1072291" cy="317337"/>
          </a:xfrm>
          <a:prstGeom prst="rect">
            <a:avLst/>
          </a:prstGeom>
        </p:spPr>
      </p:pic>
      <p:sp>
        <p:nvSpPr>
          <p:cNvPr id="135" name="テキスト ボックス 45">
            <a:extLst>
              <a:ext uri="{FF2B5EF4-FFF2-40B4-BE49-F238E27FC236}">
                <a16:creationId xmlns:a16="http://schemas.microsoft.com/office/drawing/2014/main" id="{D8EF3EED-59BD-4900-A573-6896C129241B}"/>
              </a:ext>
            </a:extLst>
          </p:cNvPr>
          <p:cNvSpPr txBox="1">
            <a:spLocks noChangeArrowheads="1"/>
          </p:cNvSpPr>
          <p:nvPr/>
        </p:nvSpPr>
        <p:spPr bwMode="auto">
          <a:xfrm>
            <a:off x="5266469" y="1318819"/>
            <a:ext cx="1156486" cy="156197"/>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1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エコサンプラス</a:t>
            </a:r>
          </a:p>
        </p:txBody>
      </p:sp>
      <p:pic>
        <p:nvPicPr>
          <p:cNvPr id="136" name="図 135">
            <a:extLst>
              <a:ext uri="{FF2B5EF4-FFF2-40B4-BE49-F238E27FC236}">
                <a16:creationId xmlns:a16="http://schemas.microsoft.com/office/drawing/2014/main" id="{4AD6CEE0-C1FB-41DB-826A-626E120466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29386" y="402771"/>
            <a:ext cx="828349" cy="884891"/>
          </a:xfrm>
          <a:prstGeom prst="rect">
            <a:avLst/>
          </a:prstGeom>
        </p:spPr>
      </p:pic>
      <p:pic>
        <p:nvPicPr>
          <p:cNvPr id="137" name="図 136">
            <a:extLst>
              <a:ext uri="{FF2B5EF4-FFF2-40B4-BE49-F238E27FC236}">
                <a16:creationId xmlns:a16="http://schemas.microsoft.com/office/drawing/2014/main" id="{06F4AD69-28EB-44FB-AF69-C7EC39353A2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91941" y="457200"/>
            <a:ext cx="607860" cy="813177"/>
          </a:xfrm>
          <a:prstGeom prst="rect">
            <a:avLst/>
          </a:prstGeom>
        </p:spPr>
      </p:pic>
      <p:sp>
        <p:nvSpPr>
          <p:cNvPr id="138" name="テキスト ボックス 45">
            <a:extLst>
              <a:ext uri="{FF2B5EF4-FFF2-40B4-BE49-F238E27FC236}">
                <a16:creationId xmlns:a16="http://schemas.microsoft.com/office/drawing/2014/main" id="{787E3457-F4CC-4ECC-9972-D8A800AD4030}"/>
              </a:ext>
            </a:extLst>
          </p:cNvPr>
          <p:cNvSpPr txBox="1">
            <a:spLocks noChangeArrowheads="1"/>
          </p:cNvSpPr>
          <p:nvPr/>
        </p:nvSpPr>
        <p:spPr bwMode="auto">
          <a:xfrm>
            <a:off x="3102678" y="1362362"/>
            <a:ext cx="1326775" cy="156197"/>
          </a:xfrm>
          <a:prstGeom prst="rect">
            <a:avLst/>
          </a:prstGeom>
          <a:noFill/>
          <a:ln w="9525">
            <a:noFill/>
            <a:miter lim="800000"/>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1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専用スプレーボトル</a:t>
            </a:r>
          </a:p>
        </p:txBody>
      </p:sp>
      <p:sp>
        <p:nvSpPr>
          <p:cNvPr id="139" name="テキスト ボックス 45">
            <a:extLst>
              <a:ext uri="{FF2B5EF4-FFF2-40B4-BE49-F238E27FC236}">
                <a16:creationId xmlns:a16="http://schemas.microsoft.com/office/drawing/2014/main" id="{8F12A6F2-CD27-4204-AAAE-2B760FAF2F14}"/>
              </a:ext>
            </a:extLst>
          </p:cNvPr>
          <p:cNvSpPr txBox="1">
            <a:spLocks noChangeArrowheads="1"/>
          </p:cNvSpPr>
          <p:nvPr/>
        </p:nvSpPr>
        <p:spPr bwMode="auto">
          <a:xfrm>
            <a:off x="4020996" y="1440982"/>
            <a:ext cx="3868564" cy="241605"/>
          </a:xfrm>
          <a:prstGeom prst="rect">
            <a:avLst/>
          </a:prstGeom>
          <a:noFill/>
          <a:ln w="9525">
            <a:noFill/>
            <a:miter lim="800000"/>
            <a:headEnd/>
            <a:tailEnd/>
          </a:ln>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スプレーボトルに</a:t>
            </a:r>
            <a:r>
              <a:rPr kumimoji="1" lang="ja-JP" altLang="en-US" sz="485"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水</a:t>
            </a:r>
            <a:r>
              <a:rPr kumimoji="1" lang="en-US" altLang="ja-JP" sz="485"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600ml</a:t>
            </a:r>
            <a:r>
              <a:rPr kumimoji="1" lang="ja-JP" altLang="en-US"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a:t>
            </a:r>
            <a:r>
              <a:rPr kumimoji="1" lang="ja-JP" altLang="en-US" sz="485"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エサンプラスを</a:t>
            </a:r>
            <a:r>
              <a:rPr kumimoji="1" lang="en-US" altLang="ja-JP" sz="485" b="1" i="0" u="sng"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入れ、エコサンプラス</a:t>
            </a:r>
            <a:r>
              <a:rPr kumimoji="1" lang="en-US" altLang="ja-JP"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1,000ppm</a:t>
            </a:r>
            <a:r>
              <a:rPr kumimoji="1" lang="ja-JP" altLang="en-US"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倍）溶液をつくる。</a:t>
            </a:r>
            <a:endParaRPr kumimoji="1" lang="en-US" altLang="ja-JP" sz="485" b="1" i="0" u="none" strike="noStrike" kern="1200" cap="none" spc="0" normalizeH="0" baseline="0" noProof="0" dirty="0">
              <a:ln>
                <a:noFill/>
              </a:ln>
              <a:solidFill>
                <a:srgbClr val="FF0066"/>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40" name="直線矢印コネクタ 139">
            <a:extLst>
              <a:ext uri="{FF2B5EF4-FFF2-40B4-BE49-F238E27FC236}">
                <a16:creationId xmlns:a16="http://schemas.microsoft.com/office/drawing/2014/main" id="{2474C444-BDC1-4CF4-B3D3-274DAF092DD5}"/>
              </a:ext>
            </a:extLst>
          </p:cNvPr>
          <p:cNvCxnSpPr/>
          <p:nvPr/>
        </p:nvCxnSpPr>
        <p:spPr>
          <a:xfrm flipH="1">
            <a:off x="9312114" y="4258279"/>
            <a:ext cx="430070" cy="2038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id="{AAFF39B5-ADA1-48B8-B3E3-086B1AAD9C89}"/>
              </a:ext>
            </a:extLst>
          </p:cNvPr>
          <p:cNvCxnSpPr/>
          <p:nvPr/>
        </p:nvCxnSpPr>
        <p:spPr>
          <a:xfrm flipH="1" flipV="1">
            <a:off x="9317767" y="4587330"/>
            <a:ext cx="424417" cy="1587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2" name="直線矢印コネクタ 141">
            <a:extLst>
              <a:ext uri="{FF2B5EF4-FFF2-40B4-BE49-F238E27FC236}">
                <a16:creationId xmlns:a16="http://schemas.microsoft.com/office/drawing/2014/main" id="{07400CB0-B9A3-4072-9770-FF26BC8C45F4}"/>
              </a:ext>
            </a:extLst>
          </p:cNvPr>
          <p:cNvCxnSpPr/>
          <p:nvPr/>
        </p:nvCxnSpPr>
        <p:spPr>
          <a:xfrm flipV="1">
            <a:off x="8268036" y="4587337"/>
            <a:ext cx="453978" cy="1355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30E6810C-CC11-4D13-80F7-4B5F1C7E6AB4}"/>
              </a:ext>
            </a:extLst>
          </p:cNvPr>
          <p:cNvCxnSpPr/>
          <p:nvPr/>
        </p:nvCxnSpPr>
        <p:spPr>
          <a:xfrm>
            <a:off x="8268036" y="4258273"/>
            <a:ext cx="453978" cy="168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37" name="グループ化 30">
            <a:extLst>
              <a:ext uri="{FF2B5EF4-FFF2-40B4-BE49-F238E27FC236}">
                <a16:creationId xmlns:a16="http://schemas.microsoft.com/office/drawing/2014/main" id="{9B2BF6B2-C031-4810-9AC4-FB6EE92E082D}"/>
              </a:ext>
            </a:extLst>
          </p:cNvPr>
          <p:cNvGrpSpPr>
            <a:grpSpLocks/>
          </p:cNvGrpSpPr>
          <p:nvPr/>
        </p:nvGrpSpPr>
        <p:grpSpPr bwMode="auto">
          <a:xfrm>
            <a:off x="738439" y="1564427"/>
            <a:ext cx="9760266" cy="1741002"/>
            <a:chOff x="62007" y="3152800"/>
            <a:chExt cx="4357421" cy="2264535"/>
          </a:xfrm>
        </p:grpSpPr>
        <p:sp>
          <p:nvSpPr>
            <p:cNvPr id="238" name="パイ 71">
              <a:extLst>
                <a:ext uri="{FF2B5EF4-FFF2-40B4-BE49-F238E27FC236}">
                  <a16:creationId xmlns:a16="http://schemas.microsoft.com/office/drawing/2014/main" id="{B5DB88B8-63C5-469A-AA78-7FBE12E13282}"/>
                </a:ext>
              </a:extLst>
            </p:cNvPr>
            <p:cNvSpPr/>
            <p:nvPr/>
          </p:nvSpPr>
          <p:spPr>
            <a:xfrm rot="10800000">
              <a:off x="62007" y="3152800"/>
              <a:ext cx="871484" cy="931615"/>
            </a:xfrm>
            <a:prstGeom prst="pie">
              <a:avLst>
                <a:gd name="adj1" fmla="val 10810695"/>
                <a:gd name="adj2" fmla="val 1620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角丸四角形 72">
              <a:extLst>
                <a:ext uri="{FF2B5EF4-FFF2-40B4-BE49-F238E27FC236}">
                  <a16:creationId xmlns:a16="http://schemas.microsoft.com/office/drawing/2014/main" id="{C5455103-B0F0-43BA-9B05-CCFBCC8CCC6B}"/>
                </a:ext>
              </a:extLst>
            </p:cNvPr>
            <p:cNvSpPr/>
            <p:nvPr/>
          </p:nvSpPr>
          <p:spPr>
            <a:xfrm>
              <a:off x="498542" y="3617813"/>
              <a:ext cx="3920886" cy="179952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0" name="テキスト ボックス 20">
            <a:extLst>
              <a:ext uri="{FF2B5EF4-FFF2-40B4-BE49-F238E27FC236}">
                <a16:creationId xmlns:a16="http://schemas.microsoft.com/office/drawing/2014/main" id="{8960CF14-C1B8-4501-86DC-66206AA47603}"/>
              </a:ext>
            </a:extLst>
          </p:cNvPr>
          <p:cNvSpPr txBox="1">
            <a:spLocks noChangeArrowheads="1"/>
          </p:cNvSpPr>
          <p:nvPr/>
        </p:nvSpPr>
        <p:spPr bwMode="auto">
          <a:xfrm>
            <a:off x="1871375" y="1948307"/>
            <a:ext cx="378435"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41" name="グループ化 30">
            <a:extLst>
              <a:ext uri="{FF2B5EF4-FFF2-40B4-BE49-F238E27FC236}">
                <a16:creationId xmlns:a16="http://schemas.microsoft.com/office/drawing/2014/main" id="{603C6011-0398-499B-8596-33DC51630A31}"/>
              </a:ext>
            </a:extLst>
          </p:cNvPr>
          <p:cNvGrpSpPr>
            <a:grpSpLocks/>
          </p:cNvGrpSpPr>
          <p:nvPr/>
        </p:nvGrpSpPr>
        <p:grpSpPr bwMode="auto">
          <a:xfrm>
            <a:off x="1123706" y="4492194"/>
            <a:ext cx="3450010" cy="1741002"/>
            <a:chOff x="62007" y="3152800"/>
            <a:chExt cx="2358881" cy="2264535"/>
          </a:xfrm>
        </p:grpSpPr>
        <p:sp>
          <p:nvSpPr>
            <p:cNvPr id="242" name="パイ 159">
              <a:extLst>
                <a:ext uri="{FF2B5EF4-FFF2-40B4-BE49-F238E27FC236}">
                  <a16:creationId xmlns:a16="http://schemas.microsoft.com/office/drawing/2014/main" id="{E8CBA8B5-0140-44CB-8337-164E082A4173}"/>
                </a:ext>
              </a:extLst>
            </p:cNvPr>
            <p:cNvSpPr/>
            <p:nvPr/>
          </p:nvSpPr>
          <p:spPr>
            <a:xfrm rot="10800000">
              <a:off x="62007" y="3152800"/>
              <a:ext cx="871484" cy="931615"/>
            </a:xfrm>
            <a:prstGeom prst="pie">
              <a:avLst>
                <a:gd name="adj1" fmla="val 10810695"/>
                <a:gd name="adj2" fmla="val 1620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角丸四角形 160">
              <a:extLst>
                <a:ext uri="{FF2B5EF4-FFF2-40B4-BE49-F238E27FC236}">
                  <a16:creationId xmlns:a16="http://schemas.microsoft.com/office/drawing/2014/main" id="{A706A5AE-4DB2-4CC5-B1B7-CD38651A735F}"/>
                </a:ext>
              </a:extLst>
            </p:cNvPr>
            <p:cNvSpPr/>
            <p:nvPr/>
          </p:nvSpPr>
          <p:spPr>
            <a:xfrm>
              <a:off x="498542" y="3617813"/>
              <a:ext cx="1922346" cy="179952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4" name="テキスト ボックス 20">
            <a:extLst>
              <a:ext uri="{FF2B5EF4-FFF2-40B4-BE49-F238E27FC236}">
                <a16:creationId xmlns:a16="http://schemas.microsoft.com/office/drawing/2014/main" id="{D4E478E7-72C7-4C25-80AD-C07BF9DBB877}"/>
              </a:ext>
            </a:extLst>
          </p:cNvPr>
          <p:cNvSpPr txBox="1">
            <a:spLocks noChangeArrowheads="1"/>
          </p:cNvSpPr>
          <p:nvPr/>
        </p:nvSpPr>
        <p:spPr bwMode="auto">
          <a:xfrm>
            <a:off x="1836446" y="4846198"/>
            <a:ext cx="378435" cy="3866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45" name="グループ化 30">
            <a:extLst>
              <a:ext uri="{FF2B5EF4-FFF2-40B4-BE49-F238E27FC236}">
                <a16:creationId xmlns:a16="http://schemas.microsoft.com/office/drawing/2014/main" id="{6312953C-E2E9-4AE0-ABE2-8A8CCFCF3F5D}"/>
              </a:ext>
            </a:extLst>
          </p:cNvPr>
          <p:cNvGrpSpPr>
            <a:grpSpLocks/>
          </p:cNvGrpSpPr>
          <p:nvPr/>
        </p:nvGrpSpPr>
        <p:grpSpPr bwMode="auto">
          <a:xfrm>
            <a:off x="1123706" y="3068233"/>
            <a:ext cx="3450010" cy="1741002"/>
            <a:chOff x="62007" y="3152800"/>
            <a:chExt cx="2358881" cy="2264535"/>
          </a:xfrm>
        </p:grpSpPr>
        <p:sp>
          <p:nvSpPr>
            <p:cNvPr id="246" name="パイ 174">
              <a:extLst>
                <a:ext uri="{FF2B5EF4-FFF2-40B4-BE49-F238E27FC236}">
                  <a16:creationId xmlns:a16="http://schemas.microsoft.com/office/drawing/2014/main" id="{65C6A986-B70F-47A7-A232-5FF9D7B5E4D4}"/>
                </a:ext>
              </a:extLst>
            </p:cNvPr>
            <p:cNvSpPr/>
            <p:nvPr/>
          </p:nvSpPr>
          <p:spPr>
            <a:xfrm rot="10800000">
              <a:off x="62007" y="3152800"/>
              <a:ext cx="871484" cy="931615"/>
            </a:xfrm>
            <a:prstGeom prst="pie">
              <a:avLst>
                <a:gd name="adj1" fmla="val 10810695"/>
                <a:gd name="adj2" fmla="val 16200000"/>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角丸四角形 175">
              <a:extLst>
                <a:ext uri="{FF2B5EF4-FFF2-40B4-BE49-F238E27FC236}">
                  <a16:creationId xmlns:a16="http://schemas.microsoft.com/office/drawing/2014/main" id="{BC2192B2-5BEC-4E3A-A03B-26D00BBF34A1}"/>
                </a:ext>
              </a:extLst>
            </p:cNvPr>
            <p:cNvSpPr/>
            <p:nvPr/>
          </p:nvSpPr>
          <p:spPr>
            <a:xfrm>
              <a:off x="498542" y="3617813"/>
              <a:ext cx="1922346" cy="179952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8" name="テキスト ボックス 20">
            <a:extLst>
              <a:ext uri="{FF2B5EF4-FFF2-40B4-BE49-F238E27FC236}">
                <a16:creationId xmlns:a16="http://schemas.microsoft.com/office/drawing/2014/main" id="{99C7E3FF-4120-48A4-92C6-702CFAB0F5E8}"/>
              </a:ext>
            </a:extLst>
          </p:cNvPr>
          <p:cNvSpPr txBox="1">
            <a:spLocks noChangeArrowheads="1"/>
          </p:cNvSpPr>
          <p:nvPr/>
        </p:nvSpPr>
        <p:spPr bwMode="auto">
          <a:xfrm>
            <a:off x="1836446" y="3423033"/>
            <a:ext cx="378435" cy="670723"/>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3"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9" name="図 248">
            <a:extLst>
              <a:ext uri="{FF2B5EF4-FFF2-40B4-BE49-F238E27FC236}">
                <a16:creationId xmlns:a16="http://schemas.microsoft.com/office/drawing/2014/main" id="{45F3E434-AD08-4FCD-B636-0D45D7EFD50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2" t="716" r="273" b="517"/>
          <a:stretch/>
        </p:blipFill>
        <p:spPr>
          <a:xfrm>
            <a:off x="7434207" y="578747"/>
            <a:ext cx="2813871" cy="941351"/>
          </a:xfrm>
          <a:prstGeom prst="rect">
            <a:avLst/>
          </a:prstGeom>
        </p:spPr>
      </p:pic>
      <p:sp>
        <p:nvSpPr>
          <p:cNvPr id="253" name="テキスト ボックス 252">
            <a:extLst>
              <a:ext uri="{FF2B5EF4-FFF2-40B4-BE49-F238E27FC236}">
                <a16:creationId xmlns:a16="http://schemas.microsoft.com/office/drawing/2014/main" id="{67C6F3F3-DB96-47FA-9FCF-E47FBD6A5E5F}"/>
              </a:ext>
            </a:extLst>
          </p:cNvPr>
          <p:cNvSpPr txBox="1"/>
          <p:nvPr/>
        </p:nvSpPr>
        <p:spPr>
          <a:xfrm>
            <a:off x="7387523" y="1597432"/>
            <a:ext cx="2993021" cy="2921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5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凝固剤の製造日はここに記載されており、使用期限は製造より</a:t>
            </a:r>
            <a:r>
              <a:rPr kumimoji="1" lang="en-US" altLang="ja-JP" sz="55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55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年です。</a:t>
            </a:r>
            <a:endParaRPr kumimoji="1" lang="en-US" altLang="ja-JP" sz="55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a:extLst>
              <a:ext uri="{FF2B5EF4-FFF2-40B4-BE49-F238E27FC236}">
                <a16:creationId xmlns:a16="http://schemas.microsoft.com/office/drawing/2014/main" id="{32881371-7690-4E7D-9F4B-F5902041BABC}"/>
              </a:ext>
            </a:extLst>
          </p:cNvPr>
          <p:cNvSpPr/>
          <p:nvPr/>
        </p:nvSpPr>
        <p:spPr>
          <a:xfrm>
            <a:off x="0" y="0"/>
            <a:ext cx="3091543" cy="7837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ノロウイルス対策</a:t>
            </a:r>
          </a:p>
        </p:txBody>
      </p:sp>
      <p:grpSp>
        <p:nvGrpSpPr>
          <p:cNvPr id="76" name="グループ化 75">
            <a:extLst>
              <a:ext uri="{FF2B5EF4-FFF2-40B4-BE49-F238E27FC236}">
                <a16:creationId xmlns:a16="http://schemas.microsoft.com/office/drawing/2014/main" id="{43C5942E-A990-44D2-8039-2B092BDDFF97}"/>
              </a:ext>
            </a:extLst>
          </p:cNvPr>
          <p:cNvGrpSpPr/>
          <p:nvPr/>
        </p:nvGrpSpPr>
        <p:grpSpPr>
          <a:xfrm>
            <a:off x="4135621" y="897409"/>
            <a:ext cx="1402393" cy="397675"/>
            <a:chOff x="2297526" y="2381228"/>
            <a:chExt cx="318694" cy="293098"/>
          </a:xfrm>
        </p:grpSpPr>
        <p:sp>
          <p:nvSpPr>
            <p:cNvPr id="81" name="円/楕円 78">
              <a:extLst>
                <a:ext uri="{FF2B5EF4-FFF2-40B4-BE49-F238E27FC236}">
                  <a16:creationId xmlns:a16="http://schemas.microsoft.com/office/drawing/2014/main" id="{764EC838-FD8B-4740-8EFD-D35E53025EA8}"/>
                </a:ext>
              </a:extLst>
            </p:cNvPr>
            <p:cNvSpPr/>
            <p:nvPr/>
          </p:nvSpPr>
          <p:spPr>
            <a:xfrm>
              <a:off x="2297526" y="2381228"/>
              <a:ext cx="318694" cy="288000"/>
            </a:xfrm>
            <a:prstGeom prst="ellipse">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テキスト ボックス 81">
              <a:extLst>
                <a:ext uri="{FF2B5EF4-FFF2-40B4-BE49-F238E27FC236}">
                  <a16:creationId xmlns:a16="http://schemas.microsoft.com/office/drawing/2014/main" id="{F32CA1D0-4C98-4548-BA2D-CEA76B7AB66B}"/>
                </a:ext>
              </a:extLst>
            </p:cNvPr>
            <p:cNvSpPr txBox="1"/>
            <p:nvPr/>
          </p:nvSpPr>
          <p:spPr>
            <a:xfrm>
              <a:off x="2374325" y="2402118"/>
              <a:ext cx="165093" cy="2722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60</a:t>
              </a: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倍</a:t>
              </a:r>
            </a:p>
          </p:txBody>
        </p:sp>
      </p:grpSp>
    </p:spTree>
    <p:extLst>
      <p:ext uri="{BB962C8B-B14F-4D97-AF65-F5344CB8AC3E}">
        <p14:creationId xmlns:p14="http://schemas.microsoft.com/office/powerpoint/2010/main" val="2099979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1D30AF4-033B-6101-790C-D6B651A5B594}"/>
              </a:ext>
            </a:extLst>
          </p:cNvPr>
          <p:cNvSpPr/>
          <p:nvPr/>
        </p:nvSpPr>
        <p:spPr>
          <a:xfrm>
            <a:off x="3113075" y="2897316"/>
            <a:ext cx="5424755" cy="1582221"/>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21A0A58-BD58-87A0-4941-E1E605D5FC56}"/>
              </a:ext>
            </a:extLst>
          </p:cNvPr>
          <p:cNvSpPr txBox="1"/>
          <p:nvPr/>
        </p:nvSpPr>
        <p:spPr>
          <a:xfrm>
            <a:off x="3883635" y="1592501"/>
            <a:ext cx="4288353"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ノロウイルスについて</a:t>
            </a:r>
          </a:p>
        </p:txBody>
      </p:sp>
      <p:sp>
        <p:nvSpPr>
          <p:cNvPr id="3" name="正方形/長方形 2">
            <a:extLst>
              <a:ext uri="{FF2B5EF4-FFF2-40B4-BE49-F238E27FC236}">
                <a16:creationId xmlns:a16="http://schemas.microsoft.com/office/drawing/2014/main" id="{97986131-46AB-20C8-D7CD-663C080C6CF8}"/>
              </a:ext>
            </a:extLst>
          </p:cNvPr>
          <p:cNvSpPr/>
          <p:nvPr/>
        </p:nvSpPr>
        <p:spPr>
          <a:xfrm>
            <a:off x="3595961" y="1387013"/>
            <a:ext cx="195209" cy="8527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81EE0F92-6433-B993-891D-FA075A3DCE38}"/>
              </a:ext>
            </a:extLst>
          </p:cNvPr>
          <p:cNvSpPr txBox="1"/>
          <p:nvPr/>
        </p:nvSpPr>
        <p:spPr>
          <a:xfrm>
            <a:off x="4140490" y="3421299"/>
            <a:ext cx="3877985" cy="58477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アニサキスについて</a:t>
            </a:r>
          </a:p>
        </p:txBody>
      </p:sp>
      <p:sp>
        <p:nvSpPr>
          <p:cNvPr id="6" name="正方形/長方形 5">
            <a:extLst>
              <a:ext uri="{FF2B5EF4-FFF2-40B4-BE49-F238E27FC236}">
                <a16:creationId xmlns:a16="http://schemas.microsoft.com/office/drawing/2014/main" id="{A90C1585-63EA-A460-F2FB-5E03BC8D37AF}"/>
              </a:ext>
            </a:extLst>
          </p:cNvPr>
          <p:cNvSpPr/>
          <p:nvPr/>
        </p:nvSpPr>
        <p:spPr>
          <a:xfrm>
            <a:off x="3645620" y="3265473"/>
            <a:ext cx="195209" cy="852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31270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9B1929F-D4F8-4668-AEA7-EF9CE5ECF8DF}"/>
              </a:ext>
            </a:extLst>
          </p:cNvPr>
          <p:cNvSpPr txBox="1"/>
          <p:nvPr/>
        </p:nvSpPr>
        <p:spPr>
          <a:xfrm>
            <a:off x="0" y="3053318"/>
            <a:ext cx="12192000" cy="707886"/>
          </a:xfrm>
          <a:prstGeom prst="rect">
            <a:avLst/>
          </a:prstGeom>
          <a:noFill/>
        </p:spPr>
        <p:txBody>
          <a:bodyPr wrap="square" rtlCol="0">
            <a:spAutoFit/>
          </a:bodyPr>
          <a:lstStyle/>
          <a:p>
            <a:pPr algn="ctr"/>
            <a:r>
              <a:rPr lang="ja-JP" altLang="en-US"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rPr>
              <a:t>異物混入・誤提供・備品破損に関して</a:t>
            </a:r>
            <a:endParaRPr lang="en-US" altLang="ja-JP" sz="4000" dirty="0">
              <a:solidFill>
                <a:schemeClr val="accent6">
                  <a:lumMod val="75000"/>
                </a:schemeClr>
              </a:solidFill>
              <a:latin typeface="BIZ UDPゴシック" panose="020B0400000000000000" pitchFamily="50" charset="-128"/>
              <a:ea typeface="BIZ UDPゴシック" panose="020B0400000000000000" pitchFamily="50" charset="-128"/>
              <a:cs typeface="Aharoni" panose="02010803020104030203" pitchFamily="2" charset="-79"/>
            </a:endParaRPr>
          </a:p>
        </p:txBody>
      </p:sp>
    </p:spTree>
    <p:extLst>
      <p:ext uri="{BB962C8B-B14F-4D97-AF65-F5344CB8AC3E}">
        <p14:creationId xmlns:p14="http://schemas.microsoft.com/office/powerpoint/2010/main" val="409250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ソース画像を表示">
            <a:extLst>
              <a:ext uri="{FF2B5EF4-FFF2-40B4-BE49-F238E27FC236}">
                <a16:creationId xmlns:a16="http://schemas.microsoft.com/office/drawing/2014/main" id="{88B19EE3-1FCD-A7C1-733C-9853B62314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8" y="410967"/>
            <a:ext cx="11153775" cy="628987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1F5AFBB4-95AE-B515-BEBF-808CACEB028B}"/>
              </a:ext>
            </a:extLst>
          </p:cNvPr>
          <p:cNvSpPr/>
          <p:nvPr/>
        </p:nvSpPr>
        <p:spPr>
          <a:xfrm>
            <a:off x="0" y="0"/>
            <a:ext cx="256853" cy="66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FF26571-439A-5972-3AA3-5C47736CBF57}"/>
              </a:ext>
            </a:extLst>
          </p:cNvPr>
          <p:cNvSpPr txBox="1"/>
          <p:nvPr/>
        </p:nvSpPr>
        <p:spPr>
          <a:xfrm>
            <a:off x="503438" y="133570"/>
            <a:ext cx="38779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アニサキスについて</a:t>
            </a:r>
          </a:p>
        </p:txBody>
      </p:sp>
      <p:sp>
        <p:nvSpPr>
          <p:cNvPr id="3" name="四角形: 角を丸くする 2">
            <a:extLst>
              <a:ext uri="{FF2B5EF4-FFF2-40B4-BE49-F238E27FC236}">
                <a16:creationId xmlns:a16="http://schemas.microsoft.com/office/drawing/2014/main" id="{A21CA578-82D7-A8C6-F95B-17C072C4BB2F}"/>
              </a:ext>
            </a:extLst>
          </p:cNvPr>
          <p:cNvSpPr/>
          <p:nvPr/>
        </p:nvSpPr>
        <p:spPr>
          <a:xfrm>
            <a:off x="328779" y="2116483"/>
            <a:ext cx="11342671" cy="2414427"/>
          </a:xfrm>
          <a:prstGeom prst="roundRect">
            <a:avLst/>
          </a:prstGeom>
          <a:solidFill>
            <a:schemeClr val="tx1">
              <a:lumMod val="85000"/>
              <a:lumOff val="1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今年は寄生虫による食中毒がかなり多く発生しています！</a:t>
            </a:r>
          </a:p>
        </p:txBody>
      </p:sp>
    </p:spTree>
    <p:extLst>
      <p:ext uri="{BB962C8B-B14F-4D97-AF65-F5344CB8AC3E}">
        <p14:creationId xmlns:p14="http://schemas.microsoft.com/office/powerpoint/2010/main" val="2643889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皿の上の料理&#10;&#10;自動的に生成された説明">
            <a:extLst>
              <a:ext uri="{FF2B5EF4-FFF2-40B4-BE49-F238E27FC236}">
                <a16:creationId xmlns:a16="http://schemas.microsoft.com/office/drawing/2014/main" id="{CB3871A6-1F2B-45D3-8000-DAB9BEE2C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31" y="1983067"/>
            <a:ext cx="2765684" cy="1819529"/>
          </a:xfrm>
          <a:prstGeom prst="rect">
            <a:avLst/>
          </a:prstGeom>
        </p:spPr>
      </p:pic>
      <p:sp>
        <p:nvSpPr>
          <p:cNvPr id="21" name="テキスト ボックス 20">
            <a:extLst>
              <a:ext uri="{FF2B5EF4-FFF2-40B4-BE49-F238E27FC236}">
                <a16:creationId xmlns:a16="http://schemas.microsoft.com/office/drawing/2014/main" id="{056AF9CF-49F0-43FB-A20B-6F81BE5E3C9A}"/>
              </a:ext>
            </a:extLst>
          </p:cNvPr>
          <p:cNvSpPr txBox="1"/>
          <p:nvPr/>
        </p:nvSpPr>
        <p:spPr>
          <a:xfrm>
            <a:off x="210104" y="4657610"/>
            <a:ext cx="52696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0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安全な提供方法</a:t>
            </a:r>
            <a:endParaRPr kumimoji="1" lang="en-US" altLang="ja-JP" sz="20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　</a:t>
            </a: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・加熱処理</a:t>
            </a: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（中心温度７０℃以上の加熱）</a:t>
            </a:r>
            <a:endParaRPr kumimoji="1" lang="en-US" altLang="ja-JP" sz="16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　</a:t>
            </a: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・冷凍処理</a:t>
            </a: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a:t>
            </a:r>
            <a:r>
              <a:rPr kumimoji="1" lang="en-US" altLang="ja-JP" sz="16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20</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℃以下で</a:t>
            </a:r>
            <a:r>
              <a:rPr kumimoji="1" lang="en-US" altLang="ja-JP" sz="16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48</a:t>
            </a:r>
            <a:r>
              <a:rPr kumimoji="1" lang="ja-JP" altLang="en-US" sz="16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時間以上の冷凍）</a:t>
            </a:r>
            <a:endParaRPr kumimoji="1" lang="en-US" altLang="ja-JP" sz="20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880EC5B8-472A-2FB5-D1F0-F32857048FF0}"/>
              </a:ext>
            </a:extLst>
          </p:cNvPr>
          <p:cNvSpPr txBox="1"/>
          <p:nvPr/>
        </p:nvSpPr>
        <p:spPr>
          <a:xfrm>
            <a:off x="9090091" y="1603184"/>
            <a:ext cx="19007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546A"/>
                </a:solidFill>
                <a:effectLst/>
                <a:uLnTx/>
                <a:uFillTx/>
                <a:latin typeface="游ゴシック" panose="020F0502020204030204"/>
                <a:ea typeface="游ゴシック" panose="020B0400000000000000" pitchFamily="50" charset="-128"/>
                <a:cs typeface="+mn-cs"/>
              </a:rPr>
              <a:t>カツオ</a:t>
            </a:r>
          </a:p>
        </p:txBody>
      </p:sp>
      <p:sp>
        <p:nvSpPr>
          <p:cNvPr id="15" name="テキスト ボックス 14">
            <a:extLst>
              <a:ext uri="{FF2B5EF4-FFF2-40B4-BE49-F238E27FC236}">
                <a16:creationId xmlns:a16="http://schemas.microsoft.com/office/drawing/2014/main" id="{2016AEF1-2DC4-4A31-6C7B-01C5320657D2}"/>
              </a:ext>
            </a:extLst>
          </p:cNvPr>
          <p:cNvSpPr txBox="1"/>
          <p:nvPr/>
        </p:nvSpPr>
        <p:spPr>
          <a:xfrm>
            <a:off x="424145" y="3906565"/>
            <a:ext cx="29546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生サバの提供は禁止</a:t>
            </a:r>
          </a:p>
        </p:txBody>
      </p:sp>
      <p:sp>
        <p:nvSpPr>
          <p:cNvPr id="3" name="テキスト ボックス 2">
            <a:extLst>
              <a:ext uri="{FF2B5EF4-FFF2-40B4-BE49-F238E27FC236}">
                <a16:creationId xmlns:a16="http://schemas.microsoft.com/office/drawing/2014/main" id="{0FB3B692-1EA4-A4B1-2CDF-684AA38D1DE3}"/>
              </a:ext>
            </a:extLst>
          </p:cNvPr>
          <p:cNvSpPr txBox="1"/>
          <p:nvPr/>
        </p:nvSpPr>
        <p:spPr>
          <a:xfrm>
            <a:off x="3570017" y="458690"/>
            <a:ext cx="549376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酢〆や塩漬けを行っても、アニサキスは死滅しません</a:t>
            </a:r>
          </a:p>
        </p:txBody>
      </p:sp>
      <p:sp>
        <p:nvSpPr>
          <p:cNvPr id="7" name="テキスト ボックス 6">
            <a:extLst>
              <a:ext uri="{FF2B5EF4-FFF2-40B4-BE49-F238E27FC236}">
                <a16:creationId xmlns:a16="http://schemas.microsoft.com/office/drawing/2014/main" id="{AF241D02-28D0-7D0F-0417-4B9607A90024}"/>
              </a:ext>
            </a:extLst>
          </p:cNvPr>
          <p:cNvSpPr txBox="1"/>
          <p:nvPr/>
        </p:nvSpPr>
        <p:spPr>
          <a:xfrm>
            <a:off x="9332566" y="4328874"/>
            <a:ext cx="141577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546A"/>
                </a:solidFill>
                <a:effectLst/>
                <a:uLnTx/>
                <a:uFillTx/>
                <a:latin typeface="游ゴシック" panose="020F0502020204030204"/>
                <a:ea typeface="游ゴシック" panose="020B0400000000000000" pitchFamily="50" charset="-128"/>
                <a:cs typeface="+mn-cs"/>
              </a:rPr>
              <a:t>イワシ</a:t>
            </a:r>
          </a:p>
        </p:txBody>
      </p:sp>
      <p:sp>
        <p:nvSpPr>
          <p:cNvPr id="16" name="テキスト ボックス 15">
            <a:extLst>
              <a:ext uri="{FF2B5EF4-FFF2-40B4-BE49-F238E27FC236}">
                <a16:creationId xmlns:a16="http://schemas.microsoft.com/office/drawing/2014/main" id="{B31B88EC-08DB-8398-4160-2DDB3F3B36EE}"/>
              </a:ext>
            </a:extLst>
          </p:cNvPr>
          <p:cNvSpPr txBox="1"/>
          <p:nvPr/>
        </p:nvSpPr>
        <p:spPr>
          <a:xfrm>
            <a:off x="9537751" y="2966029"/>
            <a:ext cx="100540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546A"/>
                </a:solidFill>
                <a:effectLst/>
                <a:uLnTx/>
                <a:uFillTx/>
                <a:latin typeface="游ゴシック" panose="020F0502020204030204"/>
                <a:ea typeface="游ゴシック" panose="020B0400000000000000" pitchFamily="50" charset="-128"/>
                <a:cs typeface="+mn-cs"/>
              </a:rPr>
              <a:t>アジ</a:t>
            </a:r>
          </a:p>
        </p:txBody>
      </p:sp>
      <p:sp>
        <p:nvSpPr>
          <p:cNvPr id="22" name="正方形/長方形 21">
            <a:extLst>
              <a:ext uri="{FF2B5EF4-FFF2-40B4-BE49-F238E27FC236}">
                <a16:creationId xmlns:a16="http://schemas.microsoft.com/office/drawing/2014/main" id="{BE598501-63CE-B9EF-6C38-9F0BFA49A814}"/>
              </a:ext>
            </a:extLst>
          </p:cNvPr>
          <p:cNvSpPr/>
          <p:nvPr/>
        </p:nvSpPr>
        <p:spPr>
          <a:xfrm>
            <a:off x="554808" y="256855"/>
            <a:ext cx="256853" cy="667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CA5B8760-0873-B127-97F9-BDF423E46E07}"/>
              </a:ext>
            </a:extLst>
          </p:cNvPr>
          <p:cNvSpPr txBox="1"/>
          <p:nvPr/>
        </p:nvSpPr>
        <p:spPr>
          <a:xfrm>
            <a:off x="1006868" y="297955"/>
            <a:ext cx="22365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72C4"/>
                </a:solidFill>
                <a:effectLst/>
                <a:uLnTx/>
                <a:uFillTx/>
                <a:latin typeface="游ゴシック" panose="020F0502020204030204"/>
                <a:ea typeface="游ゴシック" panose="020B0400000000000000" pitchFamily="50" charset="-128"/>
                <a:cs typeface="+mn-cs"/>
              </a:rPr>
              <a:t>アニサキス</a:t>
            </a:r>
          </a:p>
        </p:txBody>
      </p:sp>
      <p:sp>
        <p:nvSpPr>
          <p:cNvPr id="12" name="テキスト ボックス 11">
            <a:extLst>
              <a:ext uri="{FF2B5EF4-FFF2-40B4-BE49-F238E27FC236}">
                <a16:creationId xmlns:a16="http://schemas.microsoft.com/office/drawing/2014/main" id="{F185F765-3028-71CA-FB5D-03D62A2B638C}"/>
              </a:ext>
            </a:extLst>
          </p:cNvPr>
          <p:cNvSpPr txBox="1"/>
          <p:nvPr/>
        </p:nvSpPr>
        <p:spPr>
          <a:xfrm>
            <a:off x="9537751" y="5691719"/>
            <a:ext cx="100540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4546A"/>
                </a:solidFill>
                <a:effectLst/>
                <a:uLnTx/>
                <a:uFillTx/>
                <a:latin typeface="游ゴシック" panose="020F0502020204030204"/>
                <a:ea typeface="游ゴシック" panose="020B0400000000000000" pitchFamily="50" charset="-128"/>
                <a:cs typeface="+mn-cs"/>
              </a:rPr>
              <a:t>イカ</a:t>
            </a:r>
          </a:p>
        </p:txBody>
      </p:sp>
      <p:sp>
        <p:nvSpPr>
          <p:cNvPr id="4" name="加算記号 3">
            <a:extLst>
              <a:ext uri="{FF2B5EF4-FFF2-40B4-BE49-F238E27FC236}">
                <a16:creationId xmlns:a16="http://schemas.microsoft.com/office/drawing/2014/main" id="{06540A45-172E-B516-4CB2-7C6E74ED8BE1}"/>
              </a:ext>
            </a:extLst>
          </p:cNvPr>
          <p:cNvSpPr/>
          <p:nvPr/>
        </p:nvSpPr>
        <p:spPr>
          <a:xfrm>
            <a:off x="4731026" y="3449365"/>
            <a:ext cx="914400" cy="914400"/>
          </a:xfrm>
          <a:prstGeom prst="mathPlus">
            <a:avLst>
              <a:gd name="adj1" fmla="val 11926"/>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074" name="Picture 2" descr="カツオのご紹介">
            <a:extLst>
              <a:ext uri="{FF2B5EF4-FFF2-40B4-BE49-F238E27FC236}">
                <a16:creationId xmlns:a16="http://schemas.microsoft.com/office/drawing/2014/main" id="{42D4B795-A8BA-C911-55C2-DDAC01AF6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664" y="1143096"/>
            <a:ext cx="3028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真あじとは？刺身や南蛮漬けなど人気レシピもご紹介 | DELISH KITCHEN">
            <a:extLst>
              <a:ext uri="{FF2B5EF4-FFF2-40B4-BE49-F238E27FC236}">
                <a16:creationId xmlns:a16="http://schemas.microsoft.com/office/drawing/2014/main" id="{23538589-F1CB-ED7B-48C4-8DD4661664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502" y="2386878"/>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いわしの旬は種類によって違う! 産地や栄養成分、選び方についてもご紹介 | ふるなび公式ブログ ふるさと納税DISCOVERY">
            <a:extLst>
              <a:ext uri="{FF2B5EF4-FFF2-40B4-BE49-F238E27FC236}">
                <a16:creationId xmlns:a16="http://schemas.microsoft.com/office/drawing/2014/main" id="{AA217762-75D0-5ACF-C5ED-4F5E5B59A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570" y="3891828"/>
            <a:ext cx="2305138" cy="15339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いか刺身用 北海道産地直送贈答ギフト販売／三佐ヱ門本舗">
            <a:extLst>
              <a:ext uri="{FF2B5EF4-FFF2-40B4-BE49-F238E27FC236}">
                <a16:creationId xmlns:a16="http://schemas.microsoft.com/office/drawing/2014/main" id="{75787B0D-6F8F-659C-B90D-1E96E9FED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1426" y="5415225"/>
            <a:ext cx="2286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B7A1D7FA-1667-B266-7EE3-8AE8E3512F58}"/>
              </a:ext>
            </a:extLst>
          </p:cNvPr>
          <p:cNvSpPr/>
          <p:nvPr/>
        </p:nvSpPr>
        <p:spPr>
          <a:xfrm>
            <a:off x="181292" y="2357824"/>
            <a:ext cx="11801582" cy="2527450"/>
          </a:xfrm>
          <a:prstGeom prst="roundRect">
            <a:avLst/>
          </a:prstGeom>
          <a:solidFill>
            <a:schemeClr val="tx1">
              <a:lumMod val="85000"/>
              <a:lumOff val="15000"/>
              <a:alpha val="58000"/>
            </a:schemeClr>
          </a:soli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生食提供禁止食材</a:t>
            </a:r>
            <a:r>
              <a:rPr kumimoji="1" lang="ja-JP" altLang="en-US"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として</a:t>
            </a:r>
            <a:endParaRPr kumimoji="1" lang="en-US" altLang="ja-JP"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鰹・鯵・鰯・烏賊を追加します</a:t>
            </a:r>
            <a:endParaRPr kumimoji="1" lang="en-US" altLang="ja-JP" sz="36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＊鮨やざわを除く</a:t>
            </a:r>
          </a:p>
        </p:txBody>
      </p:sp>
    </p:spTree>
    <p:extLst>
      <p:ext uri="{BB962C8B-B14F-4D97-AF65-F5344CB8AC3E}">
        <p14:creationId xmlns:p14="http://schemas.microsoft.com/office/powerpoint/2010/main" val="14436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par>
                                <p:cTn id="21" presetID="10" presetClass="entr" presetSubtype="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fade">
                                      <p:cBhvr>
                                        <p:cTn id="32" dur="500"/>
                                        <p:tgtEl>
                                          <p:spTgt spid="307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3080"/>
                                        </p:tgtEl>
                                        <p:attrNameLst>
                                          <p:attrName>style.visibility</p:attrName>
                                        </p:attrNameLst>
                                      </p:cBhvr>
                                      <p:to>
                                        <p:strVal val="visible"/>
                                      </p:to>
                                    </p:set>
                                    <p:animEffect transition="in" filter="fade">
                                      <p:cBhvr>
                                        <p:cTn id="38" dur="500"/>
                                        <p:tgtEl>
                                          <p:spTgt spid="308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3" grpId="0"/>
      <p:bldP spid="15" grpId="0"/>
      <p:bldP spid="3" grpId="0"/>
      <p:bldP spid="7" grpId="0"/>
      <p:bldP spid="16" grpId="0"/>
      <p:bldP spid="12" grpId="0"/>
      <p:bldP spid="4"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11DD69E0-E32B-E148-A8A9-A0F8853B4B9A}"/>
              </a:ext>
            </a:extLst>
          </p:cNvPr>
          <p:cNvSpPr txBox="1"/>
          <p:nvPr/>
        </p:nvSpPr>
        <p:spPr>
          <a:xfrm>
            <a:off x="5543943" y="137865"/>
            <a:ext cx="979755" cy="523220"/>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3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共有</a:t>
            </a:r>
            <a:endParaRPr kumimoji="1" lang="en-US" altLang="ja-JP" sz="2800" b="0" i="0" u="none" strike="noStrike" kern="1200" cap="none" spc="3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7" name="直線コネクタ 36">
            <a:extLst>
              <a:ext uri="{FF2B5EF4-FFF2-40B4-BE49-F238E27FC236}">
                <a16:creationId xmlns:a16="http://schemas.microsoft.com/office/drawing/2014/main" id="{94FECFCE-9602-4F30-9FEE-C17EE348D357}"/>
              </a:ext>
            </a:extLst>
          </p:cNvPr>
          <p:cNvCxnSpPr>
            <a:cxnSpLocks/>
          </p:cNvCxnSpPr>
          <p:nvPr/>
        </p:nvCxnSpPr>
        <p:spPr>
          <a:xfrm>
            <a:off x="1572455" y="661087"/>
            <a:ext cx="9047092" cy="0"/>
          </a:xfrm>
          <a:prstGeom prst="line">
            <a:avLst/>
          </a:prstGeom>
          <a:ln/>
        </p:spPr>
        <p:style>
          <a:lnRef idx="1">
            <a:schemeClr val="accent3"/>
          </a:lnRef>
          <a:fillRef idx="0">
            <a:schemeClr val="accent3"/>
          </a:fillRef>
          <a:effectRef idx="0">
            <a:schemeClr val="accent3"/>
          </a:effectRef>
          <a:fontRef idx="minor">
            <a:schemeClr val="tx1"/>
          </a:fontRef>
        </p:style>
      </p:cxnSp>
      <p:sp>
        <p:nvSpPr>
          <p:cNvPr id="8" name="テキスト ボックス 7">
            <a:extLst>
              <a:ext uri="{FF2B5EF4-FFF2-40B4-BE49-F238E27FC236}">
                <a16:creationId xmlns:a16="http://schemas.microsoft.com/office/drawing/2014/main" id="{9E64ED58-33B5-47AB-B696-DF81F61E7957}"/>
              </a:ext>
            </a:extLst>
          </p:cNvPr>
          <p:cNvSpPr txBox="1"/>
          <p:nvPr/>
        </p:nvSpPr>
        <p:spPr>
          <a:xfrm>
            <a:off x="3293111" y="1810111"/>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1</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5E3B06E3-D800-43C8-A99D-E6C93D71A721}"/>
              </a:ext>
            </a:extLst>
          </p:cNvPr>
          <p:cNvCxnSpPr>
            <a:cxnSpLocks/>
          </p:cNvCxnSpPr>
          <p:nvPr/>
        </p:nvCxnSpPr>
        <p:spPr>
          <a:xfrm>
            <a:off x="3381718" y="2394881"/>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3FD696D-89E2-407B-8489-D7BDE05361DF}"/>
              </a:ext>
            </a:extLst>
          </p:cNvPr>
          <p:cNvSpPr txBox="1"/>
          <p:nvPr/>
        </p:nvSpPr>
        <p:spPr>
          <a:xfrm>
            <a:off x="3888150" y="1840883"/>
            <a:ext cx="19800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食中毒対策</a:t>
            </a:r>
          </a:p>
        </p:txBody>
      </p:sp>
      <p:sp>
        <p:nvSpPr>
          <p:cNvPr id="11" name="テキスト ボックス 10">
            <a:extLst>
              <a:ext uri="{FF2B5EF4-FFF2-40B4-BE49-F238E27FC236}">
                <a16:creationId xmlns:a16="http://schemas.microsoft.com/office/drawing/2014/main" id="{6ECAE24A-BA4F-408A-BE4C-396DD3CBBCB1}"/>
              </a:ext>
            </a:extLst>
          </p:cNvPr>
          <p:cNvSpPr txBox="1"/>
          <p:nvPr/>
        </p:nvSpPr>
        <p:spPr>
          <a:xfrm>
            <a:off x="3343349" y="3212650"/>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2</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34645719-C153-45B2-8048-0E361F53284A}"/>
              </a:ext>
            </a:extLst>
          </p:cNvPr>
          <p:cNvCxnSpPr>
            <a:cxnSpLocks/>
          </p:cNvCxnSpPr>
          <p:nvPr/>
        </p:nvCxnSpPr>
        <p:spPr>
          <a:xfrm>
            <a:off x="3431958" y="3797420"/>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0D1F99-BCA1-4A01-B46C-AF54C268DB18}"/>
              </a:ext>
            </a:extLst>
          </p:cNvPr>
          <p:cNvSpPr txBox="1"/>
          <p:nvPr/>
        </p:nvSpPr>
        <p:spPr>
          <a:xfrm>
            <a:off x="3333075" y="4810397"/>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3</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5" name="直線コネクタ 14">
            <a:extLst>
              <a:ext uri="{FF2B5EF4-FFF2-40B4-BE49-F238E27FC236}">
                <a16:creationId xmlns:a16="http://schemas.microsoft.com/office/drawing/2014/main" id="{BF1DFA06-6256-47C9-83C0-F5EB3EA659BC}"/>
              </a:ext>
            </a:extLst>
          </p:cNvPr>
          <p:cNvCxnSpPr>
            <a:cxnSpLocks/>
          </p:cNvCxnSpPr>
          <p:nvPr/>
        </p:nvCxnSpPr>
        <p:spPr>
          <a:xfrm>
            <a:off x="3421683" y="5395167"/>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EABBF6E-7711-438F-A962-89C58CC7E5FE}"/>
              </a:ext>
            </a:extLst>
          </p:cNvPr>
          <p:cNvSpPr txBox="1"/>
          <p:nvPr/>
        </p:nvSpPr>
        <p:spPr>
          <a:xfrm>
            <a:off x="3955355" y="3185449"/>
            <a:ext cx="4493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食中毒ガイドラインの確認</a:t>
            </a:r>
          </a:p>
        </p:txBody>
      </p:sp>
      <p:sp>
        <p:nvSpPr>
          <p:cNvPr id="20" name="テキスト ボックス 19">
            <a:extLst>
              <a:ext uri="{FF2B5EF4-FFF2-40B4-BE49-F238E27FC236}">
                <a16:creationId xmlns:a16="http://schemas.microsoft.com/office/drawing/2014/main" id="{A140AEEB-DBF4-4457-9AD8-5082D9310056}"/>
              </a:ext>
            </a:extLst>
          </p:cNvPr>
          <p:cNvSpPr txBox="1"/>
          <p:nvPr/>
        </p:nvSpPr>
        <p:spPr>
          <a:xfrm>
            <a:off x="3945081" y="4747309"/>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アレルギー対策について</a:t>
            </a:r>
          </a:p>
        </p:txBody>
      </p:sp>
      <p:sp>
        <p:nvSpPr>
          <p:cNvPr id="3" name="二等辺三角形 2">
            <a:extLst>
              <a:ext uri="{FF2B5EF4-FFF2-40B4-BE49-F238E27FC236}">
                <a16:creationId xmlns:a16="http://schemas.microsoft.com/office/drawing/2014/main" id="{39F1584F-E080-4E30-957D-98CE4D52D83B}"/>
              </a:ext>
            </a:extLst>
          </p:cNvPr>
          <p:cNvSpPr/>
          <p:nvPr/>
        </p:nvSpPr>
        <p:spPr>
          <a:xfrm rot="5400000">
            <a:off x="2652681" y="3279405"/>
            <a:ext cx="573265" cy="36807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6083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2138ABF-832A-AF5D-25B6-0FE69C727669}"/>
              </a:ext>
            </a:extLst>
          </p:cNvPr>
          <p:cNvPicPr>
            <a:picLocks noChangeAspect="1"/>
          </p:cNvPicPr>
          <p:nvPr/>
        </p:nvPicPr>
        <p:blipFill rotWithShape="1">
          <a:blip r:embed="rId2">
            <a:extLst>
              <a:ext uri="{28A0092B-C50C-407E-A947-70E740481C1C}">
                <a14:useLocalDpi xmlns:a14="http://schemas.microsoft.com/office/drawing/2010/main" val="0"/>
              </a:ext>
            </a:extLst>
          </a:blip>
          <a:srcRect l="40028" t="11589" r="41854" b="2135"/>
          <a:stretch/>
        </p:blipFill>
        <p:spPr>
          <a:xfrm>
            <a:off x="9904288" y="955497"/>
            <a:ext cx="2208944" cy="5578868"/>
          </a:xfrm>
          <a:prstGeom prst="rect">
            <a:avLst/>
          </a:prstGeom>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33CD3E6A-E2BB-4C2A-A969-E276205DE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117" y="1099651"/>
            <a:ext cx="2719649" cy="5454492"/>
          </a:xfrm>
          <a:prstGeom prst="rect">
            <a:avLst/>
          </a:prstGeom>
        </p:spPr>
      </p:pic>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28B4BBD7-3AD6-4B92-84F7-C95A324DB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575" y="2163934"/>
            <a:ext cx="2547408" cy="4390215"/>
          </a:xfrm>
          <a:prstGeom prst="rect">
            <a:avLst/>
          </a:prstGeom>
        </p:spPr>
      </p:pic>
      <p:sp>
        <p:nvSpPr>
          <p:cNvPr id="2" name="矢印: 右 1">
            <a:extLst>
              <a:ext uri="{FF2B5EF4-FFF2-40B4-BE49-F238E27FC236}">
                <a16:creationId xmlns:a16="http://schemas.microsoft.com/office/drawing/2014/main" id="{6E1C4265-712E-43EF-B07F-E79728A6A4FF}"/>
              </a:ext>
            </a:extLst>
          </p:cNvPr>
          <p:cNvSpPr/>
          <p:nvPr/>
        </p:nvSpPr>
        <p:spPr>
          <a:xfrm>
            <a:off x="4192443" y="3342264"/>
            <a:ext cx="978408" cy="484632"/>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 name="図 5" descr="グラフィカル ユーザー インターフェイス&#10;&#10;自動的に生成された説明">
            <a:extLst>
              <a:ext uri="{FF2B5EF4-FFF2-40B4-BE49-F238E27FC236}">
                <a16:creationId xmlns:a16="http://schemas.microsoft.com/office/drawing/2014/main" id="{9777F2F2-937B-4E1D-818F-ADC8703FC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81" y="1373854"/>
            <a:ext cx="3941456" cy="4906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正方形/長方形 7">
            <a:extLst>
              <a:ext uri="{FF2B5EF4-FFF2-40B4-BE49-F238E27FC236}">
                <a16:creationId xmlns:a16="http://schemas.microsoft.com/office/drawing/2014/main" id="{DA9A635B-C43A-4118-84F0-79B161D96055}"/>
              </a:ext>
            </a:extLst>
          </p:cNvPr>
          <p:cNvSpPr/>
          <p:nvPr/>
        </p:nvSpPr>
        <p:spPr>
          <a:xfrm>
            <a:off x="819424" y="4549204"/>
            <a:ext cx="1212112" cy="12143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FDB2597-2FA0-4D2E-A975-056B9C4D5CC5}"/>
              </a:ext>
            </a:extLst>
          </p:cNvPr>
          <p:cNvSpPr txBox="1"/>
          <p:nvPr/>
        </p:nvSpPr>
        <p:spPr>
          <a:xfrm>
            <a:off x="414671" y="233922"/>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3</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5" name="直線コネクタ 14">
            <a:extLst>
              <a:ext uri="{FF2B5EF4-FFF2-40B4-BE49-F238E27FC236}">
                <a16:creationId xmlns:a16="http://schemas.microsoft.com/office/drawing/2014/main" id="{310D5A68-A5A1-44D4-ADFF-2E022DA097C3}"/>
              </a:ext>
            </a:extLst>
          </p:cNvPr>
          <p:cNvCxnSpPr>
            <a:cxnSpLocks/>
          </p:cNvCxnSpPr>
          <p:nvPr/>
        </p:nvCxnSpPr>
        <p:spPr>
          <a:xfrm>
            <a:off x="503278" y="818692"/>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39C2D49-B1B7-4F57-A809-847BA7EC5A3D}"/>
              </a:ext>
            </a:extLst>
          </p:cNvPr>
          <p:cNvSpPr txBox="1"/>
          <p:nvPr/>
        </p:nvSpPr>
        <p:spPr>
          <a:xfrm>
            <a:off x="1009705" y="264693"/>
            <a:ext cx="4493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食中毒ガイドラインの確認</a:t>
            </a:r>
          </a:p>
        </p:txBody>
      </p:sp>
      <p:sp>
        <p:nvSpPr>
          <p:cNvPr id="3" name="四角形: 角を丸くする 2">
            <a:extLst>
              <a:ext uri="{FF2B5EF4-FFF2-40B4-BE49-F238E27FC236}">
                <a16:creationId xmlns:a16="http://schemas.microsoft.com/office/drawing/2014/main" id="{E92229A5-F270-4C69-9CF2-0882A97496F7}"/>
              </a:ext>
            </a:extLst>
          </p:cNvPr>
          <p:cNvSpPr/>
          <p:nvPr/>
        </p:nvSpPr>
        <p:spPr>
          <a:xfrm>
            <a:off x="5330288" y="3401555"/>
            <a:ext cx="2050291" cy="1574208"/>
          </a:xfrm>
          <a:prstGeom prst="roundRect">
            <a:avLst/>
          </a:prstGeom>
          <a:solidFill>
            <a:srgbClr val="00B050">
              <a:alpha val="62000"/>
            </a:srgbClr>
          </a:solidFill>
          <a:ln w="857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a:t>
            </a:r>
            <a:endPar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ヒアリング</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上司への報告</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四角形: 角を丸くする 11">
            <a:extLst>
              <a:ext uri="{FF2B5EF4-FFF2-40B4-BE49-F238E27FC236}">
                <a16:creationId xmlns:a16="http://schemas.microsoft.com/office/drawing/2014/main" id="{F0C3EDD1-66BB-4C0C-8D20-5658D32694AA}"/>
              </a:ext>
            </a:extLst>
          </p:cNvPr>
          <p:cNvSpPr/>
          <p:nvPr/>
        </p:nvSpPr>
        <p:spPr>
          <a:xfrm>
            <a:off x="5330287" y="5085853"/>
            <a:ext cx="2050291" cy="1466385"/>
          </a:xfrm>
          <a:prstGeom prst="roundRect">
            <a:avLst/>
          </a:prstGeom>
          <a:solidFill>
            <a:srgbClr val="FF0066">
              <a:alpha val="62000"/>
            </a:srgbClr>
          </a:solidFill>
          <a:ln w="857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GM</a:t>
            </a:r>
            <a:r>
              <a:rPr kumimoji="1" lang="ja-JP" altLang="en-US"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・本部</a:t>
            </a:r>
            <a:endPar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現場調査</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改善指示</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0EECE3A9-009C-4B1B-9C8C-43C418ED7251}"/>
              </a:ext>
            </a:extLst>
          </p:cNvPr>
          <p:cNvSpPr/>
          <p:nvPr/>
        </p:nvSpPr>
        <p:spPr>
          <a:xfrm>
            <a:off x="7690220" y="3368216"/>
            <a:ext cx="2050291" cy="1013785"/>
          </a:xfrm>
          <a:prstGeom prst="roundRect">
            <a:avLst/>
          </a:prstGeom>
          <a:solidFill>
            <a:srgbClr val="00B050">
              <a:alpha val="62000"/>
            </a:srgbClr>
          </a:solidFill>
          <a:ln w="857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a:t>
            </a:r>
            <a:endPar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1"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上司へ確認すると一旦電話をお切りする</a:t>
            </a:r>
          </a:p>
        </p:txBody>
      </p:sp>
      <p:sp>
        <p:nvSpPr>
          <p:cNvPr id="18" name="四角形: 角を丸くする 17">
            <a:extLst>
              <a:ext uri="{FF2B5EF4-FFF2-40B4-BE49-F238E27FC236}">
                <a16:creationId xmlns:a16="http://schemas.microsoft.com/office/drawing/2014/main" id="{A8E71F49-3AE0-429B-86B5-A4470F978C59}"/>
              </a:ext>
            </a:extLst>
          </p:cNvPr>
          <p:cNvSpPr/>
          <p:nvPr/>
        </p:nvSpPr>
        <p:spPr>
          <a:xfrm>
            <a:off x="7688372" y="4569757"/>
            <a:ext cx="2050291" cy="1890425"/>
          </a:xfrm>
          <a:prstGeom prst="roundRect">
            <a:avLst/>
          </a:prstGeom>
          <a:solidFill>
            <a:srgbClr val="FF0066">
              <a:alpha val="62000"/>
            </a:srgbClr>
          </a:solidFill>
          <a:ln w="857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GM</a:t>
            </a:r>
            <a:r>
              <a:rPr kumimoji="1" lang="ja-JP" altLang="en-US"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・本部</a:t>
            </a:r>
            <a:endPar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現場調査</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改善指示</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お客様対応</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四角形: 角を丸くする 18">
            <a:extLst>
              <a:ext uri="{FF2B5EF4-FFF2-40B4-BE49-F238E27FC236}">
                <a16:creationId xmlns:a16="http://schemas.microsoft.com/office/drawing/2014/main" id="{4FDD027C-8135-4FE3-86A6-5BA7B70AED8F}"/>
              </a:ext>
            </a:extLst>
          </p:cNvPr>
          <p:cNvSpPr/>
          <p:nvPr/>
        </p:nvSpPr>
        <p:spPr>
          <a:xfrm>
            <a:off x="9863195" y="1694155"/>
            <a:ext cx="2256891" cy="2687840"/>
          </a:xfrm>
          <a:prstGeom prst="roundRect">
            <a:avLst/>
          </a:prstGeom>
          <a:solidFill>
            <a:srgbClr val="FF0066">
              <a:alpha val="62000"/>
            </a:srgbClr>
          </a:solidFill>
          <a:ln w="8572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GM</a:t>
            </a:r>
            <a:r>
              <a:rPr kumimoji="1" lang="ja-JP" altLang="en-US"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・調理長</a:t>
            </a:r>
            <a:endPar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①保険屋さんへの連絡</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②上司への報告</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③お客様対応</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④弁護士さんへの相談</a:t>
            </a:r>
            <a:endParaRPr kumimoji="1" lang="en-US" altLang="ja-JP"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四角形: 角を丸くする 19">
            <a:extLst>
              <a:ext uri="{FF2B5EF4-FFF2-40B4-BE49-F238E27FC236}">
                <a16:creationId xmlns:a16="http://schemas.microsoft.com/office/drawing/2014/main" id="{86D305E9-DC46-42F5-9DB5-535728923C0F}"/>
              </a:ext>
            </a:extLst>
          </p:cNvPr>
          <p:cNvSpPr/>
          <p:nvPr/>
        </p:nvSpPr>
        <p:spPr>
          <a:xfrm>
            <a:off x="9997969" y="4534561"/>
            <a:ext cx="2050291" cy="1249555"/>
          </a:xfrm>
          <a:prstGeom prst="roundRect">
            <a:avLst/>
          </a:prstGeom>
          <a:solidFill>
            <a:srgbClr val="00B050">
              <a:alpha val="62000"/>
            </a:srgbClr>
          </a:solidFill>
          <a:ln w="857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a:t>
            </a:r>
            <a:endParaRPr kumimoji="1" lang="en-US" altLang="ja-JP" sz="2400" b="1" i="0" u="sng"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1"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環境改善など</a:t>
            </a:r>
            <a:endParaRPr kumimoji="1" lang="en-US" altLang="ja-JP" sz="1051"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1"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料理長の指示に従う</a:t>
            </a:r>
          </a:p>
        </p:txBody>
      </p:sp>
    </p:spTree>
    <p:extLst>
      <p:ext uri="{BB962C8B-B14F-4D97-AF65-F5344CB8AC3E}">
        <p14:creationId xmlns:p14="http://schemas.microsoft.com/office/powerpoint/2010/main" val="41243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animBg="1"/>
      <p:bldP spid="12" grpId="0" animBg="1"/>
      <p:bldP spid="14"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7CB6190D-B874-408B-B49E-BFF1C6FEA49E}"/>
              </a:ext>
            </a:extLst>
          </p:cNvPr>
          <p:cNvSpPr txBox="1"/>
          <p:nvPr/>
        </p:nvSpPr>
        <p:spPr>
          <a:xfrm>
            <a:off x="5049003" y="2357925"/>
            <a:ext cx="6100763" cy="1968552"/>
          </a:xfrm>
          <a:prstGeom prst="rect">
            <a:avLst/>
          </a:prstGeom>
          <a:no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会社名</a:t>
            </a: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　</a:t>
            </a:r>
            <a:r>
              <a:rPr kumimoji="1" lang="ja-JP" altLang="en-US" sz="2800" b="1" i="0" u="none" strike="noStrike" kern="1200" cap="none" spc="0" normalizeH="0" baseline="0" noProof="0" dirty="0">
                <a:ln>
                  <a:noFill/>
                </a:ln>
                <a:solidFill>
                  <a:srgbClr val="FF0000"/>
                </a:solidFill>
                <a:effectLst/>
                <a:uLnTx/>
                <a:uFillTx/>
                <a:latin typeface="basic"/>
                <a:ea typeface="游ゴシック" panose="020B0400000000000000" pitchFamily="50" charset="-128"/>
                <a:cs typeface="+mn-cs"/>
              </a:rPr>
              <a:t>ブロードマインド</a:t>
            </a:r>
          </a:p>
          <a:p>
            <a:pPr marL="0" marR="0" lvl="0" indent="0" algn="l" defTabSz="914400" rtl="0" eaLnBrk="1" fontAlgn="base"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連絡先</a:t>
            </a: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　</a:t>
            </a: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03‐6859‐8357</a:t>
            </a:r>
          </a:p>
          <a:p>
            <a:pPr marL="0" marR="0" lvl="0" indent="0" algn="l" defTabSz="914400" rtl="0" eaLnBrk="1" fontAlgn="base" latinLnBrk="0" hangingPunct="1">
              <a:lnSpc>
                <a:spcPct val="15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担当</a:t>
            </a: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　前原さん：</a:t>
            </a:r>
            <a:r>
              <a:rPr kumimoji="1" lang="en-US" altLang="ja-JP" sz="280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090-9125-4500</a:t>
            </a:r>
          </a:p>
        </p:txBody>
      </p:sp>
      <p:sp>
        <p:nvSpPr>
          <p:cNvPr id="16" name="テキスト ボックス 15">
            <a:extLst>
              <a:ext uri="{FF2B5EF4-FFF2-40B4-BE49-F238E27FC236}">
                <a16:creationId xmlns:a16="http://schemas.microsoft.com/office/drawing/2014/main" id="{E9BF822C-DF38-49E7-9515-5EB8600A78CD}"/>
              </a:ext>
            </a:extLst>
          </p:cNvPr>
          <p:cNvSpPr txBox="1"/>
          <p:nvPr/>
        </p:nvSpPr>
        <p:spPr>
          <a:xfrm>
            <a:off x="414671" y="233922"/>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3</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435BB849-8721-4113-BE83-D22763FE3EA5}"/>
              </a:ext>
            </a:extLst>
          </p:cNvPr>
          <p:cNvCxnSpPr>
            <a:cxnSpLocks/>
          </p:cNvCxnSpPr>
          <p:nvPr/>
        </p:nvCxnSpPr>
        <p:spPr>
          <a:xfrm>
            <a:off x="503278" y="818692"/>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E48BD4-FF75-4AE5-9FF4-E4311B15A1AD}"/>
              </a:ext>
            </a:extLst>
          </p:cNvPr>
          <p:cNvSpPr txBox="1"/>
          <p:nvPr/>
        </p:nvSpPr>
        <p:spPr>
          <a:xfrm>
            <a:off x="1009705" y="264693"/>
            <a:ext cx="4493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食中毒ガイドラインの確認</a:t>
            </a:r>
          </a:p>
        </p:txBody>
      </p:sp>
      <p:sp>
        <p:nvSpPr>
          <p:cNvPr id="7" name="テキスト ボックス 6">
            <a:extLst>
              <a:ext uri="{FF2B5EF4-FFF2-40B4-BE49-F238E27FC236}">
                <a16:creationId xmlns:a16="http://schemas.microsoft.com/office/drawing/2014/main" id="{25CE95C6-5915-4911-85C3-3E8C37766963}"/>
              </a:ext>
            </a:extLst>
          </p:cNvPr>
          <p:cNvSpPr txBox="1"/>
          <p:nvPr/>
        </p:nvSpPr>
        <p:spPr>
          <a:xfrm>
            <a:off x="1078627" y="968726"/>
            <a:ext cx="26468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：保険会社連絡先</a:t>
            </a:r>
          </a:p>
        </p:txBody>
      </p:sp>
      <p:sp>
        <p:nvSpPr>
          <p:cNvPr id="2" name="正方形/長方形 1">
            <a:extLst>
              <a:ext uri="{FF2B5EF4-FFF2-40B4-BE49-F238E27FC236}">
                <a16:creationId xmlns:a16="http://schemas.microsoft.com/office/drawing/2014/main" id="{C69B151A-6C51-48BF-BD4A-8D55EE057E55}"/>
              </a:ext>
            </a:extLst>
          </p:cNvPr>
          <p:cNvSpPr/>
          <p:nvPr/>
        </p:nvSpPr>
        <p:spPr>
          <a:xfrm>
            <a:off x="2298359" y="3703324"/>
            <a:ext cx="914400"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0FEBEAE3-3DF8-5B20-4053-3A9F37C8F557}"/>
              </a:ext>
            </a:extLst>
          </p:cNvPr>
          <p:cNvPicPr>
            <a:picLocks noChangeAspect="1"/>
          </p:cNvPicPr>
          <p:nvPr/>
        </p:nvPicPr>
        <p:blipFill rotWithShape="1">
          <a:blip r:embed="rId2">
            <a:extLst>
              <a:ext uri="{28A0092B-C50C-407E-A947-70E740481C1C}">
                <a14:useLocalDpi xmlns:a14="http://schemas.microsoft.com/office/drawing/2010/main" val="0"/>
              </a:ext>
            </a:extLst>
          </a:blip>
          <a:srcRect l="38840" t="10488" r="40377" b="42057"/>
          <a:stretch/>
        </p:blipFill>
        <p:spPr>
          <a:xfrm>
            <a:off x="493165" y="1530855"/>
            <a:ext cx="4671283" cy="5019157"/>
          </a:xfrm>
          <a:prstGeom prst="rect">
            <a:avLst/>
          </a:prstGeom>
        </p:spPr>
      </p:pic>
      <p:sp>
        <p:nvSpPr>
          <p:cNvPr id="3" name="テキスト ボックス 2">
            <a:extLst>
              <a:ext uri="{FF2B5EF4-FFF2-40B4-BE49-F238E27FC236}">
                <a16:creationId xmlns:a16="http://schemas.microsoft.com/office/drawing/2014/main" id="{5BD46E52-327B-F4E6-7568-E8D43A71D57F}"/>
              </a:ext>
            </a:extLst>
          </p:cNvPr>
          <p:cNvSpPr txBox="1"/>
          <p:nvPr/>
        </p:nvSpPr>
        <p:spPr>
          <a:xfrm>
            <a:off x="1335640" y="3732953"/>
            <a:ext cx="2712378" cy="1036759"/>
          </a:xfrm>
          <a:prstGeom prst="rect">
            <a:avLst/>
          </a:prstGeom>
          <a:solidFill>
            <a:schemeClr val="bg1"/>
          </a:solidFill>
        </p:spPr>
        <p:txBody>
          <a:bodyPr wrap="square">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会社名</a:t>
            </a: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　</a:t>
            </a:r>
            <a:r>
              <a:rPr kumimoji="1" lang="ja-JP" altLang="en-US" sz="1050" b="1" i="0" u="none" strike="noStrike" kern="1200" cap="none" spc="0" normalizeH="0" baseline="0" noProof="0" dirty="0">
                <a:ln>
                  <a:noFill/>
                </a:ln>
                <a:solidFill>
                  <a:srgbClr val="FF0000"/>
                </a:solidFill>
                <a:effectLst/>
                <a:uLnTx/>
                <a:uFillTx/>
                <a:latin typeface="basic"/>
                <a:ea typeface="游ゴシック" panose="020B0400000000000000" pitchFamily="50" charset="-128"/>
                <a:cs typeface="+mn-cs"/>
              </a:rPr>
              <a:t>ブロードマインド</a:t>
            </a:r>
          </a:p>
          <a:p>
            <a:pPr marL="0" marR="0" lvl="0" indent="0" algn="l" defTabSz="914400" rtl="0" eaLnBrk="1" fontAlgn="base" latinLnBrk="0" hangingPunct="1">
              <a:lnSpc>
                <a:spcPct val="15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連絡先</a:t>
            </a: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　</a:t>
            </a: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03‐6859‐8357</a:t>
            </a:r>
          </a:p>
          <a:p>
            <a:pPr marL="0" marR="0" lvl="0" indent="0" algn="l" defTabSz="914400" rtl="0" eaLnBrk="1" fontAlgn="base" latinLnBrk="0" hangingPunct="1">
              <a:lnSpc>
                <a:spcPct val="15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担当</a:t>
            </a: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a:t>
            </a:r>
            <a:r>
              <a:rPr kumimoji="1" lang="ja-JP" altLang="en-US"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　前原さん：</a:t>
            </a:r>
            <a:r>
              <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rPr>
              <a:t>090-9125-4500</a:t>
            </a:r>
          </a:p>
          <a:p>
            <a:pPr marL="0" marR="0" lvl="0" indent="0" algn="l" defTabSz="914400" rtl="0" eaLnBrk="1" fontAlgn="base" latinLnBrk="0" hangingPunct="1">
              <a:lnSpc>
                <a:spcPct val="15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srgbClr val="000000"/>
              </a:solidFill>
              <a:effectLst/>
              <a:uLnTx/>
              <a:uFillTx/>
              <a:latin typeface="basic"/>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E79B484-20D0-4E28-B1E6-9592E0792A95}"/>
              </a:ext>
            </a:extLst>
          </p:cNvPr>
          <p:cNvSpPr/>
          <p:nvPr/>
        </p:nvSpPr>
        <p:spPr>
          <a:xfrm>
            <a:off x="1315099" y="3688426"/>
            <a:ext cx="2887032" cy="10376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63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11DD69E0-E32B-E148-A8A9-A0F8853B4B9A}"/>
              </a:ext>
            </a:extLst>
          </p:cNvPr>
          <p:cNvSpPr txBox="1"/>
          <p:nvPr/>
        </p:nvSpPr>
        <p:spPr>
          <a:xfrm>
            <a:off x="5543943" y="137865"/>
            <a:ext cx="979755" cy="523220"/>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3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共有</a:t>
            </a:r>
            <a:endParaRPr kumimoji="1" lang="en-US" altLang="ja-JP" sz="2800" b="0" i="0" u="none" strike="noStrike" kern="1200" cap="none" spc="3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7" name="直線コネクタ 36">
            <a:extLst>
              <a:ext uri="{FF2B5EF4-FFF2-40B4-BE49-F238E27FC236}">
                <a16:creationId xmlns:a16="http://schemas.microsoft.com/office/drawing/2014/main" id="{94FECFCE-9602-4F30-9FEE-C17EE348D357}"/>
              </a:ext>
            </a:extLst>
          </p:cNvPr>
          <p:cNvCxnSpPr>
            <a:cxnSpLocks/>
          </p:cNvCxnSpPr>
          <p:nvPr/>
        </p:nvCxnSpPr>
        <p:spPr>
          <a:xfrm>
            <a:off x="1572455" y="661087"/>
            <a:ext cx="9047092" cy="0"/>
          </a:xfrm>
          <a:prstGeom prst="line">
            <a:avLst/>
          </a:prstGeom>
          <a:ln/>
        </p:spPr>
        <p:style>
          <a:lnRef idx="1">
            <a:schemeClr val="accent3"/>
          </a:lnRef>
          <a:fillRef idx="0">
            <a:schemeClr val="accent3"/>
          </a:fillRef>
          <a:effectRef idx="0">
            <a:schemeClr val="accent3"/>
          </a:effectRef>
          <a:fontRef idx="minor">
            <a:schemeClr val="tx1"/>
          </a:fontRef>
        </p:style>
      </p:cxnSp>
      <p:sp>
        <p:nvSpPr>
          <p:cNvPr id="8" name="テキスト ボックス 7">
            <a:extLst>
              <a:ext uri="{FF2B5EF4-FFF2-40B4-BE49-F238E27FC236}">
                <a16:creationId xmlns:a16="http://schemas.microsoft.com/office/drawing/2014/main" id="{9E64ED58-33B5-47AB-B696-DF81F61E7957}"/>
              </a:ext>
            </a:extLst>
          </p:cNvPr>
          <p:cNvSpPr txBox="1"/>
          <p:nvPr/>
        </p:nvSpPr>
        <p:spPr>
          <a:xfrm>
            <a:off x="3293111" y="1810111"/>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1</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5E3B06E3-D800-43C8-A99D-E6C93D71A721}"/>
              </a:ext>
            </a:extLst>
          </p:cNvPr>
          <p:cNvCxnSpPr>
            <a:cxnSpLocks/>
          </p:cNvCxnSpPr>
          <p:nvPr/>
        </p:nvCxnSpPr>
        <p:spPr>
          <a:xfrm>
            <a:off x="3381718" y="2394881"/>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3FD696D-89E2-407B-8489-D7BDE05361DF}"/>
              </a:ext>
            </a:extLst>
          </p:cNvPr>
          <p:cNvSpPr txBox="1"/>
          <p:nvPr/>
        </p:nvSpPr>
        <p:spPr>
          <a:xfrm>
            <a:off x="3888150" y="1840883"/>
            <a:ext cx="19800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食中毒対策</a:t>
            </a:r>
          </a:p>
        </p:txBody>
      </p:sp>
      <p:sp>
        <p:nvSpPr>
          <p:cNvPr id="11" name="テキスト ボックス 10">
            <a:extLst>
              <a:ext uri="{FF2B5EF4-FFF2-40B4-BE49-F238E27FC236}">
                <a16:creationId xmlns:a16="http://schemas.microsoft.com/office/drawing/2014/main" id="{6ECAE24A-BA4F-408A-BE4C-396DD3CBBCB1}"/>
              </a:ext>
            </a:extLst>
          </p:cNvPr>
          <p:cNvSpPr txBox="1"/>
          <p:nvPr/>
        </p:nvSpPr>
        <p:spPr>
          <a:xfrm>
            <a:off x="3343349" y="3212650"/>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2</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34645719-C153-45B2-8048-0E361F53284A}"/>
              </a:ext>
            </a:extLst>
          </p:cNvPr>
          <p:cNvCxnSpPr>
            <a:cxnSpLocks/>
          </p:cNvCxnSpPr>
          <p:nvPr/>
        </p:nvCxnSpPr>
        <p:spPr>
          <a:xfrm>
            <a:off x="3431958" y="3797420"/>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0D1F99-BCA1-4A01-B46C-AF54C268DB18}"/>
              </a:ext>
            </a:extLst>
          </p:cNvPr>
          <p:cNvSpPr txBox="1"/>
          <p:nvPr/>
        </p:nvSpPr>
        <p:spPr>
          <a:xfrm>
            <a:off x="3333075" y="4810397"/>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3</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5" name="直線コネクタ 14">
            <a:extLst>
              <a:ext uri="{FF2B5EF4-FFF2-40B4-BE49-F238E27FC236}">
                <a16:creationId xmlns:a16="http://schemas.microsoft.com/office/drawing/2014/main" id="{BF1DFA06-6256-47C9-83C0-F5EB3EA659BC}"/>
              </a:ext>
            </a:extLst>
          </p:cNvPr>
          <p:cNvCxnSpPr>
            <a:cxnSpLocks/>
          </p:cNvCxnSpPr>
          <p:nvPr/>
        </p:nvCxnSpPr>
        <p:spPr>
          <a:xfrm>
            <a:off x="3421683" y="5395167"/>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EABBF6E-7711-438F-A962-89C58CC7E5FE}"/>
              </a:ext>
            </a:extLst>
          </p:cNvPr>
          <p:cNvSpPr txBox="1"/>
          <p:nvPr/>
        </p:nvSpPr>
        <p:spPr>
          <a:xfrm>
            <a:off x="3955355" y="3185449"/>
            <a:ext cx="4493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食中毒ガイドラインの確認</a:t>
            </a:r>
          </a:p>
        </p:txBody>
      </p:sp>
      <p:sp>
        <p:nvSpPr>
          <p:cNvPr id="20" name="テキスト ボックス 19">
            <a:extLst>
              <a:ext uri="{FF2B5EF4-FFF2-40B4-BE49-F238E27FC236}">
                <a16:creationId xmlns:a16="http://schemas.microsoft.com/office/drawing/2014/main" id="{A140AEEB-DBF4-4457-9AD8-5082D9310056}"/>
              </a:ext>
            </a:extLst>
          </p:cNvPr>
          <p:cNvSpPr txBox="1"/>
          <p:nvPr/>
        </p:nvSpPr>
        <p:spPr>
          <a:xfrm>
            <a:off x="3945086" y="4747309"/>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アレルギー対策について</a:t>
            </a:r>
          </a:p>
        </p:txBody>
      </p:sp>
      <p:sp>
        <p:nvSpPr>
          <p:cNvPr id="3" name="二等辺三角形 2">
            <a:extLst>
              <a:ext uri="{FF2B5EF4-FFF2-40B4-BE49-F238E27FC236}">
                <a16:creationId xmlns:a16="http://schemas.microsoft.com/office/drawing/2014/main" id="{39F1584F-E080-4E30-957D-98CE4D52D83B}"/>
              </a:ext>
            </a:extLst>
          </p:cNvPr>
          <p:cNvSpPr/>
          <p:nvPr/>
        </p:nvSpPr>
        <p:spPr>
          <a:xfrm rot="5400000">
            <a:off x="2611399" y="4892627"/>
            <a:ext cx="584775" cy="42030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993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B802177-0CF2-8A56-9FC9-CE62C5E04BBF}"/>
              </a:ext>
            </a:extLst>
          </p:cNvPr>
          <p:cNvSpPr txBox="1"/>
          <p:nvPr/>
        </p:nvSpPr>
        <p:spPr>
          <a:xfrm>
            <a:off x="259739" y="212790"/>
            <a:ext cx="34676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rPr>
              <a:t>アレルギー対応　</a:t>
            </a:r>
          </a:p>
        </p:txBody>
      </p:sp>
      <p:cxnSp>
        <p:nvCxnSpPr>
          <p:cNvPr id="5" name="直線コネクタ 4">
            <a:extLst>
              <a:ext uri="{FF2B5EF4-FFF2-40B4-BE49-F238E27FC236}">
                <a16:creationId xmlns:a16="http://schemas.microsoft.com/office/drawing/2014/main" id="{C1323076-8717-7705-8DCB-C02C3105C786}"/>
              </a:ext>
            </a:extLst>
          </p:cNvPr>
          <p:cNvCxnSpPr>
            <a:cxnSpLocks/>
          </p:cNvCxnSpPr>
          <p:nvPr/>
        </p:nvCxnSpPr>
        <p:spPr>
          <a:xfrm>
            <a:off x="0" y="863686"/>
            <a:ext cx="3493213" cy="0"/>
          </a:xfrm>
          <a:prstGeom prst="line">
            <a:avLst/>
          </a:prstGeom>
          <a:ln w="15875"/>
        </p:spPr>
        <p:style>
          <a:lnRef idx="1">
            <a:schemeClr val="dk1"/>
          </a:lnRef>
          <a:fillRef idx="0">
            <a:schemeClr val="dk1"/>
          </a:fillRef>
          <a:effectRef idx="0">
            <a:schemeClr val="dk1"/>
          </a:effectRef>
          <a:fontRef idx="minor">
            <a:schemeClr val="tx1"/>
          </a:fontRef>
        </p:style>
      </p:cxnSp>
      <p:grpSp>
        <p:nvGrpSpPr>
          <p:cNvPr id="9" name="グループ化 8">
            <a:extLst>
              <a:ext uri="{FF2B5EF4-FFF2-40B4-BE49-F238E27FC236}">
                <a16:creationId xmlns:a16="http://schemas.microsoft.com/office/drawing/2014/main" id="{8CB5CBDB-BD4C-B212-C4A2-237BBF473278}"/>
              </a:ext>
            </a:extLst>
          </p:cNvPr>
          <p:cNvGrpSpPr/>
          <p:nvPr/>
        </p:nvGrpSpPr>
        <p:grpSpPr>
          <a:xfrm>
            <a:off x="3513762" y="0"/>
            <a:ext cx="4747608" cy="1007357"/>
            <a:chOff x="118764" y="1550786"/>
            <a:chExt cx="4824422" cy="1007357"/>
          </a:xfrm>
        </p:grpSpPr>
        <p:sp>
          <p:nvSpPr>
            <p:cNvPr id="8" name="正方形/長方形 7">
              <a:extLst>
                <a:ext uri="{FF2B5EF4-FFF2-40B4-BE49-F238E27FC236}">
                  <a16:creationId xmlns:a16="http://schemas.microsoft.com/office/drawing/2014/main" id="{47725C97-B456-3311-D988-2CCDD7DB5022}"/>
                </a:ext>
              </a:extLst>
            </p:cNvPr>
            <p:cNvSpPr/>
            <p:nvPr/>
          </p:nvSpPr>
          <p:spPr>
            <a:xfrm>
              <a:off x="118764" y="1550786"/>
              <a:ext cx="4824422" cy="100735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360E5FB0-0F53-7EFA-0D2C-8EF0D8890B9A}"/>
                </a:ext>
              </a:extLst>
            </p:cNvPr>
            <p:cNvSpPr txBox="1"/>
            <p:nvPr/>
          </p:nvSpPr>
          <p:spPr>
            <a:xfrm>
              <a:off x="118764" y="1772140"/>
              <a:ext cx="4643918" cy="615553"/>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お客様からの発信があった場合のみの対応</a:t>
              </a:r>
              <a:endPar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＊コース予約時は事前確認</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8" name="テキスト ボックス 37">
            <a:extLst>
              <a:ext uri="{FF2B5EF4-FFF2-40B4-BE49-F238E27FC236}">
                <a16:creationId xmlns:a16="http://schemas.microsoft.com/office/drawing/2014/main" id="{D171E55A-7DD4-2CD5-F47B-FBB2327BDAC0}"/>
              </a:ext>
            </a:extLst>
          </p:cNvPr>
          <p:cNvSpPr txBox="1"/>
          <p:nvPr/>
        </p:nvSpPr>
        <p:spPr>
          <a:xfrm>
            <a:off x="11204752" y="465662"/>
            <a:ext cx="119598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同意書の記入</a:t>
            </a:r>
          </a:p>
        </p:txBody>
      </p:sp>
      <p:sp>
        <p:nvSpPr>
          <p:cNvPr id="3" name="正方形/長方形 2">
            <a:extLst>
              <a:ext uri="{FF2B5EF4-FFF2-40B4-BE49-F238E27FC236}">
                <a16:creationId xmlns:a16="http://schemas.microsoft.com/office/drawing/2014/main" id="{FF47FB18-7288-3E86-5C36-8FBA4CC1B8E9}"/>
              </a:ext>
            </a:extLst>
          </p:cNvPr>
          <p:cNvSpPr/>
          <p:nvPr/>
        </p:nvSpPr>
        <p:spPr>
          <a:xfrm>
            <a:off x="123289" y="143838"/>
            <a:ext cx="184936" cy="6575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9F1EA0F-1419-33A8-4612-D03ABA1023DC}"/>
              </a:ext>
            </a:extLst>
          </p:cNvPr>
          <p:cNvSpPr txBox="1"/>
          <p:nvPr/>
        </p:nvSpPr>
        <p:spPr>
          <a:xfrm>
            <a:off x="945221" y="1202077"/>
            <a:ext cx="609257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レストラン・ディナー</a:t>
            </a:r>
          </a:p>
        </p:txBody>
      </p:sp>
      <p:pic>
        <p:nvPicPr>
          <p:cNvPr id="31" name="図 30" descr="テーブル&#10;&#10;中程度の精度で自動的に生成された説明">
            <a:extLst>
              <a:ext uri="{FF2B5EF4-FFF2-40B4-BE49-F238E27FC236}">
                <a16:creationId xmlns:a16="http://schemas.microsoft.com/office/drawing/2014/main" id="{C2B26ADA-7850-D004-5B60-DA156A1BA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17" y="1777428"/>
            <a:ext cx="2310059" cy="1248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図 31" descr="ダイアグラム&#10;&#10;自動的に生成された説明">
            <a:extLst>
              <a:ext uri="{FF2B5EF4-FFF2-40B4-BE49-F238E27FC236}">
                <a16:creationId xmlns:a16="http://schemas.microsoft.com/office/drawing/2014/main" id="{AE4C1238-05B0-24BB-D4CB-93A21BA968CD}"/>
              </a:ext>
            </a:extLst>
          </p:cNvPr>
          <p:cNvPicPr>
            <a:picLocks noChangeAspect="1"/>
          </p:cNvPicPr>
          <p:nvPr/>
        </p:nvPicPr>
        <p:blipFill rotWithShape="1">
          <a:blip r:embed="rId3"/>
          <a:srcRect t="9683" b="8539"/>
          <a:stretch/>
        </p:blipFill>
        <p:spPr>
          <a:xfrm>
            <a:off x="740897" y="3259826"/>
            <a:ext cx="1560514" cy="2761726"/>
          </a:xfrm>
          <a:prstGeom prst="rect">
            <a:avLst/>
          </a:prstGeom>
        </p:spPr>
      </p:pic>
      <p:pic>
        <p:nvPicPr>
          <p:cNvPr id="34" name="図 33" descr="カウンターに置かれた本&#10;&#10;自動的に生成された説明">
            <a:extLst>
              <a:ext uri="{FF2B5EF4-FFF2-40B4-BE49-F238E27FC236}">
                <a16:creationId xmlns:a16="http://schemas.microsoft.com/office/drawing/2014/main" id="{510B2896-579D-3971-C598-55895664D85E}"/>
              </a:ext>
            </a:extLst>
          </p:cNvPr>
          <p:cNvPicPr>
            <a:picLocks noChangeAspect="1"/>
          </p:cNvPicPr>
          <p:nvPr/>
        </p:nvPicPr>
        <p:blipFill>
          <a:blip r:embed="rId4"/>
          <a:stretch>
            <a:fillRect/>
          </a:stretch>
        </p:blipFill>
        <p:spPr>
          <a:xfrm rot="5400000">
            <a:off x="3254131" y="3732301"/>
            <a:ext cx="2488030" cy="1866023"/>
          </a:xfrm>
          <a:prstGeom prst="rect">
            <a:avLst/>
          </a:prstGeom>
        </p:spPr>
      </p:pic>
      <p:sp>
        <p:nvSpPr>
          <p:cNvPr id="36" name="右矢印 18">
            <a:extLst>
              <a:ext uri="{FF2B5EF4-FFF2-40B4-BE49-F238E27FC236}">
                <a16:creationId xmlns:a16="http://schemas.microsoft.com/office/drawing/2014/main" id="{8FDECFDB-7F9B-71CD-DBAD-706F7C567327}"/>
              </a:ext>
            </a:extLst>
          </p:cNvPr>
          <p:cNvSpPr/>
          <p:nvPr/>
        </p:nvSpPr>
        <p:spPr>
          <a:xfrm>
            <a:off x="2710572" y="4072071"/>
            <a:ext cx="325120" cy="7315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6B24A06C-3248-4DC4-8392-FB6F44FA139C}"/>
              </a:ext>
            </a:extLst>
          </p:cNvPr>
          <p:cNvSpPr txBox="1"/>
          <p:nvPr/>
        </p:nvSpPr>
        <p:spPr>
          <a:xfrm>
            <a:off x="-1811159" y="5027531"/>
            <a:ext cx="1723549"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運用確認</a:t>
            </a:r>
            <a:r>
              <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pic>
        <p:nvPicPr>
          <p:cNvPr id="10" name="図 9" descr="テーブル&#10;&#10;自動的に生成された説明">
            <a:extLst>
              <a:ext uri="{FF2B5EF4-FFF2-40B4-BE49-F238E27FC236}">
                <a16:creationId xmlns:a16="http://schemas.microsoft.com/office/drawing/2014/main" id="{4E15F297-E882-5351-F7B9-6C218EC97CAC}"/>
              </a:ext>
            </a:extLst>
          </p:cNvPr>
          <p:cNvPicPr>
            <a:picLocks noChangeAspect="1"/>
          </p:cNvPicPr>
          <p:nvPr/>
        </p:nvPicPr>
        <p:blipFill>
          <a:blip r:embed="rId5"/>
          <a:stretch>
            <a:fillRect/>
          </a:stretch>
        </p:blipFill>
        <p:spPr>
          <a:xfrm>
            <a:off x="7633699" y="1684962"/>
            <a:ext cx="2579043" cy="4253502"/>
          </a:xfrm>
          <a:prstGeom prst="rect">
            <a:avLst/>
          </a:prstGeom>
        </p:spPr>
      </p:pic>
      <p:sp>
        <p:nvSpPr>
          <p:cNvPr id="11" name="テキスト ボックス 10">
            <a:extLst>
              <a:ext uri="{FF2B5EF4-FFF2-40B4-BE49-F238E27FC236}">
                <a16:creationId xmlns:a16="http://schemas.microsoft.com/office/drawing/2014/main" id="{E109F7F2-2A00-FD32-0809-07D8029B873A}"/>
              </a:ext>
            </a:extLst>
          </p:cNvPr>
          <p:cNvSpPr txBox="1"/>
          <p:nvPr/>
        </p:nvSpPr>
        <p:spPr>
          <a:xfrm>
            <a:off x="7839182" y="1243173"/>
            <a:ext cx="23743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cafe</a:t>
            </a: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・ランチ</a:t>
            </a:r>
          </a:p>
        </p:txBody>
      </p:sp>
      <p:cxnSp>
        <p:nvCxnSpPr>
          <p:cNvPr id="14" name="直線コネクタ 13">
            <a:extLst>
              <a:ext uri="{FF2B5EF4-FFF2-40B4-BE49-F238E27FC236}">
                <a16:creationId xmlns:a16="http://schemas.microsoft.com/office/drawing/2014/main" id="{F95880C5-3B84-2A9D-41E9-228EF1E63312}"/>
              </a:ext>
            </a:extLst>
          </p:cNvPr>
          <p:cNvCxnSpPr/>
          <p:nvPr/>
        </p:nvCxnSpPr>
        <p:spPr>
          <a:xfrm>
            <a:off x="6020656" y="1407560"/>
            <a:ext cx="0" cy="50651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146EDD21-7482-5981-C286-11BD936DC1A5}"/>
              </a:ext>
            </a:extLst>
          </p:cNvPr>
          <p:cNvSpPr/>
          <p:nvPr/>
        </p:nvSpPr>
        <p:spPr>
          <a:xfrm>
            <a:off x="254412" y="2217512"/>
            <a:ext cx="11342671" cy="2414427"/>
          </a:xfrm>
          <a:prstGeom prst="roundRect">
            <a:avLst/>
          </a:prstGeom>
          <a:solidFill>
            <a:schemeClr val="tx1">
              <a:lumMod val="85000"/>
              <a:lumOff val="1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FF00"/>
                </a:solidFill>
                <a:effectLst/>
                <a:uLnTx/>
                <a:uFillTx/>
                <a:latin typeface="游ゴシック" panose="020F0502020204030204"/>
                <a:ea typeface="游ゴシック" panose="020B0400000000000000" pitchFamily="50" charset="-128"/>
                <a:cs typeface="+mn-cs"/>
              </a:rPr>
              <a:t>各店、運用の再確認・厳守をお願いします！</a:t>
            </a:r>
          </a:p>
        </p:txBody>
      </p:sp>
    </p:spTree>
    <p:extLst>
      <p:ext uri="{BB962C8B-B14F-4D97-AF65-F5344CB8AC3E}">
        <p14:creationId xmlns:p14="http://schemas.microsoft.com/office/powerpoint/2010/main" val="13955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A70B3D28-FB66-49DB-BB12-1B6F62AC262B}"/>
              </a:ext>
            </a:extLst>
          </p:cNvPr>
          <p:cNvSpPr txBox="1"/>
          <p:nvPr/>
        </p:nvSpPr>
        <p:spPr>
          <a:xfrm>
            <a:off x="414671" y="233922"/>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4</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95780B8B-24D1-4B8E-9B39-0DED8B4807EB}"/>
              </a:ext>
            </a:extLst>
          </p:cNvPr>
          <p:cNvCxnSpPr>
            <a:cxnSpLocks/>
          </p:cNvCxnSpPr>
          <p:nvPr/>
        </p:nvCxnSpPr>
        <p:spPr>
          <a:xfrm>
            <a:off x="503278" y="818692"/>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B3D6331-5B72-48EA-ADDF-E723A4826E65}"/>
              </a:ext>
            </a:extLst>
          </p:cNvPr>
          <p:cNvSpPr txBox="1"/>
          <p:nvPr/>
        </p:nvSpPr>
        <p:spPr>
          <a:xfrm>
            <a:off x="1009706" y="264693"/>
            <a:ext cx="34163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危機管理臨店の変更</a:t>
            </a:r>
          </a:p>
        </p:txBody>
      </p:sp>
      <p:pic>
        <p:nvPicPr>
          <p:cNvPr id="7" name="図 6">
            <a:extLst>
              <a:ext uri="{FF2B5EF4-FFF2-40B4-BE49-F238E27FC236}">
                <a16:creationId xmlns:a16="http://schemas.microsoft.com/office/drawing/2014/main" id="{7E3E33AA-A345-6C4E-6670-AF8FEF050E22}"/>
              </a:ext>
            </a:extLst>
          </p:cNvPr>
          <p:cNvPicPr>
            <a:picLocks noChangeAspect="1"/>
          </p:cNvPicPr>
          <p:nvPr/>
        </p:nvPicPr>
        <p:blipFill>
          <a:blip r:embed="rId2"/>
          <a:stretch>
            <a:fillRect/>
          </a:stretch>
        </p:blipFill>
        <p:spPr>
          <a:xfrm>
            <a:off x="448234" y="1657842"/>
            <a:ext cx="11384567" cy="1139465"/>
          </a:xfrm>
          <a:prstGeom prst="rect">
            <a:avLst/>
          </a:prstGeom>
        </p:spPr>
      </p:pic>
      <p:pic>
        <p:nvPicPr>
          <p:cNvPr id="8" name="図 7" descr="テーブル&#10;&#10;自動的に生成された説明">
            <a:extLst>
              <a:ext uri="{FF2B5EF4-FFF2-40B4-BE49-F238E27FC236}">
                <a16:creationId xmlns:a16="http://schemas.microsoft.com/office/drawing/2014/main" id="{96E4A9E6-FE39-F241-EC72-B07B03F22378}"/>
              </a:ext>
            </a:extLst>
          </p:cNvPr>
          <p:cNvPicPr>
            <a:picLocks noChangeAspect="1"/>
          </p:cNvPicPr>
          <p:nvPr/>
        </p:nvPicPr>
        <p:blipFill>
          <a:blip r:embed="rId3"/>
          <a:stretch>
            <a:fillRect/>
          </a:stretch>
        </p:blipFill>
        <p:spPr>
          <a:xfrm>
            <a:off x="2229498" y="2917866"/>
            <a:ext cx="2161663" cy="3565133"/>
          </a:xfrm>
          <a:prstGeom prst="rect">
            <a:avLst/>
          </a:prstGeom>
        </p:spPr>
      </p:pic>
      <p:pic>
        <p:nvPicPr>
          <p:cNvPr id="9" name="図 8">
            <a:extLst>
              <a:ext uri="{FF2B5EF4-FFF2-40B4-BE49-F238E27FC236}">
                <a16:creationId xmlns:a16="http://schemas.microsoft.com/office/drawing/2014/main" id="{66099C1D-F81D-250E-87A2-F3AB95F12BA2}"/>
              </a:ext>
            </a:extLst>
          </p:cNvPr>
          <p:cNvPicPr>
            <a:picLocks noChangeAspect="1"/>
          </p:cNvPicPr>
          <p:nvPr/>
        </p:nvPicPr>
        <p:blipFill>
          <a:blip r:embed="rId4"/>
          <a:stretch>
            <a:fillRect/>
          </a:stretch>
        </p:blipFill>
        <p:spPr>
          <a:xfrm>
            <a:off x="6725927" y="3284739"/>
            <a:ext cx="4254136" cy="2956264"/>
          </a:xfrm>
          <a:prstGeom prst="rect">
            <a:avLst/>
          </a:prstGeom>
          <a:ln>
            <a:solidFill>
              <a:schemeClr val="tx1"/>
            </a:solidFill>
          </a:ln>
        </p:spPr>
      </p:pic>
      <p:sp>
        <p:nvSpPr>
          <p:cNvPr id="10" name="次の値と等しい 9">
            <a:extLst>
              <a:ext uri="{FF2B5EF4-FFF2-40B4-BE49-F238E27FC236}">
                <a16:creationId xmlns:a16="http://schemas.microsoft.com/office/drawing/2014/main" id="{38DEA7E5-0CBE-1FA5-B71F-A4FDBB8303DC}"/>
              </a:ext>
            </a:extLst>
          </p:cNvPr>
          <p:cNvSpPr/>
          <p:nvPr/>
        </p:nvSpPr>
        <p:spPr>
          <a:xfrm>
            <a:off x="4660781" y="4208016"/>
            <a:ext cx="1970843" cy="106532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B6983825-47AE-90E2-7114-64787C39706A}"/>
              </a:ext>
            </a:extLst>
          </p:cNvPr>
          <p:cNvSpPr txBox="1"/>
          <p:nvPr/>
        </p:nvSpPr>
        <p:spPr>
          <a:xfrm>
            <a:off x="10767322" y="1859628"/>
            <a:ext cx="748923" cy="76944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３</a:t>
            </a:r>
          </a:p>
        </p:txBody>
      </p:sp>
    </p:spTree>
    <p:extLst>
      <p:ext uri="{BB962C8B-B14F-4D97-AF65-F5344CB8AC3E}">
        <p14:creationId xmlns:p14="http://schemas.microsoft.com/office/powerpoint/2010/main" val="72234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54" y="90"/>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衛生管理まとめ</a:t>
            </a:r>
          </a:p>
        </p:txBody>
      </p:sp>
      <p:sp>
        <p:nvSpPr>
          <p:cNvPr id="2" name="正方形/長方形 1">
            <a:extLst>
              <a:ext uri="{FF2B5EF4-FFF2-40B4-BE49-F238E27FC236}">
                <a16:creationId xmlns:a16="http://schemas.microsoft.com/office/drawing/2014/main" id="{9F4FB083-D8F7-4238-9B92-1CE5883A80AA}"/>
              </a:ext>
            </a:extLst>
          </p:cNvPr>
          <p:cNvSpPr/>
          <p:nvPr/>
        </p:nvSpPr>
        <p:spPr>
          <a:xfrm>
            <a:off x="753533" y="1610681"/>
            <a:ext cx="7947039"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385723"/>
                </a:solidFill>
                <a:effectLst/>
                <a:uLnTx/>
                <a:uFillTx/>
                <a:latin typeface="游ゴシック" panose="020B0400000000000000" pitchFamily="50" charset="-128"/>
                <a:ea typeface="游ゴシック" panose="020B0400000000000000" pitchFamily="50" charset="-128"/>
                <a:cs typeface="+mn-cs"/>
              </a:rPr>
              <a:t>　　</a:t>
            </a:r>
          </a:p>
        </p:txBody>
      </p:sp>
      <p:sp>
        <p:nvSpPr>
          <p:cNvPr id="4" name="テキスト ボックス 3">
            <a:extLst>
              <a:ext uri="{FF2B5EF4-FFF2-40B4-BE49-F238E27FC236}">
                <a16:creationId xmlns:a16="http://schemas.microsoft.com/office/drawing/2014/main" id="{2F3C6ADF-4047-4996-B452-F785161A0ECE}"/>
              </a:ext>
            </a:extLst>
          </p:cNvPr>
          <p:cNvSpPr txBox="1"/>
          <p:nvPr/>
        </p:nvSpPr>
        <p:spPr>
          <a:xfrm>
            <a:off x="2790321" y="1092820"/>
            <a:ext cx="685315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①ノロウィルス対策について</a:t>
            </a:r>
            <a:endParaRPr kumimoji="1" lang="en-US" altLang="ja-JP" sz="4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A54AC70A-43A9-E38E-2AD3-ECF659BAEA53}"/>
              </a:ext>
            </a:extLst>
          </p:cNvPr>
          <p:cNvSpPr txBox="1"/>
          <p:nvPr/>
        </p:nvSpPr>
        <p:spPr>
          <a:xfrm>
            <a:off x="2790321" y="4706116"/>
            <a:ext cx="634019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③アレルギー対策について</a:t>
            </a:r>
            <a:endParaRPr kumimoji="1" lang="en-US" altLang="ja-JP" sz="4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287CF6CB-8799-4CD3-C214-0D6B38745D88}"/>
              </a:ext>
            </a:extLst>
          </p:cNvPr>
          <p:cNvSpPr txBox="1"/>
          <p:nvPr/>
        </p:nvSpPr>
        <p:spPr>
          <a:xfrm>
            <a:off x="2790321" y="3080225"/>
            <a:ext cx="531427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②アニサキスについて</a:t>
            </a:r>
            <a:endParaRPr kumimoji="1" lang="en-US" altLang="ja-JP" sz="4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6BBF677B-8F0D-B20F-EC46-54B1205E2145}"/>
              </a:ext>
            </a:extLst>
          </p:cNvPr>
          <p:cNvSpPr txBox="1"/>
          <p:nvPr/>
        </p:nvSpPr>
        <p:spPr>
          <a:xfrm>
            <a:off x="3389355" y="1763303"/>
            <a:ext cx="61863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・４つの</a:t>
            </a:r>
            <a:r>
              <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POINT</a:t>
            </a: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を守ろう！</a:t>
            </a:r>
            <a:endPar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①十分な加熱処理　②手洗い　③消毒　④個々の体調管理</a:t>
            </a:r>
          </a:p>
        </p:txBody>
      </p:sp>
      <p:sp>
        <p:nvSpPr>
          <p:cNvPr id="10" name="テキスト ボックス 9">
            <a:extLst>
              <a:ext uri="{FF2B5EF4-FFF2-40B4-BE49-F238E27FC236}">
                <a16:creationId xmlns:a16="http://schemas.microsoft.com/office/drawing/2014/main" id="{D8FA2145-76B9-BF8F-B27C-D56E3DA80715}"/>
              </a:ext>
            </a:extLst>
          </p:cNvPr>
          <p:cNvSpPr txBox="1"/>
          <p:nvPr/>
        </p:nvSpPr>
        <p:spPr>
          <a:xfrm>
            <a:off x="3388498" y="3853506"/>
            <a:ext cx="54938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・生食提供禁止食材の追加</a:t>
            </a:r>
            <a:endPar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①カツオ　②イワシ　③アジ　④イカを追加します</a:t>
            </a:r>
          </a:p>
        </p:txBody>
      </p:sp>
      <p:sp>
        <p:nvSpPr>
          <p:cNvPr id="11" name="テキスト ボックス 10">
            <a:extLst>
              <a:ext uri="{FF2B5EF4-FFF2-40B4-BE49-F238E27FC236}">
                <a16:creationId xmlns:a16="http://schemas.microsoft.com/office/drawing/2014/main" id="{2FBDE7DA-8E8B-184A-C6CE-176AF6F4DE35}"/>
              </a:ext>
            </a:extLst>
          </p:cNvPr>
          <p:cNvSpPr txBox="1"/>
          <p:nvPr/>
        </p:nvSpPr>
        <p:spPr>
          <a:xfrm>
            <a:off x="3369170" y="5479397"/>
            <a:ext cx="558914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・アレルギーチップ・アレルギー表の運用の厳守　</a:t>
            </a:r>
            <a:r>
              <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＊危機管理臨店時、不適切な場合は▲３　</a:t>
            </a:r>
            <a:endParaRPr kumimoji="1" lang="en-US" altLang="ja-JP"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・誤提供の撲滅</a:t>
            </a:r>
            <a:endParaRPr kumimoji="1" lang="en-US" altLang="ja-JP"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EB3E47A7-0F55-D5E8-FB1B-8D8FC36FA6F4}"/>
              </a:ext>
            </a:extLst>
          </p:cNvPr>
          <p:cNvSpPr txBox="1"/>
          <p:nvPr/>
        </p:nvSpPr>
        <p:spPr>
          <a:xfrm>
            <a:off x="3389355" y="2459000"/>
            <a:ext cx="41088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・適切な嘔吐物の処理方法を守ろう！</a:t>
            </a:r>
          </a:p>
        </p:txBody>
      </p:sp>
    </p:spTree>
    <p:extLst>
      <p:ext uri="{BB962C8B-B14F-4D97-AF65-F5344CB8AC3E}">
        <p14:creationId xmlns:p14="http://schemas.microsoft.com/office/powerpoint/2010/main" val="42072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1697431" y="2891019"/>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1699219" y="3763693"/>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❸金銭管理に関して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1697431" y="2011684"/>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異物混入・誤提供・備品破損に関して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1702534" y="4639389"/>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41534D79-87B6-DF64-2300-374A144102C4}"/>
              </a:ext>
            </a:extLst>
          </p:cNvPr>
          <p:cNvSpPr/>
          <p:nvPr/>
        </p:nvSpPr>
        <p:spPr>
          <a:xfrm>
            <a:off x="1697431" y="3751032"/>
            <a:ext cx="8914594" cy="723269"/>
          </a:xfrm>
          <a:prstGeom prst="rect">
            <a:avLst/>
          </a:prstGeom>
          <a:no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910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異物混入・誤提供</a:t>
            </a:r>
          </a:p>
        </p:txBody>
      </p:sp>
      <p:sp>
        <p:nvSpPr>
          <p:cNvPr id="21" name="四角形: 角を丸くする 20">
            <a:extLst>
              <a:ext uri="{FF2B5EF4-FFF2-40B4-BE49-F238E27FC236}">
                <a16:creationId xmlns:a16="http://schemas.microsoft.com/office/drawing/2014/main" id="{F4C62241-101A-42E5-4E1D-EA89D09EAE9F}"/>
              </a:ext>
            </a:extLst>
          </p:cNvPr>
          <p:cNvSpPr/>
          <p:nvPr/>
        </p:nvSpPr>
        <p:spPr>
          <a:xfrm>
            <a:off x="397081" y="1002197"/>
            <a:ext cx="2601311" cy="716607"/>
          </a:xfrm>
          <a:prstGeom prst="round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t>損害賠償に繋がる重過失</a:t>
            </a:r>
            <a:endParaRPr kumimoji="1" lang="ja-JP" altLang="en-US" sz="1600" b="1" dirty="0"/>
          </a:p>
        </p:txBody>
      </p:sp>
      <p:sp>
        <p:nvSpPr>
          <p:cNvPr id="22" name="四角形: 角を丸くする 21">
            <a:extLst>
              <a:ext uri="{FF2B5EF4-FFF2-40B4-BE49-F238E27FC236}">
                <a16:creationId xmlns:a16="http://schemas.microsoft.com/office/drawing/2014/main" id="{B9CC8956-4E73-32F8-BAB4-FAE465A03783}"/>
              </a:ext>
            </a:extLst>
          </p:cNvPr>
          <p:cNvSpPr/>
          <p:nvPr/>
        </p:nvSpPr>
        <p:spPr>
          <a:xfrm>
            <a:off x="4660737" y="1002197"/>
            <a:ext cx="7162102" cy="716607"/>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b="1" dirty="0">
                <a:solidFill>
                  <a:schemeClr val="tx1"/>
                </a:solidFill>
              </a:rPr>
              <a:t>・</a:t>
            </a:r>
            <a:r>
              <a:rPr lang="ja-JP" altLang="en-US" b="1" dirty="0">
                <a:solidFill>
                  <a:schemeClr val="tx1"/>
                </a:solidFill>
              </a:rPr>
              <a:t>アルコール誤提供・アレルギー誤提供・危険度の高い異物混入</a:t>
            </a:r>
            <a:endParaRPr kumimoji="1" lang="en-US" altLang="ja-JP" b="1" dirty="0">
              <a:solidFill>
                <a:schemeClr val="tx1"/>
              </a:solidFill>
            </a:endParaRPr>
          </a:p>
        </p:txBody>
      </p:sp>
      <p:sp>
        <p:nvSpPr>
          <p:cNvPr id="23" name="矢印: 右 22">
            <a:extLst>
              <a:ext uri="{FF2B5EF4-FFF2-40B4-BE49-F238E27FC236}">
                <a16:creationId xmlns:a16="http://schemas.microsoft.com/office/drawing/2014/main" id="{8A205872-8761-1C71-AED4-69E7CFDCF7EB}"/>
              </a:ext>
            </a:extLst>
          </p:cNvPr>
          <p:cNvSpPr/>
          <p:nvPr/>
        </p:nvSpPr>
        <p:spPr>
          <a:xfrm>
            <a:off x="3344465" y="1217081"/>
            <a:ext cx="1006549" cy="379802"/>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4" name="正方形/長方形 23">
            <a:extLst>
              <a:ext uri="{FF2B5EF4-FFF2-40B4-BE49-F238E27FC236}">
                <a16:creationId xmlns:a16="http://schemas.microsoft.com/office/drawing/2014/main" id="{50607693-DA5A-B89A-B7AC-BEABD6105179}"/>
              </a:ext>
            </a:extLst>
          </p:cNvPr>
          <p:cNvSpPr/>
          <p:nvPr/>
        </p:nvSpPr>
        <p:spPr>
          <a:xfrm>
            <a:off x="136523" y="2335022"/>
            <a:ext cx="320794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385723"/>
                </a:solidFill>
                <a:latin typeface="+mn-ea"/>
              </a:rPr>
              <a:t>　❶　アルコール誤提供</a:t>
            </a:r>
          </a:p>
        </p:txBody>
      </p:sp>
      <p:sp>
        <p:nvSpPr>
          <p:cNvPr id="29" name="正方形/長方形 28">
            <a:extLst>
              <a:ext uri="{FF2B5EF4-FFF2-40B4-BE49-F238E27FC236}">
                <a16:creationId xmlns:a16="http://schemas.microsoft.com/office/drawing/2014/main" id="{B4AF77E2-8CF2-F7D3-32CA-AA08D69CE907}"/>
              </a:ext>
            </a:extLst>
          </p:cNvPr>
          <p:cNvSpPr/>
          <p:nvPr/>
        </p:nvSpPr>
        <p:spPr>
          <a:xfrm>
            <a:off x="136523" y="3051630"/>
            <a:ext cx="320794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385723"/>
                </a:solidFill>
                <a:latin typeface="+mn-ea"/>
              </a:rPr>
              <a:t>　❷　</a:t>
            </a:r>
            <a:r>
              <a:rPr lang="ja-JP" altLang="en-US" b="1" dirty="0">
                <a:solidFill>
                  <a:srgbClr val="385723"/>
                </a:solidFill>
                <a:latin typeface="+mn-ea"/>
              </a:rPr>
              <a:t>アレルギー</a:t>
            </a:r>
            <a:r>
              <a:rPr kumimoji="1" lang="ja-JP" altLang="en-US" b="1" dirty="0">
                <a:solidFill>
                  <a:srgbClr val="385723"/>
                </a:solidFill>
                <a:latin typeface="+mn-ea"/>
              </a:rPr>
              <a:t>誤提供</a:t>
            </a:r>
          </a:p>
        </p:txBody>
      </p:sp>
      <p:sp>
        <p:nvSpPr>
          <p:cNvPr id="30" name="正方形/長方形 29">
            <a:extLst>
              <a:ext uri="{FF2B5EF4-FFF2-40B4-BE49-F238E27FC236}">
                <a16:creationId xmlns:a16="http://schemas.microsoft.com/office/drawing/2014/main" id="{93299176-36F3-A188-F065-DE757C59639E}"/>
              </a:ext>
            </a:extLst>
          </p:cNvPr>
          <p:cNvSpPr/>
          <p:nvPr/>
        </p:nvSpPr>
        <p:spPr>
          <a:xfrm>
            <a:off x="136523" y="3768238"/>
            <a:ext cx="320794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rgbClr val="385723"/>
                </a:solidFill>
                <a:latin typeface="+mn-ea"/>
              </a:rPr>
              <a:t>　</a:t>
            </a:r>
            <a:r>
              <a:rPr lang="ja-JP" altLang="en-US" b="1" dirty="0">
                <a:solidFill>
                  <a:srgbClr val="385723"/>
                </a:solidFill>
                <a:latin typeface="+mn-ea"/>
              </a:rPr>
              <a:t>❸</a:t>
            </a:r>
            <a:r>
              <a:rPr kumimoji="1" lang="ja-JP" altLang="en-US" b="1" dirty="0">
                <a:solidFill>
                  <a:srgbClr val="385723"/>
                </a:solidFill>
                <a:latin typeface="+mn-ea"/>
              </a:rPr>
              <a:t>　危険度の高い異物混入</a:t>
            </a:r>
          </a:p>
        </p:txBody>
      </p:sp>
      <p:sp>
        <p:nvSpPr>
          <p:cNvPr id="31" name="四角形: 角を丸くする 30">
            <a:extLst>
              <a:ext uri="{FF2B5EF4-FFF2-40B4-BE49-F238E27FC236}">
                <a16:creationId xmlns:a16="http://schemas.microsoft.com/office/drawing/2014/main" id="{DB019D5D-62D8-9159-78A9-DBCC3BFE1A1B}"/>
              </a:ext>
            </a:extLst>
          </p:cNvPr>
          <p:cNvSpPr/>
          <p:nvPr/>
        </p:nvSpPr>
        <p:spPr>
          <a:xfrm>
            <a:off x="4660737" y="2335022"/>
            <a:ext cx="7176061" cy="1433216"/>
          </a:xfrm>
          <a:prstGeom prst="roundRect">
            <a:avLst>
              <a:gd name="adj" fmla="val 6822"/>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b="1" dirty="0">
                <a:solidFill>
                  <a:schemeClr val="tx1"/>
                </a:solidFill>
              </a:rPr>
              <a:t>蕁麻疹、呼吸困難等を起こし</a:t>
            </a:r>
            <a:r>
              <a:rPr lang="ja-JP" altLang="en-US" sz="2400" b="1" dirty="0">
                <a:solidFill>
                  <a:srgbClr val="FF0000"/>
                </a:solidFill>
              </a:rPr>
              <a:t>死</a:t>
            </a:r>
            <a:r>
              <a:rPr lang="ja-JP" altLang="en-US" sz="2400" b="1" dirty="0">
                <a:solidFill>
                  <a:schemeClr val="tx1"/>
                </a:solidFill>
              </a:rPr>
              <a:t>に至る場合も</a:t>
            </a:r>
            <a:r>
              <a:rPr lang="en-US" altLang="ja-JP" sz="2400" b="1" dirty="0">
                <a:solidFill>
                  <a:schemeClr val="tx1"/>
                </a:solidFill>
              </a:rPr>
              <a:t>…</a:t>
            </a:r>
          </a:p>
        </p:txBody>
      </p:sp>
      <p:sp>
        <p:nvSpPr>
          <p:cNvPr id="32" name="四角形: 角を丸くする 31">
            <a:extLst>
              <a:ext uri="{FF2B5EF4-FFF2-40B4-BE49-F238E27FC236}">
                <a16:creationId xmlns:a16="http://schemas.microsoft.com/office/drawing/2014/main" id="{F06FE3F1-14A7-1231-947C-9340830A48ED}"/>
              </a:ext>
            </a:extLst>
          </p:cNvPr>
          <p:cNvSpPr/>
          <p:nvPr/>
        </p:nvSpPr>
        <p:spPr>
          <a:xfrm>
            <a:off x="4660737" y="3768238"/>
            <a:ext cx="7176061" cy="716608"/>
          </a:xfrm>
          <a:prstGeom prst="roundRect">
            <a:avLst>
              <a:gd name="adj" fmla="val 6822"/>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400" b="1" dirty="0">
                <a:solidFill>
                  <a:schemeClr val="tx1"/>
                </a:solidFill>
              </a:rPr>
              <a:t>プラスチック片やガラス片等、</a:t>
            </a:r>
            <a:r>
              <a:rPr lang="ja-JP" altLang="en-US" sz="2400" b="1" dirty="0">
                <a:solidFill>
                  <a:srgbClr val="FF0000"/>
                </a:solidFill>
              </a:rPr>
              <a:t>怪我</a:t>
            </a:r>
            <a:r>
              <a:rPr lang="ja-JP" altLang="en-US" sz="2400" b="1" dirty="0">
                <a:solidFill>
                  <a:schemeClr val="tx1"/>
                </a:solidFill>
              </a:rPr>
              <a:t>に直結</a:t>
            </a:r>
            <a:endParaRPr lang="en-US" altLang="ja-JP" sz="2400" b="1" dirty="0">
              <a:solidFill>
                <a:schemeClr val="tx1"/>
              </a:solidFill>
            </a:endParaRPr>
          </a:p>
        </p:txBody>
      </p:sp>
      <p:sp>
        <p:nvSpPr>
          <p:cNvPr id="33" name="四角形: 角を丸くする 32">
            <a:extLst>
              <a:ext uri="{FF2B5EF4-FFF2-40B4-BE49-F238E27FC236}">
                <a16:creationId xmlns:a16="http://schemas.microsoft.com/office/drawing/2014/main" id="{1C3F741E-22D7-2BF6-7CB8-DB6991BBFFC9}"/>
              </a:ext>
            </a:extLst>
          </p:cNvPr>
          <p:cNvSpPr/>
          <p:nvPr/>
        </p:nvSpPr>
        <p:spPr>
          <a:xfrm>
            <a:off x="397081" y="4933655"/>
            <a:ext cx="11425758" cy="1513532"/>
          </a:xfrm>
          <a:prstGeom prst="roundRect">
            <a:avLst>
              <a:gd name="adj" fmla="val 6822"/>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600" b="1" dirty="0">
                <a:solidFill>
                  <a:schemeClr val="tx1"/>
                </a:solidFill>
              </a:rPr>
              <a:t>実際に起こってしまっている事例です</a:t>
            </a:r>
            <a:r>
              <a:rPr lang="en-US" altLang="ja-JP" sz="3600" b="1" dirty="0">
                <a:solidFill>
                  <a:schemeClr val="tx1"/>
                </a:solidFill>
              </a:rPr>
              <a:t>…</a:t>
            </a:r>
          </a:p>
        </p:txBody>
      </p:sp>
    </p:spTree>
    <p:extLst>
      <p:ext uri="{BB962C8B-B14F-4D97-AF65-F5344CB8AC3E}">
        <p14:creationId xmlns:p14="http://schemas.microsoft.com/office/powerpoint/2010/main" val="212648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410590" y="2952535"/>
            <a:ext cx="24929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会計・経理</a:t>
            </a:r>
            <a:endPar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171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22873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9AAB0B8-E7CB-940E-7EC2-D698CE88E89A}"/>
              </a:ext>
            </a:extLst>
          </p:cNvPr>
          <p:cNvSpPr/>
          <p:nvPr/>
        </p:nvSpPr>
        <p:spPr>
          <a:xfrm>
            <a:off x="6096000" y="3402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その他共有事項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5977152" y="539115"/>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金銭管理について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38134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5977153" y="4748610"/>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避難訓練について</a:t>
            </a:r>
          </a:p>
        </p:txBody>
      </p:sp>
      <p:sp>
        <p:nvSpPr>
          <p:cNvPr id="12" name="正方形/長方形 11">
            <a:extLst>
              <a:ext uri="{FF2B5EF4-FFF2-40B4-BE49-F238E27FC236}">
                <a16:creationId xmlns:a16="http://schemas.microsoft.com/office/drawing/2014/main" id="{CAA76C23-5319-70F3-3DCD-872F3E6B1767}"/>
              </a:ext>
            </a:extLst>
          </p:cNvPr>
          <p:cNvSpPr/>
          <p:nvPr/>
        </p:nvSpPr>
        <p:spPr>
          <a:xfrm>
            <a:off x="5977152" y="2148396"/>
            <a:ext cx="6214848" cy="417048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094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グループ化 23">
            <a:extLst>
              <a:ext uri="{FF2B5EF4-FFF2-40B4-BE49-F238E27FC236}">
                <a16:creationId xmlns:a16="http://schemas.microsoft.com/office/drawing/2014/main" id="{4B07236F-12B7-12F0-0AE0-8C29AA3272ED}"/>
              </a:ext>
            </a:extLst>
          </p:cNvPr>
          <p:cNvGrpSpPr/>
          <p:nvPr/>
        </p:nvGrpSpPr>
        <p:grpSpPr>
          <a:xfrm>
            <a:off x="9239292" y="4970893"/>
            <a:ext cx="1588622" cy="1648099"/>
            <a:chOff x="7980997" y="2195187"/>
            <a:chExt cx="3030855" cy="2468880"/>
          </a:xfrm>
        </p:grpSpPr>
        <p:pic>
          <p:nvPicPr>
            <p:cNvPr id="25" name="図 24">
              <a:extLst>
                <a:ext uri="{FF2B5EF4-FFF2-40B4-BE49-F238E27FC236}">
                  <a16:creationId xmlns:a16="http://schemas.microsoft.com/office/drawing/2014/main" id="{74B0A30B-FCDF-88D7-50F4-04D3C42F32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1477" y="2195187"/>
              <a:ext cx="3000375" cy="2468880"/>
            </a:xfrm>
            <a:prstGeom prst="rect">
              <a:avLst/>
            </a:prstGeom>
          </p:spPr>
        </p:pic>
        <p:sp>
          <p:nvSpPr>
            <p:cNvPr id="26" name="円/楕円 10">
              <a:extLst>
                <a:ext uri="{FF2B5EF4-FFF2-40B4-BE49-F238E27FC236}">
                  <a16:creationId xmlns:a16="http://schemas.microsoft.com/office/drawing/2014/main" id="{47330B8F-023F-615A-B5A4-017CD40CF2A5}"/>
                </a:ext>
              </a:extLst>
            </p:cNvPr>
            <p:cNvSpPr/>
            <p:nvPr/>
          </p:nvSpPr>
          <p:spPr>
            <a:xfrm>
              <a:off x="7980997" y="3056783"/>
              <a:ext cx="989841" cy="860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4" name="正方形/長方形 3">
            <a:extLst>
              <a:ext uri="{FF2B5EF4-FFF2-40B4-BE49-F238E27FC236}">
                <a16:creationId xmlns:a16="http://schemas.microsoft.com/office/drawing/2014/main" id="{66EC40B6-3185-745B-C89E-C195A325F4DE}"/>
              </a:ext>
            </a:extLst>
          </p:cNvPr>
          <p:cNvSpPr/>
          <p:nvPr/>
        </p:nvSpPr>
        <p:spPr>
          <a:xfrm>
            <a:off x="3048000" y="187157"/>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F8C5758E-A425-5F6F-67C6-14ACA51C6537}"/>
              </a:ext>
            </a:extLst>
          </p:cNvPr>
          <p:cNvSpPr txBox="1"/>
          <p:nvPr/>
        </p:nvSpPr>
        <p:spPr>
          <a:xfrm>
            <a:off x="3810759" y="944054"/>
            <a:ext cx="457048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8585"/>
                </a:solidFill>
                <a:effectLst/>
                <a:uLnTx/>
                <a:uFillTx/>
                <a:latin typeface="游ゴシック" panose="020F0502020204030204"/>
                <a:ea typeface="游ゴシック" panose="020B0400000000000000" pitchFamily="50" charset="-128"/>
                <a:cs typeface="+mn-cs"/>
              </a:rPr>
              <a:t>不正が起こらない環境づくりをしています</a:t>
            </a:r>
          </a:p>
        </p:txBody>
      </p:sp>
      <p:sp>
        <p:nvSpPr>
          <p:cNvPr id="7" name="正方形/長方形 6">
            <a:extLst>
              <a:ext uri="{FF2B5EF4-FFF2-40B4-BE49-F238E27FC236}">
                <a16:creationId xmlns:a16="http://schemas.microsoft.com/office/drawing/2014/main" id="{1EF8AC0F-95B3-3EFA-E344-B8E7A35D9E9D}"/>
              </a:ext>
            </a:extLst>
          </p:cNvPr>
          <p:cNvSpPr/>
          <p:nvPr/>
        </p:nvSpPr>
        <p:spPr>
          <a:xfrm>
            <a:off x="9251091" y="2089553"/>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防犯カメラチェック</a:t>
            </a:r>
          </a:p>
        </p:txBody>
      </p:sp>
      <p:sp>
        <p:nvSpPr>
          <p:cNvPr id="8" name="正方形/長方形 7">
            <a:extLst>
              <a:ext uri="{FF2B5EF4-FFF2-40B4-BE49-F238E27FC236}">
                <a16:creationId xmlns:a16="http://schemas.microsoft.com/office/drawing/2014/main" id="{E0B1FB85-A5AA-B4DC-BC00-0BE6219C0E3D}"/>
              </a:ext>
            </a:extLst>
          </p:cNvPr>
          <p:cNvSpPr/>
          <p:nvPr/>
        </p:nvSpPr>
        <p:spPr>
          <a:xfrm>
            <a:off x="6203091" y="2089553"/>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顛末書・始末書</a:t>
            </a:r>
          </a:p>
        </p:txBody>
      </p:sp>
      <p:sp>
        <p:nvSpPr>
          <p:cNvPr id="9" name="正方形/長方形 8">
            <a:extLst>
              <a:ext uri="{FF2B5EF4-FFF2-40B4-BE49-F238E27FC236}">
                <a16:creationId xmlns:a16="http://schemas.microsoft.com/office/drawing/2014/main" id="{6459C8E9-C698-7F02-BBB9-16115F64310A}"/>
              </a:ext>
            </a:extLst>
          </p:cNvPr>
          <p:cNvSpPr/>
          <p:nvPr/>
        </p:nvSpPr>
        <p:spPr>
          <a:xfrm>
            <a:off x="107091" y="2089554"/>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過不足チェック</a:t>
            </a:r>
          </a:p>
        </p:txBody>
      </p:sp>
      <p:sp>
        <p:nvSpPr>
          <p:cNvPr id="10" name="正方形/長方形 9">
            <a:extLst>
              <a:ext uri="{FF2B5EF4-FFF2-40B4-BE49-F238E27FC236}">
                <a16:creationId xmlns:a16="http://schemas.microsoft.com/office/drawing/2014/main" id="{DADB9BCD-B65C-3B0B-85BA-A9A5904B33DE}"/>
              </a:ext>
            </a:extLst>
          </p:cNvPr>
          <p:cNvSpPr/>
          <p:nvPr/>
        </p:nvSpPr>
        <p:spPr>
          <a:xfrm>
            <a:off x="3155091" y="2089553"/>
            <a:ext cx="2780270" cy="4201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入金チェック</a:t>
            </a:r>
          </a:p>
        </p:txBody>
      </p:sp>
      <p:pic>
        <p:nvPicPr>
          <p:cNvPr id="11" name="図 10">
            <a:extLst>
              <a:ext uri="{FF2B5EF4-FFF2-40B4-BE49-F238E27FC236}">
                <a16:creationId xmlns:a16="http://schemas.microsoft.com/office/drawing/2014/main" id="{6A555293-94E0-3240-1AC8-98DFDB367F81}"/>
              </a:ext>
            </a:extLst>
          </p:cNvPr>
          <p:cNvPicPr>
            <a:picLocks noChangeAspect="1"/>
          </p:cNvPicPr>
          <p:nvPr/>
        </p:nvPicPr>
        <p:blipFill rotWithShape="1">
          <a:blip r:embed="rId3"/>
          <a:srcRect l="3564" t="2331" r="43100" b="31491"/>
          <a:stretch/>
        </p:blipFill>
        <p:spPr>
          <a:xfrm>
            <a:off x="210103" y="2618570"/>
            <a:ext cx="2216367" cy="2200058"/>
          </a:xfrm>
          <a:prstGeom prst="rect">
            <a:avLst/>
          </a:prstGeom>
          <a:ln>
            <a:solidFill>
              <a:schemeClr val="bg1">
                <a:lumMod val="75000"/>
              </a:schemeClr>
            </a:solidFill>
          </a:ln>
        </p:spPr>
      </p:pic>
      <p:pic>
        <p:nvPicPr>
          <p:cNvPr id="12" name="図 11">
            <a:extLst>
              <a:ext uri="{FF2B5EF4-FFF2-40B4-BE49-F238E27FC236}">
                <a16:creationId xmlns:a16="http://schemas.microsoft.com/office/drawing/2014/main" id="{AAEADB42-E6F1-C516-7B8E-C405707A4C27}"/>
              </a:ext>
            </a:extLst>
          </p:cNvPr>
          <p:cNvPicPr>
            <a:picLocks noChangeAspect="1"/>
          </p:cNvPicPr>
          <p:nvPr/>
        </p:nvPicPr>
        <p:blipFill rotWithShape="1">
          <a:blip r:embed="rId4">
            <a:extLst>
              <a:ext uri="{28A0092B-C50C-407E-A947-70E740481C1C}">
                <a14:useLocalDpi xmlns:a14="http://schemas.microsoft.com/office/drawing/2010/main" val="0"/>
              </a:ext>
            </a:extLst>
          </a:blip>
          <a:srcRect b="34447"/>
          <a:stretch/>
        </p:blipFill>
        <p:spPr>
          <a:xfrm>
            <a:off x="2511167" y="2618570"/>
            <a:ext cx="3373394" cy="2200058"/>
          </a:xfrm>
          <a:prstGeom prst="rect">
            <a:avLst/>
          </a:prstGeom>
          <a:ln>
            <a:solidFill>
              <a:schemeClr val="bg1">
                <a:lumMod val="75000"/>
              </a:schemeClr>
            </a:solidFill>
          </a:ln>
        </p:spPr>
      </p:pic>
      <p:pic>
        <p:nvPicPr>
          <p:cNvPr id="14" name="図 13">
            <a:extLst>
              <a:ext uri="{FF2B5EF4-FFF2-40B4-BE49-F238E27FC236}">
                <a16:creationId xmlns:a16="http://schemas.microsoft.com/office/drawing/2014/main" id="{D1BF8E8C-4941-922A-0190-BFE040AD351D}"/>
              </a:ext>
            </a:extLst>
          </p:cNvPr>
          <p:cNvPicPr>
            <a:picLocks noChangeAspect="1"/>
          </p:cNvPicPr>
          <p:nvPr/>
        </p:nvPicPr>
        <p:blipFill rotWithShape="1">
          <a:blip r:embed="rId5"/>
          <a:srcRect l="1722" t="25259" r="6756" b="17298"/>
          <a:stretch/>
        </p:blipFill>
        <p:spPr>
          <a:xfrm>
            <a:off x="525598" y="4904387"/>
            <a:ext cx="5044804" cy="1781113"/>
          </a:xfrm>
          <a:prstGeom prst="rect">
            <a:avLst/>
          </a:prstGeom>
          <a:ln>
            <a:solidFill>
              <a:schemeClr val="bg1">
                <a:lumMod val="75000"/>
              </a:schemeClr>
            </a:solidFill>
          </a:ln>
        </p:spPr>
      </p:pic>
      <p:pic>
        <p:nvPicPr>
          <p:cNvPr id="15" name="図 14">
            <a:extLst>
              <a:ext uri="{FF2B5EF4-FFF2-40B4-BE49-F238E27FC236}">
                <a16:creationId xmlns:a16="http://schemas.microsoft.com/office/drawing/2014/main" id="{E250A30B-E41F-24E9-4FC4-CBD446E74574}"/>
              </a:ext>
            </a:extLst>
          </p:cNvPr>
          <p:cNvPicPr>
            <a:picLocks noChangeAspect="1"/>
          </p:cNvPicPr>
          <p:nvPr/>
        </p:nvPicPr>
        <p:blipFill rotWithShape="1">
          <a:blip r:embed="rId6"/>
          <a:srcRect l="3932" t="10719" r="58422" b="9125"/>
          <a:stretch/>
        </p:blipFill>
        <p:spPr>
          <a:xfrm rot="439451">
            <a:off x="6766159" y="2736310"/>
            <a:ext cx="2000494" cy="2395945"/>
          </a:xfrm>
          <a:prstGeom prst="rect">
            <a:avLst/>
          </a:prstGeom>
          <a:ln>
            <a:solidFill>
              <a:schemeClr val="bg1">
                <a:lumMod val="75000"/>
              </a:schemeClr>
            </a:solidFill>
          </a:ln>
        </p:spPr>
      </p:pic>
      <p:pic>
        <p:nvPicPr>
          <p:cNvPr id="17" name="図 16">
            <a:extLst>
              <a:ext uri="{FF2B5EF4-FFF2-40B4-BE49-F238E27FC236}">
                <a16:creationId xmlns:a16="http://schemas.microsoft.com/office/drawing/2014/main" id="{B3CC6000-8ABB-CBEF-1741-7B782E8E7ACC}"/>
              </a:ext>
            </a:extLst>
          </p:cNvPr>
          <p:cNvPicPr>
            <a:picLocks noChangeAspect="1"/>
          </p:cNvPicPr>
          <p:nvPr/>
        </p:nvPicPr>
        <p:blipFill rotWithShape="1">
          <a:blip r:embed="rId7"/>
          <a:srcRect l="3419" t="10127" r="65347" b="13755"/>
          <a:stretch/>
        </p:blipFill>
        <p:spPr>
          <a:xfrm rot="20927822">
            <a:off x="6420291" y="3956482"/>
            <a:ext cx="1756743" cy="2408180"/>
          </a:xfrm>
          <a:prstGeom prst="rect">
            <a:avLst/>
          </a:prstGeom>
          <a:ln>
            <a:solidFill>
              <a:schemeClr val="bg1">
                <a:lumMod val="75000"/>
              </a:schemeClr>
            </a:solidFill>
          </a:ln>
        </p:spPr>
      </p:pic>
      <p:grpSp>
        <p:nvGrpSpPr>
          <p:cNvPr id="18" name="グループ化 17">
            <a:extLst>
              <a:ext uri="{FF2B5EF4-FFF2-40B4-BE49-F238E27FC236}">
                <a16:creationId xmlns:a16="http://schemas.microsoft.com/office/drawing/2014/main" id="{CBF1728E-5004-B4D1-06C1-DB2514E0733F}"/>
              </a:ext>
            </a:extLst>
          </p:cNvPr>
          <p:cNvGrpSpPr/>
          <p:nvPr/>
        </p:nvGrpSpPr>
        <p:grpSpPr>
          <a:xfrm>
            <a:off x="9260853" y="2588417"/>
            <a:ext cx="1421802" cy="1648099"/>
            <a:chOff x="188593" y="2770496"/>
            <a:chExt cx="2470284" cy="2040963"/>
          </a:xfrm>
        </p:grpSpPr>
        <p:pic>
          <p:nvPicPr>
            <p:cNvPr id="19" name="図 18">
              <a:extLst>
                <a:ext uri="{FF2B5EF4-FFF2-40B4-BE49-F238E27FC236}">
                  <a16:creationId xmlns:a16="http://schemas.microsoft.com/office/drawing/2014/main" id="{846C4805-A483-AA80-175B-F0D0FE89F2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593" y="2770496"/>
              <a:ext cx="2470284" cy="2040963"/>
            </a:xfrm>
            <a:prstGeom prst="rect">
              <a:avLst/>
            </a:prstGeom>
          </p:spPr>
        </p:pic>
        <p:sp>
          <p:nvSpPr>
            <p:cNvPr id="20" name="円/楕円 1">
              <a:extLst>
                <a:ext uri="{FF2B5EF4-FFF2-40B4-BE49-F238E27FC236}">
                  <a16:creationId xmlns:a16="http://schemas.microsoft.com/office/drawing/2014/main" id="{2310170E-EA2B-FB86-CDAD-67624AE5A391}"/>
                </a:ext>
              </a:extLst>
            </p:cNvPr>
            <p:cNvSpPr/>
            <p:nvPr/>
          </p:nvSpPr>
          <p:spPr>
            <a:xfrm>
              <a:off x="428463" y="4065183"/>
              <a:ext cx="808617" cy="7188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21" name="グループ化 20">
            <a:extLst>
              <a:ext uri="{FF2B5EF4-FFF2-40B4-BE49-F238E27FC236}">
                <a16:creationId xmlns:a16="http://schemas.microsoft.com/office/drawing/2014/main" id="{AD253250-5FEB-758B-2814-AD17223ADB49}"/>
              </a:ext>
            </a:extLst>
          </p:cNvPr>
          <p:cNvGrpSpPr/>
          <p:nvPr/>
        </p:nvGrpSpPr>
        <p:grpSpPr>
          <a:xfrm>
            <a:off x="10563858" y="3547973"/>
            <a:ext cx="1418039" cy="1612599"/>
            <a:chOff x="4651057" y="2190988"/>
            <a:chExt cx="2966085" cy="2476025"/>
          </a:xfrm>
        </p:grpSpPr>
        <p:pic>
          <p:nvPicPr>
            <p:cNvPr id="22" name="図 21">
              <a:extLst>
                <a:ext uri="{FF2B5EF4-FFF2-40B4-BE49-F238E27FC236}">
                  <a16:creationId xmlns:a16="http://schemas.microsoft.com/office/drawing/2014/main" id="{36BF2264-6B3A-CCE9-D3F2-B89FD89F11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1057" y="2190988"/>
              <a:ext cx="2966085" cy="2476025"/>
            </a:xfrm>
            <a:prstGeom prst="rect">
              <a:avLst/>
            </a:prstGeom>
          </p:spPr>
        </p:pic>
        <p:sp>
          <p:nvSpPr>
            <p:cNvPr id="23" name="円/楕円 6">
              <a:extLst>
                <a:ext uri="{FF2B5EF4-FFF2-40B4-BE49-F238E27FC236}">
                  <a16:creationId xmlns:a16="http://schemas.microsoft.com/office/drawing/2014/main" id="{C35AC372-B9BB-BFAA-22EA-6E14AA124D04}"/>
                </a:ext>
              </a:extLst>
            </p:cNvPr>
            <p:cNvSpPr/>
            <p:nvPr/>
          </p:nvSpPr>
          <p:spPr>
            <a:xfrm>
              <a:off x="4689157" y="3727840"/>
              <a:ext cx="1050890" cy="9053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8" name="正方形/長方形 27">
            <a:extLst>
              <a:ext uri="{FF2B5EF4-FFF2-40B4-BE49-F238E27FC236}">
                <a16:creationId xmlns:a16="http://schemas.microsoft.com/office/drawing/2014/main" id="{599B9846-4B61-9955-EF8C-2249286062DF}"/>
              </a:ext>
            </a:extLst>
          </p:cNvPr>
          <p:cNvSpPr/>
          <p:nvPr/>
        </p:nvSpPr>
        <p:spPr>
          <a:xfrm>
            <a:off x="107091" y="1646887"/>
            <a:ext cx="5828270" cy="420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日々のチェック体制</a:t>
            </a:r>
          </a:p>
        </p:txBody>
      </p:sp>
      <p:sp>
        <p:nvSpPr>
          <p:cNvPr id="29" name="正方形/長方形 28">
            <a:extLst>
              <a:ext uri="{FF2B5EF4-FFF2-40B4-BE49-F238E27FC236}">
                <a16:creationId xmlns:a16="http://schemas.microsoft.com/office/drawing/2014/main" id="{90436182-E802-10CB-D2A8-AC1F8FDDC5E6}"/>
              </a:ext>
            </a:extLst>
          </p:cNvPr>
          <p:cNvSpPr/>
          <p:nvPr/>
        </p:nvSpPr>
        <p:spPr>
          <a:xfrm>
            <a:off x="6203091" y="1646887"/>
            <a:ext cx="2780270" cy="420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報告体制</a:t>
            </a:r>
          </a:p>
        </p:txBody>
      </p:sp>
      <p:sp>
        <p:nvSpPr>
          <p:cNvPr id="30" name="正方形/長方形 29">
            <a:extLst>
              <a:ext uri="{FF2B5EF4-FFF2-40B4-BE49-F238E27FC236}">
                <a16:creationId xmlns:a16="http://schemas.microsoft.com/office/drawing/2014/main" id="{3A664415-FCBD-F761-223F-2CC02EDC8A30}"/>
              </a:ext>
            </a:extLst>
          </p:cNvPr>
          <p:cNvSpPr/>
          <p:nvPr/>
        </p:nvSpPr>
        <p:spPr>
          <a:xfrm>
            <a:off x="9251091" y="1646887"/>
            <a:ext cx="2780270" cy="4201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追求体制</a:t>
            </a:r>
          </a:p>
        </p:txBody>
      </p:sp>
    </p:spTree>
    <p:extLst>
      <p:ext uri="{BB962C8B-B14F-4D97-AF65-F5344CB8AC3E}">
        <p14:creationId xmlns:p14="http://schemas.microsoft.com/office/powerpoint/2010/main" val="252872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328235-9315-4915-A1F5-2724FA8FBC28}"/>
              </a:ext>
            </a:extLst>
          </p:cNvPr>
          <p:cNvSpPr>
            <a:spLocks noGrp="1"/>
          </p:cNvSpPr>
          <p:nvPr>
            <p:ph type="title"/>
          </p:nvPr>
        </p:nvSpPr>
        <p:spPr>
          <a:xfrm>
            <a:off x="63437" y="91939"/>
            <a:ext cx="12042487" cy="804814"/>
          </a:xfrm>
        </p:spPr>
        <p:txBody>
          <a:bodyPr>
            <a:normAutofit/>
          </a:bodyPr>
          <a:lstStyle/>
          <a:p>
            <a:pPr algn="l"/>
            <a:r>
              <a:rPr lang="en-US" altLang="ja-JP" sz="4400" b="1" dirty="0">
                <a:latin typeface="Calibri" panose="020F0502020204030204" pitchFamily="34" charset="0"/>
                <a:ea typeface="游ゴシック" panose="020B0400000000000000" pitchFamily="50" charset="-128"/>
                <a:cs typeface="Calibri" panose="020F0502020204030204" pitchFamily="34" charset="0"/>
              </a:rPr>
              <a:t> 【</a:t>
            </a:r>
            <a:r>
              <a:rPr lang="en-US" altLang="ja-JP" sz="4000" b="1" dirty="0">
                <a:latin typeface="Calibri" panose="020F0502020204030204" pitchFamily="34" charset="0"/>
                <a:ea typeface="游ゴシック" panose="020B0400000000000000" pitchFamily="50" charset="-128"/>
                <a:cs typeface="Calibri" panose="020F0502020204030204" pitchFamily="34" charset="0"/>
              </a:rPr>
              <a:t>case 1</a:t>
            </a:r>
            <a:r>
              <a:rPr lang="ja-JP" altLang="en-US" sz="4000" b="1" dirty="0">
                <a:latin typeface="游ゴシック" panose="020B0400000000000000" pitchFamily="50" charset="-128"/>
                <a:ea typeface="游ゴシック" panose="020B0400000000000000" pitchFamily="50" charset="-128"/>
              </a:rPr>
              <a:t>：予備金</a:t>
            </a:r>
            <a:r>
              <a:rPr kumimoji="1" lang="ja-JP" altLang="en-US" sz="4000" b="1" dirty="0">
                <a:latin typeface="游ゴシック" panose="020B0400000000000000" pitchFamily="50" charset="-128"/>
                <a:ea typeface="游ゴシック" panose="020B0400000000000000" pitchFamily="50" charset="-128"/>
              </a:rPr>
              <a:t>に</a:t>
            </a:r>
            <a:r>
              <a:rPr lang="ja-JP" altLang="en-US" sz="4000" b="1" dirty="0">
                <a:latin typeface="游ゴシック" panose="020B0400000000000000" pitchFamily="50" charset="-128"/>
                <a:ea typeface="游ゴシック" panose="020B0400000000000000" pitchFamily="50" charset="-128"/>
              </a:rPr>
              <a:t>関する懲罰事例</a:t>
            </a:r>
            <a:r>
              <a:rPr lang="en-US" altLang="ja-JP" sz="4000" b="1" dirty="0">
                <a:latin typeface="游ゴシック" panose="020B0400000000000000" pitchFamily="50" charset="-128"/>
                <a:ea typeface="游ゴシック" panose="020B0400000000000000" pitchFamily="50" charset="-128"/>
              </a:rPr>
              <a:t>】</a:t>
            </a:r>
            <a:endParaRPr kumimoji="1" lang="ja-JP" altLang="en-US" sz="4000"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4F4E9E9E-FE45-413E-AB7C-1B13DB871A29}"/>
              </a:ext>
            </a:extLst>
          </p:cNvPr>
          <p:cNvSpPr/>
          <p:nvPr/>
        </p:nvSpPr>
        <p:spPr>
          <a:xfrm>
            <a:off x="1831563" y="1156621"/>
            <a:ext cx="1490472" cy="557784"/>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内　容</a:t>
            </a:r>
          </a:p>
        </p:txBody>
      </p:sp>
      <p:sp>
        <p:nvSpPr>
          <p:cNvPr id="6" name="テキスト ボックス 5">
            <a:extLst>
              <a:ext uri="{FF2B5EF4-FFF2-40B4-BE49-F238E27FC236}">
                <a16:creationId xmlns:a16="http://schemas.microsoft.com/office/drawing/2014/main" id="{C9CA6AED-ED7D-4017-9EB2-B08CD9A5A276}"/>
              </a:ext>
            </a:extLst>
          </p:cNvPr>
          <p:cNvSpPr txBox="1"/>
          <p:nvPr/>
        </p:nvSpPr>
        <p:spPr>
          <a:xfrm>
            <a:off x="3613432" y="1206972"/>
            <a:ext cx="5633007"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予備金</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レジ下準備金</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の一部を紛失してしまう</a:t>
            </a:r>
            <a:endParaRPr kumimoji="0"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DF39D587-0BB2-4898-A9E9-5555F45EAF75}"/>
              </a:ext>
            </a:extLst>
          </p:cNvPr>
          <p:cNvSpPr/>
          <p:nvPr/>
        </p:nvSpPr>
        <p:spPr>
          <a:xfrm>
            <a:off x="1831563" y="1953402"/>
            <a:ext cx="1490472" cy="55778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懲　罰</a:t>
            </a:r>
          </a:p>
        </p:txBody>
      </p:sp>
      <p:sp>
        <p:nvSpPr>
          <p:cNvPr id="13" name="テキスト ボックス 12">
            <a:extLst>
              <a:ext uri="{FF2B5EF4-FFF2-40B4-BE49-F238E27FC236}">
                <a16:creationId xmlns:a16="http://schemas.microsoft.com/office/drawing/2014/main" id="{B6C9C67F-DCBA-435F-921D-D6742D47FC61}"/>
              </a:ext>
            </a:extLst>
          </p:cNvPr>
          <p:cNvSpPr txBox="1"/>
          <p:nvPr/>
        </p:nvSpPr>
        <p:spPr>
          <a:xfrm>
            <a:off x="3769993" y="1970684"/>
            <a:ext cx="669364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厳重注意▲</a:t>
            </a:r>
            <a:r>
              <a:rPr kumimoji="1" lang="en-US" altLang="ja-JP" sz="28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および　紛失金の</a:t>
            </a:r>
            <a:r>
              <a:rPr kumimoji="1" lang="ja-JP" altLang="en-US" sz="28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半額を返金</a:t>
            </a:r>
            <a:endParaRPr kumimoji="0" lang="ja-JP" altLang="en-US" sz="28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a:extLst>
              <a:ext uri="{FF2B5EF4-FFF2-40B4-BE49-F238E27FC236}">
                <a16:creationId xmlns:a16="http://schemas.microsoft.com/office/drawing/2014/main" id="{A8F608FC-96D6-4CDB-BC32-89F1880BF95C}"/>
              </a:ext>
            </a:extLst>
          </p:cNvPr>
          <p:cNvPicPr>
            <a:picLocks noChangeAspect="1"/>
          </p:cNvPicPr>
          <p:nvPr/>
        </p:nvPicPr>
        <p:blipFill>
          <a:blip r:embed="rId2"/>
          <a:stretch>
            <a:fillRect/>
          </a:stretch>
        </p:blipFill>
        <p:spPr>
          <a:xfrm>
            <a:off x="1831563" y="3526388"/>
            <a:ext cx="2359883" cy="1762889"/>
          </a:xfrm>
          <a:prstGeom prst="rect">
            <a:avLst/>
          </a:prstGeom>
        </p:spPr>
      </p:pic>
      <p:grpSp>
        <p:nvGrpSpPr>
          <p:cNvPr id="46" name="グループ化 45">
            <a:extLst>
              <a:ext uri="{FF2B5EF4-FFF2-40B4-BE49-F238E27FC236}">
                <a16:creationId xmlns:a16="http://schemas.microsoft.com/office/drawing/2014/main" id="{E85525EA-0F6E-4602-9298-71DD4DA1893A}"/>
              </a:ext>
            </a:extLst>
          </p:cNvPr>
          <p:cNvGrpSpPr/>
          <p:nvPr/>
        </p:nvGrpSpPr>
        <p:grpSpPr>
          <a:xfrm>
            <a:off x="4342345" y="3517448"/>
            <a:ext cx="6103320" cy="1807849"/>
            <a:chOff x="5429624" y="4575018"/>
            <a:chExt cx="6701272" cy="2090708"/>
          </a:xfrm>
        </p:grpSpPr>
        <p:pic>
          <p:nvPicPr>
            <p:cNvPr id="18" name="図 17">
              <a:extLst>
                <a:ext uri="{FF2B5EF4-FFF2-40B4-BE49-F238E27FC236}">
                  <a16:creationId xmlns:a16="http://schemas.microsoft.com/office/drawing/2014/main" id="{2C1869B4-00F6-4046-90EA-6453F6D58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624" y="4575018"/>
              <a:ext cx="6701272" cy="2079379"/>
            </a:xfrm>
            <a:prstGeom prst="rect">
              <a:avLst/>
            </a:prstGeom>
          </p:spPr>
        </p:pic>
        <p:sp>
          <p:nvSpPr>
            <p:cNvPr id="22" name="正方形/長方形 21">
              <a:extLst>
                <a:ext uri="{FF2B5EF4-FFF2-40B4-BE49-F238E27FC236}">
                  <a16:creationId xmlns:a16="http://schemas.microsoft.com/office/drawing/2014/main" id="{CBA50D9F-A631-473B-B466-8232F0DAA5B0}"/>
                </a:ext>
              </a:extLst>
            </p:cNvPr>
            <p:cNvSpPr/>
            <p:nvPr/>
          </p:nvSpPr>
          <p:spPr>
            <a:xfrm>
              <a:off x="7273358" y="4869213"/>
              <a:ext cx="4048617" cy="1796513"/>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8" name="正方形/長方形 37">
            <a:extLst>
              <a:ext uri="{FF2B5EF4-FFF2-40B4-BE49-F238E27FC236}">
                <a16:creationId xmlns:a16="http://schemas.microsoft.com/office/drawing/2014/main" id="{F302D7F1-8A8E-4CD6-8E55-0C1366D52F60}"/>
              </a:ext>
            </a:extLst>
          </p:cNvPr>
          <p:cNvSpPr/>
          <p:nvPr/>
        </p:nvSpPr>
        <p:spPr>
          <a:xfrm>
            <a:off x="1831563" y="2778150"/>
            <a:ext cx="1490472" cy="55778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ルール</a:t>
            </a:r>
          </a:p>
        </p:txBody>
      </p:sp>
      <p:sp>
        <p:nvSpPr>
          <p:cNvPr id="39" name="テキスト ボックス 38">
            <a:extLst>
              <a:ext uri="{FF2B5EF4-FFF2-40B4-BE49-F238E27FC236}">
                <a16:creationId xmlns:a16="http://schemas.microsoft.com/office/drawing/2014/main" id="{DF2FA152-8635-44ED-8081-D98B77C52FB4}"/>
              </a:ext>
            </a:extLst>
          </p:cNvPr>
          <p:cNvSpPr txBox="1"/>
          <p:nvPr/>
        </p:nvSpPr>
        <p:spPr>
          <a:xfrm>
            <a:off x="3613432" y="2870182"/>
            <a:ext cx="6332048"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施錠して金銭保管・まかせてネットで日々カウント</a:t>
            </a:r>
          </a:p>
        </p:txBody>
      </p:sp>
      <p:sp>
        <p:nvSpPr>
          <p:cNvPr id="43" name="正方形/長方形 42">
            <a:extLst>
              <a:ext uri="{FF2B5EF4-FFF2-40B4-BE49-F238E27FC236}">
                <a16:creationId xmlns:a16="http://schemas.microsoft.com/office/drawing/2014/main" id="{C31426CE-6533-4886-9665-9680A2E19E7F}"/>
              </a:ext>
            </a:extLst>
          </p:cNvPr>
          <p:cNvSpPr/>
          <p:nvPr/>
        </p:nvSpPr>
        <p:spPr>
          <a:xfrm>
            <a:off x="1762201" y="2707033"/>
            <a:ext cx="6798980" cy="685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51906D38-B907-476F-9E93-ED226D3BA906}"/>
              </a:ext>
            </a:extLst>
          </p:cNvPr>
          <p:cNvSpPr/>
          <p:nvPr/>
        </p:nvSpPr>
        <p:spPr>
          <a:xfrm>
            <a:off x="9691032" y="3712212"/>
            <a:ext cx="754633" cy="157706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4654E35F-F2D2-405D-8B0B-5B00FACA1EC1}"/>
              </a:ext>
            </a:extLst>
          </p:cNvPr>
          <p:cNvSpPr/>
          <p:nvPr/>
        </p:nvSpPr>
        <p:spPr>
          <a:xfrm>
            <a:off x="1938807" y="5831837"/>
            <a:ext cx="8291745" cy="74975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予備金においても毎日の確認を必ず行ってください</a:t>
            </a:r>
          </a:p>
        </p:txBody>
      </p:sp>
    </p:spTree>
    <p:extLst>
      <p:ext uri="{BB962C8B-B14F-4D97-AF65-F5344CB8AC3E}">
        <p14:creationId xmlns:p14="http://schemas.microsoft.com/office/powerpoint/2010/main" val="22681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nodePh="1">
                                  <p:stCondLst>
                                    <p:cond delay="0"/>
                                  </p:stCondLst>
                                  <p:endCondLst>
                                    <p:cond evt="begin" delay="0">
                                      <p:tn val="33"/>
                                    </p:cond>
                                  </p:end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animBg="1"/>
      <p:bldP spid="13" grpId="0"/>
      <p:bldP spid="38" grpId="0" animBg="1"/>
      <p:bldP spid="39" grpId="0"/>
      <p:bldP spid="43" grpId="0"/>
      <p:bldP spid="21"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328235-9315-4915-A1F5-2724FA8FBC28}"/>
              </a:ext>
            </a:extLst>
          </p:cNvPr>
          <p:cNvSpPr>
            <a:spLocks noGrp="1"/>
          </p:cNvSpPr>
          <p:nvPr>
            <p:ph type="title"/>
          </p:nvPr>
        </p:nvSpPr>
        <p:spPr>
          <a:xfrm>
            <a:off x="63437" y="91939"/>
            <a:ext cx="12042487" cy="804814"/>
          </a:xfrm>
        </p:spPr>
        <p:txBody>
          <a:bodyPr>
            <a:normAutofit/>
          </a:bodyPr>
          <a:lstStyle/>
          <a:p>
            <a:pPr algn="l"/>
            <a:r>
              <a:rPr lang="en-US" altLang="ja-JP" sz="4400" b="1" dirty="0">
                <a:latin typeface="Calibri" panose="020F0502020204030204" pitchFamily="34" charset="0"/>
                <a:ea typeface="游ゴシック" panose="020B0400000000000000" pitchFamily="50" charset="-128"/>
                <a:cs typeface="Calibri" panose="020F0502020204030204" pitchFamily="34" charset="0"/>
              </a:rPr>
              <a:t> 【</a:t>
            </a:r>
            <a:r>
              <a:rPr lang="en-US" altLang="ja-JP" sz="4000" b="1" dirty="0">
                <a:latin typeface="Calibri" panose="020F0502020204030204" pitchFamily="34" charset="0"/>
                <a:ea typeface="游ゴシック" panose="020B0400000000000000" pitchFamily="50" charset="-128"/>
                <a:cs typeface="Calibri" panose="020F0502020204030204" pitchFamily="34" charset="0"/>
              </a:rPr>
              <a:t>case</a:t>
            </a:r>
            <a:r>
              <a:rPr lang="ja-JP" altLang="en-US" sz="4000" b="1" dirty="0">
                <a:latin typeface="Calibri" panose="020F0502020204030204" pitchFamily="34" charset="0"/>
                <a:ea typeface="游ゴシック" panose="020B0400000000000000" pitchFamily="50" charset="-128"/>
                <a:cs typeface="Calibri" panose="020F0502020204030204" pitchFamily="34" charset="0"/>
              </a:rPr>
              <a:t> </a:t>
            </a:r>
            <a:r>
              <a:rPr lang="en-US" altLang="ja-JP" sz="4000" b="1" dirty="0">
                <a:latin typeface="Calibri" panose="020F0502020204030204" pitchFamily="34" charset="0"/>
                <a:ea typeface="游ゴシック" panose="020B0400000000000000" pitchFamily="50" charset="-128"/>
                <a:cs typeface="Calibri" panose="020F0502020204030204" pitchFamily="34" charset="0"/>
              </a:rPr>
              <a:t>2</a:t>
            </a:r>
            <a:r>
              <a:rPr lang="ja-JP" altLang="en-US" sz="4000" b="1" dirty="0">
                <a:latin typeface="游ゴシック" panose="020B0400000000000000" pitchFamily="50" charset="-128"/>
                <a:ea typeface="游ゴシック" panose="020B0400000000000000" pitchFamily="50" charset="-128"/>
              </a:rPr>
              <a:t>：売上入金の横領に関する懲罰事例</a:t>
            </a:r>
            <a:r>
              <a:rPr lang="en-US" altLang="ja-JP" sz="4000" b="1" dirty="0">
                <a:latin typeface="游ゴシック" panose="020B0400000000000000" pitchFamily="50" charset="-128"/>
                <a:ea typeface="游ゴシック" panose="020B0400000000000000" pitchFamily="50" charset="-128"/>
              </a:rPr>
              <a:t>】</a:t>
            </a:r>
            <a:endParaRPr kumimoji="1" lang="ja-JP" altLang="en-US" sz="4000"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4F4E9E9E-FE45-413E-AB7C-1B13DB871A29}"/>
              </a:ext>
            </a:extLst>
          </p:cNvPr>
          <p:cNvSpPr/>
          <p:nvPr/>
        </p:nvSpPr>
        <p:spPr>
          <a:xfrm>
            <a:off x="1806759" y="1115518"/>
            <a:ext cx="1502734" cy="557784"/>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内　容</a:t>
            </a:r>
          </a:p>
        </p:txBody>
      </p:sp>
      <p:sp>
        <p:nvSpPr>
          <p:cNvPr id="6" name="テキスト ボックス 5">
            <a:extLst>
              <a:ext uri="{FF2B5EF4-FFF2-40B4-BE49-F238E27FC236}">
                <a16:creationId xmlns:a16="http://schemas.microsoft.com/office/drawing/2014/main" id="{C9CA6AED-ED7D-4017-9EB2-B08CD9A5A276}"/>
              </a:ext>
            </a:extLst>
          </p:cNvPr>
          <p:cNvSpPr txBox="1"/>
          <p:nvPr/>
        </p:nvSpPr>
        <p:spPr>
          <a:xfrm>
            <a:off x="3558920" y="1215634"/>
            <a:ext cx="6446665"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売上金を横領し、給与で補填・・を繰り返していた</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8" name="正方形/長方形 37">
            <a:extLst>
              <a:ext uri="{FF2B5EF4-FFF2-40B4-BE49-F238E27FC236}">
                <a16:creationId xmlns:a16="http://schemas.microsoft.com/office/drawing/2014/main" id="{F302D7F1-8A8E-4CD6-8E55-0C1366D52F60}"/>
              </a:ext>
            </a:extLst>
          </p:cNvPr>
          <p:cNvSpPr/>
          <p:nvPr/>
        </p:nvSpPr>
        <p:spPr>
          <a:xfrm>
            <a:off x="1796599" y="2814927"/>
            <a:ext cx="1490472" cy="557784"/>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ルール</a:t>
            </a:r>
          </a:p>
        </p:txBody>
      </p:sp>
      <p:sp>
        <p:nvSpPr>
          <p:cNvPr id="39" name="テキスト ボックス 38">
            <a:extLst>
              <a:ext uri="{FF2B5EF4-FFF2-40B4-BE49-F238E27FC236}">
                <a16:creationId xmlns:a16="http://schemas.microsoft.com/office/drawing/2014/main" id="{DF2FA152-8635-44ED-8081-D98B77C52FB4}"/>
              </a:ext>
            </a:extLst>
          </p:cNvPr>
          <p:cNvSpPr txBox="1"/>
          <p:nvPr/>
        </p:nvSpPr>
        <p:spPr>
          <a:xfrm>
            <a:off x="3694996" y="2886350"/>
            <a:ext cx="5380467" cy="40011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売上、翌日銀行入金</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3" name="正方形/長方形 42">
            <a:extLst>
              <a:ext uri="{FF2B5EF4-FFF2-40B4-BE49-F238E27FC236}">
                <a16:creationId xmlns:a16="http://schemas.microsoft.com/office/drawing/2014/main" id="{C31426CE-6533-4886-9665-9680A2E19E7F}"/>
              </a:ext>
            </a:extLst>
          </p:cNvPr>
          <p:cNvSpPr/>
          <p:nvPr/>
        </p:nvSpPr>
        <p:spPr>
          <a:xfrm>
            <a:off x="1727237" y="2743810"/>
            <a:ext cx="6798980" cy="685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7" name="正方形/長方形 26">
            <a:extLst>
              <a:ext uri="{FF2B5EF4-FFF2-40B4-BE49-F238E27FC236}">
                <a16:creationId xmlns:a16="http://schemas.microsoft.com/office/drawing/2014/main" id="{3E498176-1101-42B0-BE96-87936189AAEE}"/>
              </a:ext>
            </a:extLst>
          </p:cNvPr>
          <p:cNvSpPr/>
          <p:nvPr/>
        </p:nvSpPr>
        <p:spPr>
          <a:xfrm>
            <a:off x="1806759" y="1957808"/>
            <a:ext cx="1490472" cy="55778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懲　罰</a:t>
            </a:r>
          </a:p>
        </p:txBody>
      </p:sp>
      <p:sp>
        <p:nvSpPr>
          <p:cNvPr id="29" name="テキスト ボックス 28">
            <a:extLst>
              <a:ext uri="{FF2B5EF4-FFF2-40B4-BE49-F238E27FC236}">
                <a16:creationId xmlns:a16="http://schemas.microsoft.com/office/drawing/2014/main" id="{6E3029A2-D5CC-4E08-9C45-F6F600789653}"/>
              </a:ext>
            </a:extLst>
          </p:cNvPr>
          <p:cNvSpPr txBox="1"/>
          <p:nvPr/>
        </p:nvSpPr>
        <p:spPr>
          <a:xfrm>
            <a:off x="3705156" y="1921063"/>
            <a:ext cx="4981644" cy="523220"/>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横領罪に該当のため、</a:t>
            </a:r>
            <a:r>
              <a:rPr kumimoji="1" lang="ja-JP" altLang="en-US"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懲戒解雇</a:t>
            </a:r>
            <a:r>
              <a:rPr kumimoji="1" lang="ja-JP" altLang="en-US"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endParaRPr kumimoji="0" lang="ja-JP" altLang="en-US" sz="2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AF9AECCD-3AB7-1DEF-C612-C4A15AB1081F}"/>
              </a:ext>
            </a:extLst>
          </p:cNvPr>
          <p:cNvSpPr/>
          <p:nvPr/>
        </p:nvSpPr>
        <p:spPr>
          <a:xfrm>
            <a:off x="1950127" y="5797113"/>
            <a:ext cx="8291745" cy="74975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売上は毎日入金をしてください</a:t>
            </a:r>
          </a:p>
        </p:txBody>
      </p:sp>
      <p:pic>
        <p:nvPicPr>
          <p:cNvPr id="7" name="図 6">
            <a:extLst>
              <a:ext uri="{FF2B5EF4-FFF2-40B4-BE49-F238E27FC236}">
                <a16:creationId xmlns:a16="http://schemas.microsoft.com/office/drawing/2014/main" id="{C8EE2A10-576A-FB8E-8437-F6D323D98120}"/>
              </a:ext>
            </a:extLst>
          </p:cNvPr>
          <p:cNvPicPr>
            <a:picLocks noChangeAspect="1"/>
          </p:cNvPicPr>
          <p:nvPr/>
        </p:nvPicPr>
        <p:blipFill rotWithShape="1">
          <a:blip r:embed="rId3"/>
          <a:srcRect l="14168" t="18770" r="15995" b="57913"/>
          <a:stretch/>
        </p:blipFill>
        <p:spPr>
          <a:xfrm>
            <a:off x="1727237" y="3586100"/>
            <a:ext cx="8514635" cy="1599088"/>
          </a:xfrm>
          <a:prstGeom prst="rect">
            <a:avLst/>
          </a:prstGeom>
        </p:spPr>
      </p:pic>
      <p:sp>
        <p:nvSpPr>
          <p:cNvPr id="8" name="正方形/長方形 7">
            <a:extLst>
              <a:ext uri="{FF2B5EF4-FFF2-40B4-BE49-F238E27FC236}">
                <a16:creationId xmlns:a16="http://schemas.microsoft.com/office/drawing/2014/main" id="{B653269A-7401-764E-BA60-F48FB7E86DCD}"/>
              </a:ext>
            </a:extLst>
          </p:cNvPr>
          <p:cNvSpPr/>
          <p:nvPr/>
        </p:nvSpPr>
        <p:spPr>
          <a:xfrm>
            <a:off x="9382756" y="3532832"/>
            <a:ext cx="596196" cy="173162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993579DA-3F1E-21A3-60FC-C9B979B3D086}"/>
              </a:ext>
            </a:extLst>
          </p:cNvPr>
          <p:cNvSpPr/>
          <p:nvPr/>
        </p:nvSpPr>
        <p:spPr>
          <a:xfrm>
            <a:off x="516782" y="5113"/>
            <a:ext cx="11158434" cy="6858000"/>
          </a:xfrm>
          <a:prstGeom prst="rect">
            <a:avLst/>
          </a:prstGeom>
          <a:solidFill>
            <a:srgbClr val="FF50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起きてしまったことの</a:t>
            </a:r>
            <a:r>
              <a:rPr kumimoji="1" lang="ja-JP" altLang="en-US" sz="4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「再発を防ぐ」</a:t>
            </a: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ためのルールです。</a:t>
            </a:r>
            <a:endParaRPr kumimoji="1" lang="en-US" altLang="ja-JP"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徹底・管理をお願いします。</a:t>
            </a:r>
          </a:p>
        </p:txBody>
      </p:sp>
    </p:spTree>
    <p:extLst>
      <p:ext uri="{BB962C8B-B14F-4D97-AF65-F5344CB8AC3E}">
        <p14:creationId xmlns:p14="http://schemas.microsoft.com/office/powerpoint/2010/main" val="139142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nodePh="1">
                                  <p:stCondLst>
                                    <p:cond delay="0"/>
                                  </p:stCondLst>
                                  <p:endCondLst>
                                    <p:cond evt="begin" delay="0">
                                      <p:tn val="27"/>
                                    </p:cond>
                                  </p:end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38" grpId="0" animBg="1"/>
      <p:bldP spid="39" grpId="0"/>
      <p:bldP spid="43" grpId="0"/>
      <p:bldP spid="27" grpId="0" animBg="1"/>
      <p:bldP spid="29" grpId="0"/>
      <p:bldP spid="4" grpId="0" animBg="1"/>
      <p:bldP spid="8"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410590" y="2952535"/>
            <a:ext cx="24929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会計・経理</a:t>
            </a:r>
            <a:endPar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171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22873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9AAB0B8-E7CB-940E-7EC2-D698CE88E89A}"/>
              </a:ext>
            </a:extLst>
          </p:cNvPr>
          <p:cNvSpPr/>
          <p:nvPr/>
        </p:nvSpPr>
        <p:spPr>
          <a:xfrm>
            <a:off x="6096000" y="3402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その他共有事項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5977152" y="539115"/>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金銭管理について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38134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5977153" y="4748610"/>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避難訓練について</a:t>
            </a:r>
          </a:p>
        </p:txBody>
      </p:sp>
      <p:sp>
        <p:nvSpPr>
          <p:cNvPr id="12" name="正方形/長方形 11">
            <a:extLst>
              <a:ext uri="{FF2B5EF4-FFF2-40B4-BE49-F238E27FC236}">
                <a16:creationId xmlns:a16="http://schemas.microsoft.com/office/drawing/2014/main" id="{CAA76C23-5319-70F3-3DCD-872F3E6B1767}"/>
              </a:ext>
            </a:extLst>
          </p:cNvPr>
          <p:cNvSpPr/>
          <p:nvPr/>
        </p:nvSpPr>
        <p:spPr>
          <a:xfrm>
            <a:off x="5977152" y="3248025"/>
            <a:ext cx="6214848" cy="307086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072B5407-8811-AA39-C9B1-D1B0281D2961}"/>
              </a:ext>
            </a:extLst>
          </p:cNvPr>
          <p:cNvSpPr/>
          <p:nvPr/>
        </p:nvSpPr>
        <p:spPr>
          <a:xfrm>
            <a:off x="5977152" y="1061380"/>
            <a:ext cx="6214848" cy="95252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5505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167F801B-AF86-4836-DDF6-0F362B56ED65}"/>
              </a:ext>
            </a:extLst>
          </p:cNvPr>
          <p:cNvPicPr>
            <a:picLocks noChangeAspect="1"/>
          </p:cNvPicPr>
          <p:nvPr/>
        </p:nvPicPr>
        <p:blipFill rotWithShape="1">
          <a:blip r:embed="rId2"/>
          <a:srcRect l="3932" t="10719" r="58422" b="9125"/>
          <a:stretch/>
        </p:blipFill>
        <p:spPr>
          <a:xfrm>
            <a:off x="347104" y="1081310"/>
            <a:ext cx="4517859" cy="5410933"/>
          </a:xfrm>
          <a:prstGeom prst="rect">
            <a:avLst/>
          </a:prstGeom>
        </p:spPr>
      </p:pic>
      <p:pic>
        <p:nvPicPr>
          <p:cNvPr id="9" name="図 8">
            <a:extLst>
              <a:ext uri="{FF2B5EF4-FFF2-40B4-BE49-F238E27FC236}">
                <a16:creationId xmlns:a16="http://schemas.microsoft.com/office/drawing/2014/main" id="{73669D88-AF6A-A7F5-DBC0-11945820205B}"/>
              </a:ext>
            </a:extLst>
          </p:cNvPr>
          <p:cNvPicPr>
            <a:picLocks noChangeAspect="1"/>
          </p:cNvPicPr>
          <p:nvPr/>
        </p:nvPicPr>
        <p:blipFill rotWithShape="1">
          <a:blip r:embed="rId3"/>
          <a:srcRect l="3860" t="64466" r="78082" b="17411"/>
          <a:stretch/>
        </p:blipFill>
        <p:spPr>
          <a:xfrm>
            <a:off x="6343650" y="2153080"/>
            <a:ext cx="3939979" cy="2224180"/>
          </a:xfrm>
          <a:prstGeom prst="rect">
            <a:avLst/>
          </a:prstGeom>
        </p:spPr>
      </p:pic>
      <p:sp>
        <p:nvSpPr>
          <p:cNvPr id="10" name="正方形/長方形 9">
            <a:extLst>
              <a:ext uri="{FF2B5EF4-FFF2-40B4-BE49-F238E27FC236}">
                <a16:creationId xmlns:a16="http://schemas.microsoft.com/office/drawing/2014/main" id="{8F104BB3-B44C-CE47-CEF7-D944988B4E40}"/>
              </a:ext>
            </a:extLst>
          </p:cNvPr>
          <p:cNvSpPr/>
          <p:nvPr/>
        </p:nvSpPr>
        <p:spPr>
          <a:xfrm>
            <a:off x="2647950" y="1462006"/>
            <a:ext cx="2197963" cy="475832"/>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59A85602-344F-9FDB-7580-96E0D18CE1BF}"/>
              </a:ext>
            </a:extLst>
          </p:cNvPr>
          <p:cNvCxnSpPr>
            <a:cxnSpLocks/>
          </p:cNvCxnSpPr>
          <p:nvPr/>
        </p:nvCxnSpPr>
        <p:spPr>
          <a:xfrm>
            <a:off x="4622490" y="1658574"/>
            <a:ext cx="1300487" cy="0"/>
          </a:xfrm>
          <a:prstGeom prst="line">
            <a:avLst/>
          </a:prstGeom>
          <a:ln w="38100">
            <a:solidFill>
              <a:srgbClr val="FF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1911571-4DBD-FE3A-2CB0-E5F4D1B864B0}"/>
              </a:ext>
            </a:extLst>
          </p:cNvPr>
          <p:cNvSpPr txBox="1"/>
          <p:nvPr/>
        </p:nvSpPr>
        <p:spPr>
          <a:xfrm>
            <a:off x="6096000" y="1464382"/>
            <a:ext cx="4339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顛末対象者の名前を記入してください。</a:t>
            </a:r>
          </a:p>
        </p:txBody>
      </p:sp>
      <p:sp>
        <p:nvSpPr>
          <p:cNvPr id="16" name="正方形/長方形 15">
            <a:extLst>
              <a:ext uri="{FF2B5EF4-FFF2-40B4-BE49-F238E27FC236}">
                <a16:creationId xmlns:a16="http://schemas.microsoft.com/office/drawing/2014/main" id="{7FB5A19E-5B0F-4E31-9AC0-F99AADA96B56}"/>
              </a:ext>
            </a:extLst>
          </p:cNvPr>
          <p:cNvSpPr/>
          <p:nvPr/>
        </p:nvSpPr>
        <p:spPr>
          <a:xfrm>
            <a:off x="6352117" y="2357666"/>
            <a:ext cx="3885795" cy="2000534"/>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43A7DF03-C6F8-DBF0-3EC3-DDD6EF22B579}"/>
              </a:ext>
            </a:extLst>
          </p:cNvPr>
          <p:cNvCxnSpPr>
            <a:cxnSpLocks/>
          </p:cNvCxnSpPr>
          <p:nvPr/>
        </p:nvCxnSpPr>
        <p:spPr>
          <a:xfrm>
            <a:off x="8428052" y="4143375"/>
            <a:ext cx="0" cy="1118485"/>
          </a:xfrm>
          <a:prstGeom prst="line">
            <a:avLst/>
          </a:prstGeom>
          <a:ln w="38100">
            <a:solidFill>
              <a:srgbClr val="FF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0081262-6389-8311-1C66-C561D0AEC87C}"/>
              </a:ext>
            </a:extLst>
          </p:cNvPr>
          <p:cNvSpPr txBox="1"/>
          <p:nvPr/>
        </p:nvSpPr>
        <p:spPr>
          <a:xfrm>
            <a:off x="5520383" y="5425811"/>
            <a:ext cx="623760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「通信簿での減点法」ではなく「</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ABC</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評価」に変更。</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 </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BC…</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期中に</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5</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枚で始末書</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（始末書になると危機管理室にて報告あり）</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 </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即 危機管理室にて報告</a:t>
            </a:r>
          </a:p>
        </p:txBody>
      </p:sp>
      <p:sp>
        <p:nvSpPr>
          <p:cNvPr id="2" name="正方形/長方形 1">
            <a:extLst>
              <a:ext uri="{FF2B5EF4-FFF2-40B4-BE49-F238E27FC236}">
                <a16:creationId xmlns:a16="http://schemas.microsoft.com/office/drawing/2014/main" id="{4B409E60-3263-D9B0-E7CC-58E24C25B79C}"/>
              </a:ext>
            </a:extLst>
          </p:cNvPr>
          <p:cNvSpPr/>
          <p:nvPr/>
        </p:nvSpPr>
        <p:spPr>
          <a:xfrm>
            <a:off x="3048000" y="13667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193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F6A8C8E-4986-A647-9751-BF865EFAD029}"/>
              </a:ext>
            </a:extLst>
          </p:cNvPr>
          <p:cNvPicPr>
            <a:picLocks noChangeAspect="1"/>
          </p:cNvPicPr>
          <p:nvPr/>
        </p:nvPicPr>
        <p:blipFill rotWithShape="1">
          <a:blip r:embed="rId2"/>
          <a:srcRect l="3558" t="10719" r="56688" b="15135"/>
          <a:stretch/>
        </p:blipFill>
        <p:spPr>
          <a:xfrm>
            <a:off x="224626" y="1264189"/>
            <a:ext cx="4846648" cy="5084952"/>
          </a:xfrm>
          <a:prstGeom prst="rect">
            <a:avLst/>
          </a:prstGeom>
        </p:spPr>
      </p:pic>
      <p:sp>
        <p:nvSpPr>
          <p:cNvPr id="10" name="正方形/長方形 9">
            <a:extLst>
              <a:ext uri="{FF2B5EF4-FFF2-40B4-BE49-F238E27FC236}">
                <a16:creationId xmlns:a16="http://schemas.microsoft.com/office/drawing/2014/main" id="{8F104BB3-B44C-CE47-CEF7-D944988B4E40}"/>
              </a:ext>
            </a:extLst>
          </p:cNvPr>
          <p:cNvSpPr/>
          <p:nvPr/>
        </p:nvSpPr>
        <p:spPr>
          <a:xfrm>
            <a:off x="2600960" y="1650907"/>
            <a:ext cx="2419514" cy="502169"/>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59A85602-344F-9FDB-7580-96E0D18CE1BF}"/>
              </a:ext>
            </a:extLst>
          </p:cNvPr>
          <p:cNvCxnSpPr>
            <a:cxnSpLocks/>
          </p:cNvCxnSpPr>
          <p:nvPr/>
        </p:nvCxnSpPr>
        <p:spPr>
          <a:xfrm>
            <a:off x="4470469" y="1827653"/>
            <a:ext cx="1300487" cy="0"/>
          </a:xfrm>
          <a:prstGeom prst="line">
            <a:avLst/>
          </a:prstGeom>
          <a:ln w="38100">
            <a:solidFill>
              <a:srgbClr val="FF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81911571-4DBD-FE3A-2CB0-E5F4D1B864B0}"/>
              </a:ext>
            </a:extLst>
          </p:cNvPr>
          <p:cNvSpPr txBox="1"/>
          <p:nvPr/>
        </p:nvSpPr>
        <p:spPr>
          <a:xfrm>
            <a:off x="5943979" y="1633461"/>
            <a:ext cx="4339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顛末対象者の名前を記入してください。</a:t>
            </a:r>
          </a:p>
        </p:txBody>
      </p:sp>
      <p:sp>
        <p:nvSpPr>
          <p:cNvPr id="18" name="テキスト ボックス 17">
            <a:extLst>
              <a:ext uri="{FF2B5EF4-FFF2-40B4-BE49-F238E27FC236}">
                <a16:creationId xmlns:a16="http://schemas.microsoft.com/office/drawing/2014/main" id="{40081262-6389-8311-1C66-C561D0AEC87C}"/>
              </a:ext>
            </a:extLst>
          </p:cNvPr>
          <p:cNvSpPr txBox="1"/>
          <p:nvPr/>
        </p:nvSpPr>
        <p:spPr>
          <a:xfrm>
            <a:off x="5605590" y="5846714"/>
            <a:ext cx="623760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「通信簿での減点法」ではなく「</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ABC</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評価」に変更。</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 </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BC…</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期中に</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5</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枚で始末書</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（始末書になると危機管理室にて報告あり）</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 </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即 危機管理室にて報告</a:t>
            </a:r>
          </a:p>
        </p:txBody>
      </p:sp>
      <p:pic>
        <p:nvPicPr>
          <p:cNvPr id="13" name="図 12">
            <a:extLst>
              <a:ext uri="{FF2B5EF4-FFF2-40B4-BE49-F238E27FC236}">
                <a16:creationId xmlns:a16="http://schemas.microsoft.com/office/drawing/2014/main" id="{1F2D6897-C0FB-4C8D-A243-8600548ABA78}"/>
              </a:ext>
            </a:extLst>
          </p:cNvPr>
          <p:cNvPicPr>
            <a:picLocks noChangeAspect="1"/>
          </p:cNvPicPr>
          <p:nvPr/>
        </p:nvPicPr>
        <p:blipFill rotWithShape="1">
          <a:blip r:embed="rId3"/>
          <a:srcRect l="5506" t="48608" r="21333" b="18330"/>
          <a:stretch/>
        </p:blipFill>
        <p:spPr>
          <a:xfrm>
            <a:off x="5180974" y="2172281"/>
            <a:ext cx="6662221" cy="1693575"/>
          </a:xfrm>
          <a:prstGeom prst="rect">
            <a:avLst/>
          </a:prstGeom>
          <a:ln>
            <a:solidFill>
              <a:schemeClr val="tx1"/>
            </a:solidFill>
          </a:ln>
        </p:spPr>
      </p:pic>
      <p:pic>
        <p:nvPicPr>
          <p:cNvPr id="19" name="図 18">
            <a:extLst>
              <a:ext uri="{FF2B5EF4-FFF2-40B4-BE49-F238E27FC236}">
                <a16:creationId xmlns:a16="http://schemas.microsoft.com/office/drawing/2014/main" id="{8E842C23-913A-F584-F31D-21609D5F8B0F}"/>
              </a:ext>
            </a:extLst>
          </p:cNvPr>
          <p:cNvPicPr>
            <a:picLocks noChangeAspect="1"/>
          </p:cNvPicPr>
          <p:nvPr/>
        </p:nvPicPr>
        <p:blipFill rotWithShape="1">
          <a:blip r:embed="rId4"/>
          <a:srcRect l="5126" t="38044" r="62744" b="37066"/>
          <a:stretch/>
        </p:blipFill>
        <p:spPr>
          <a:xfrm>
            <a:off x="6685924" y="3960840"/>
            <a:ext cx="3362054" cy="1464971"/>
          </a:xfrm>
          <a:prstGeom prst="rect">
            <a:avLst/>
          </a:prstGeom>
          <a:ln>
            <a:solidFill>
              <a:schemeClr val="tx1"/>
            </a:solidFill>
          </a:ln>
        </p:spPr>
      </p:pic>
      <p:sp>
        <p:nvSpPr>
          <p:cNvPr id="16" name="正方形/長方形 15">
            <a:extLst>
              <a:ext uri="{FF2B5EF4-FFF2-40B4-BE49-F238E27FC236}">
                <a16:creationId xmlns:a16="http://schemas.microsoft.com/office/drawing/2014/main" id="{7FB5A19E-5B0F-4E31-9AC0-F99AADA96B56}"/>
              </a:ext>
            </a:extLst>
          </p:cNvPr>
          <p:cNvSpPr/>
          <p:nvPr/>
        </p:nvSpPr>
        <p:spPr>
          <a:xfrm>
            <a:off x="6692471" y="3958204"/>
            <a:ext cx="3351691" cy="1464971"/>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7" name="直線コネクタ 16">
            <a:extLst>
              <a:ext uri="{FF2B5EF4-FFF2-40B4-BE49-F238E27FC236}">
                <a16:creationId xmlns:a16="http://schemas.microsoft.com/office/drawing/2014/main" id="{43A7DF03-C6F8-DBF0-3EC3-DDD6EF22B579}"/>
              </a:ext>
            </a:extLst>
          </p:cNvPr>
          <p:cNvCxnSpPr>
            <a:cxnSpLocks/>
          </p:cNvCxnSpPr>
          <p:nvPr/>
        </p:nvCxnSpPr>
        <p:spPr>
          <a:xfrm>
            <a:off x="8380612" y="5257800"/>
            <a:ext cx="0" cy="539486"/>
          </a:xfrm>
          <a:prstGeom prst="line">
            <a:avLst/>
          </a:prstGeom>
          <a:ln w="38100">
            <a:solidFill>
              <a:srgbClr val="FF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1F684EC0-92DF-8EED-967D-9519BADDB458}"/>
              </a:ext>
            </a:extLst>
          </p:cNvPr>
          <p:cNvSpPr/>
          <p:nvPr/>
        </p:nvSpPr>
        <p:spPr>
          <a:xfrm>
            <a:off x="3048000" y="13667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3D925B9A-1E83-1393-4388-AF9B093A666C}"/>
              </a:ext>
            </a:extLst>
          </p:cNvPr>
          <p:cNvSpPr txBox="1"/>
          <p:nvPr/>
        </p:nvSpPr>
        <p:spPr>
          <a:xfrm>
            <a:off x="7094573" y="3275741"/>
            <a:ext cx="1492716"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■個人情報の管理不足に関する不備等</a:t>
            </a:r>
          </a:p>
        </p:txBody>
      </p:sp>
    </p:spTree>
    <p:extLst>
      <p:ext uri="{BB962C8B-B14F-4D97-AF65-F5344CB8AC3E}">
        <p14:creationId xmlns:p14="http://schemas.microsoft.com/office/powerpoint/2010/main" val="48179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8" grpId="0"/>
      <p:bldP spid="16"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4AFE3D2-7B8B-DD47-2F82-3AC70F5DBC4A}"/>
              </a:ext>
            </a:extLst>
          </p:cNvPr>
          <p:cNvSpPr/>
          <p:nvPr/>
        </p:nvSpPr>
        <p:spPr>
          <a:xfrm>
            <a:off x="3048000" y="13667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BFD3B741-F54E-8CED-25C3-69B8B7ADDBAD}"/>
              </a:ext>
            </a:extLst>
          </p:cNvPr>
          <p:cNvPicPr>
            <a:picLocks noChangeAspect="1"/>
          </p:cNvPicPr>
          <p:nvPr/>
        </p:nvPicPr>
        <p:blipFill rotWithShape="1">
          <a:blip r:embed="rId2"/>
          <a:srcRect l="1674" t="10486" r="60098" b="14045"/>
          <a:stretch/>
        </p:blipFill>
        <p:spPr>
          <a:xfrm>
            <a:off x="486792" y="1033005"/>
            <a:ext cx="5122416" cy="5688322"/>
          </a:xfrm>
          <a:prstGeom prst="rect">
            <a:avLst/>
          </a:prstGeom>
        </p:spPr>
      </p:pic>
      <p:sp>
        <p:nvSpPr>
          <p:cNvPr id="6" name="正方形/長方形 5">
            <a:extLst>
              <a:ext uri="{FF2B5EF4-FFF2-40B4-BE49-F238E27FC236}">
                <a16:creationId xmlns:a16="http://schemas.microsoft.com/office/drawing/2014/main" id="{1EFF8856-E479-3445-C98F-8D3DAEAF5317}"/>
              </a:ext>
            </a:extLst>
          </p:cNvPr>
          <p:cNvSpPr/>
          <p:nvPr/>
        </p:nvSpPr>
        <p:spPr>
          <a:xfrm>
            <a:off x="932416" y="2056259"/>
            <a:ext cx="4676792" cy="291015"/>
          </a:xfrm>
          <a:prstGeom prst="rect">
            <a:avLst/>
          </a:prstGeom>
          <a:solidFill>
            <a:srgbClr val="FF00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D29DEF37-7E9B-8821-DE1E-0FB4279D07FA}"/>
              </a:ext>
            </a:extLst>
          </p:cNvPr>
          <p:cNvCxnSpPr>
            <a:cxnSpLocks/>
          </p:cNvCxnSpPr>
          <p:nvPr/>
        </p:nvCxnSpPr>
        <p:spPr>
          <a:xfrm>
            <a:off x="5243468" y="2195298"/>
            <a:ext cx="1300487" cy="0"/>
          </a:xfrm>
          <a:prstGeom prst="line">
            <a:avLst/>
          </a:prstGeom>
          <a:ln w="38100">
            <a:solidFill>
              <a:srgbClr val="FF0000">
                <a:alpha val="70000"/>
              </a:srgb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91C092D1-299C-1617-7F40-39D16A3434D9}"/>
              </a:ext>
            </a:extLst>
          </p:cNvPr>
          <p:cNvSpPr txBox="1"/>
          <p:nvPr/>
        </p:nvSpPr>
        <p:spPr>
          <a:xfrm>
            <a:off x="6761269" y="1902115"/>
            <a:ext cx="4339650" cy="17147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・通信簿</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60</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点以下が続く</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・顛末書累計</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5</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枚</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・自店舗の顛末案件に対する管理者責任</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・その他個別案件 </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顛末書</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の場合</a:t>
            </a:r>
          </a:p>
        </p:txBody>
      </p:sp>
    </p:spTree>
    <p:extLst>
      <p:ext uri="{BB962C8B-B14F-4D97-AF65-F5344CB8AC3E}">
        <p14:creationId xmlns:p14="http://schemas.microsoft.com/office/powerpoint/2010/main" val="78675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C8CE521-7A69-C18B-0148-B4B402F71C12}"/>
              </a:ext>
            </a:extLst>
          </p:cNvPr>
          <p:cNvSpPr/>
          <p:nvPr/>
        </p:nvSpPr>
        <p:spPr>
          <a:xfrm>
            <a:off x="3048000" y="13667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56BE3A87-7093-61EC-8A59-58A9C7150B1D}"/>
              </a:ext>
            </a:extLst>
          </p:cNvPr>
          <p:cNvSpPr txBox="1"/>
          <p:nvPr/>
        </p:nvSpPr>
        <p:spPr>
          <a:xfrm>
            <a:off x="1956288" y="1791642"/>
            <a:ext cx="6032421" cy="1022268"/>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１．顛末書・始末書の記入は当事者が行う</a:t>
            </a:r>
            <a:endParaRPr kumimoji="1" lang="en-US" altLang="ja-JP" sz="24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（内容は店舗責任者がチェックをお願いします）</a:t>
            </a:r>
          </a:p>
        </p:txBody>
      </p:sp>
      <p:sp>
        <p:nvSpPr>
          <p:cNvPr id="5" name="テキスト ボックス 4">
            <a:extLst>
              <a:ext uri="{FF2B5EF4-FFF2-40B4-BE49-F238E27FC236}">
                <a16:creationId xmlns:a16="http://schemas.microsoft.com/office/drawing/2014/main" id="{67F012E7-0EDF-E2EA-1A5E-8AF70A32945C}"/>
              </a:ext>
            </a:extLst>
          </p:cNvPr>
          <p:cNvSpPr txBox="1"/>
          <p:nvPr/>
        </p:nvSpPr>
        <p:spPr>
          <a:xfrm>
            <a:off x="1956288" y="4672406"/>
            <a:ext cx="7879080" cy="1022268"/>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３．本日以降、最新フォーマット以外は受け付けません</a:t>
            </a:r>
            <a:endParaRPr kumimoji="1" lang="en-US" altLang="ja-JP" sz="24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（イントラから最新版のダウンロードお願いします）</a:t>
            </a:r>
          </a:p>
        </p:txBody>
      </p:sp>
      <p:sp>
        <p:nvSpPr>
          <p:cNvPr id="4" name="テキスト ボックス 3">
            <a:extLst>
              <a:ext uri="{FF2B5EF4-FFF2-40B4-BE49-F238E27FC236}">
                <a16:creationId xmlns:a16="http://schemas.microsoft.com/office/drawing/2014/main" id="{407E4149-53E9-DCBD-3E67-91B818F5C783}"/>
              </a:ext>
            </a:extLst>
          </p:cNvPr>
          <p:cNvSpPr txBox="1"/>
          <p:nvPr/>
        </p:nvSpPr>
        <p:spPr>
          <a:xfrm>
            <a:off x="1956288" y="3169379"/>
            <a:ext cx="9110186" cy="1022268"/>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２．改善に繋がる内容かどうか、押印者が責任もってチェックを</a:t>
            </a:r>
            <a:endParaRPr kumimoji="1" lang="en-US" altLang="ja-JP" sz="24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（店舗責任者・</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SV</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・部長　</a:t>
            </a: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内容が薄い場合は受け付けません）</a:t>
            </a:r>
            <a:endParaRPr kumimoji="1" lang="en-US" altLang="ja-JP"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3685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410590" y="2952535"/>
            <a:ext cx="24929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会計・経理</a:t>
            </a:r>
            <a:endPar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171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22873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9AAB0B8-E7CB-940E-7EC2-D698CE88E89A}"/>
              </a:ext>
            </a:extLst>
          </p:cNvPr>
          <p:cNvSpPr/>
          <p:nvPr/>
        </p:nvSpPr>
        <p:spPr>
          <a:xfrm>
            <a:off x="6096000" y="3402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その他共有事項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5977152" y="539115"/>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金銭管理について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38134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5977153" y="4748610"/>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避難訓練について</a:t>
            </a:r>
          </a:p>
        </p:txBody>
      </p:sp>
      <p:sp>
        <p:nvSpPr>
          <p:cNvPr id="12" name="正方形/長方形 11">
            <a:extLst>
              <a:ext uri="{FF2B5EF4-FFF2-40B4-BE49-F238E27FC236}">
                <a16:creationId xmlns:a16="http://schemas.microsoft.com/office/drawing/2014/main" id="{CAA76C23-5319-70F3-3DCD-872F3E6B1767}"/>
              </a:ext>
            </a:extLst>
          </p:cNvPr>
          <p:cNvSpPr/>
          <p:nvPr/>
        </p:nvSpPr>
        <p:spPr>
          <a:xfrm>
            <a:off x="5977152" y="4340389"/>
            <a:ext cx="6214848" cy="19784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072B5407-8811-AA39-C9B1-D1B0281D2961}"/>
              </a:ext>
            </a:extLst>
          </p:cNvPr>
          <p:cNvSpPr/>
          <p:nvPr/>
        </p:nvSpPr>
        <p:spPr>
          <a:xfrm>
            <a:off x="5977152" y="1061380"/>
            <a:ext cx="6214848" cy="214830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279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備品破損</a:t>
            </a:r>
          </a:p>
        </p:txBody>
      </p:sp>
      <p:sp>
        <p:nvSpPr>
          <p:cNvPr id="3" name="テキスト ボックス 2">
            <a:extLst>
              <a:ext uri="{FF2B5EF4-FFF2-40B4-BE49-F238E27FC236}">
                <a16:creationId xmlns:a16="http://schemas.microsoft.com/office/drawing/2014/main" id="{5C086ABD-AC7A-000E-B0AD-DF9543F851AA}"/>
              </a:ext>
            </a:extLst>
          </p:cNvPr>
          <p:cNvSpPr txBox="1"/>
          <p:nvPr/>
        </p:nvSpPr>
        <p:spPr>
          <a:xfrm>
            <a:off x="1224367" y="2446362"/>
            <a:ext cx="8648521" cy="707886"/>
          </a:xfrm>
          <a:prstGeom prst="rect">
            <a:avLst/>
          </a:prstGeom>
          <a:noFill/>
        </p:spPr>
        <p:txBody>
          <a:bodyPr wrap="none" rtlCol="0">
            <a:spAutoFit/>
          </a:bodyPr>
          <a:lstStyle/>
          <a:p>
            <a:r>
              <a:rPr lang="ja-JP" altLang="en-US" sz="2000" dirty="0">
                <a:solidFill>
                  <a:schemeClr val="accent6">
                    <a:lumMod val="50000"/>
                  </a:schemeClr>
                </a:solidFill>
              </a:rPr>
              <a:t>毎月、備品破損が頻度高く起こり、</a:t>
            </a:r>
            <a:endParaRPr lang="en-US" altLang="ja-JP" sz="2000" dirty="0">
              <a:solidFill>
                <a:schemeClr val="accent6">
                  <a:lumMod val="50000"/>
                </a:schemeClr>
              </a:solidFill>
            </a:endParaRPr>
          </a:p>
          <a:p>
            <a:r>
              <a:rPr kumimoji="1" lang="ja-JP" altLang="en-US" sz="2000" dirty="0">
                <a:solidFill>
                  <a:schemeClr val="accent6">
                    <a:lumMod val="50000"/>
                  </a:schemeClr>
                </a:solidFill>
              </a:rPr>
              <a:t>社員が注意していても罰則等のフックが無く、全スタッフまで浸透しない</a:t>
            </a:r>
            <a:endParaRPr kumimoji="1" lang="en-US" altLang="ja-JP" sz="2000" dirty="0">
              <a:solidFill>
                <a:schemeClr val="accent6">
                  <a:lumMod val="50000"/>
                </a:schemeClr>
              </a:solidFill>
            </a:endParaRPr>
          </a:p>
        </p:txBody>
      </p:sp>
      <p:sp>
        <p:nvSpPr>
          <p:cNvPr id="4" name="正方形/長方形 3">
            <a:extLst>
              <a:ext uri="{FF2B5EF4-FFF2-40B4-BE49-F238E27FC236}">
                <a16:creationId xmlns:a16="http://schemas.microsoft.com/office/drawing/2014/main" id="{1F0D8FC6-12C1-983E-DE9D-9ECFE36ED83F}"/>
              </a:ext>
            </a:extLst>
          </p:cNvPr>
          <p:cNvSpPr/>
          <p:nvPr/>
        </p:nvSpPr>
        <p:spPr>
          <a:xfrm>
            <a:off x="249833" y="1517691"/>
            <a:ext cx="7947038"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srgbClr val="385723"/>
                </a:solidFill>
                <a:latin typeface="+mn-ea"/>
              </a:rPr>
              <a:t>◇備品破損に関して</a:t>
            </a:r>
            <a:endParaRPr kumimoji="1" lang="ja-JP" altLang="en-US" sz="2800" b="1" dirty="0">
              <a:solidFill>
                <a:srgbClr val="385723"/>
              </a:solidFill>
              <a:latin typeface="+mn-ea"/>
            </a:endParaRPr>
          </a:p>
        </p:txBody>
      </p:sp>
      <p:sp>
        <p:nvSpPr>
          <p:cNvPr id="5" name="二等辺三角形 4">
            <a:extLst>
              <a:ext uri="{FF2B5EF4-FFF2-40B4-BE49-F238E27FC236}">
                <a16:creationId xmlns:a16="http://schemas.microsoft.com/office/drawing/2014/main" id="{14D3A0B4-B072-833D-E300-9EA296BFABB1}"/>
              </a:ext>
            </a:extLst>
          </p:cNvPr>
          <p:cNvSpPr/>
          <p:nvPr/>
        </p:nvSpPr>
        <p:spPr>
          <a:xfrm rot="10800000">
            <a:off x="4848386" y="3520039"/>
            <a:ext cx="2681208" cy="497897"/>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17C9DB61-BEC6-4501-AB1E-CB943B0FA984}"/>
              </a:ext>
            </a:extLst>
          </p:cNvPr>
          <p:cNvSpPr txBox="1"/>
          <p:nvPr/>
        </p:nvSpPr>
        <p:spPr>
          <a:xfrm>
            <a:off x="3762685" y="4754925"/>
            <a:ext cx="4852610" cy="769441"/>
          </a:xfrm>
          <a:prstGeom prst="rect">
            <a:avLst/>
          </a:prstGeom>
          <a:noFill/>
        </p:spPr>
        <p:txBody>
          <a:bodyPr wrap="none" rtlCol="0">
            <a:spAutoFit/>
          </a:bodyPr>
          <a:lstStyle/>
          <a:p>
            <a:r>
              <a:rPr lang="ja-JP" altLang="en-US" sz="2800" b="1" dirty="0">
                <a:solidFill>
                  <a:schemeClr val="accent6">
                    <a:lumMod val="50000"/>
                  </a:schemeClr>
                </a:solidFill>
              </a:rPr>
              <a:t>全スタッフが賠償責任を負う</a:t>
            </a:r>
            <a:endParaRPr lang="en-US" altLang="ja-JP" sz="2800" b="1" dirty="0">
              <a:solidFill>
                <a:schemeClr val="accent6">
                  <a:lumMod val="50000"/>
                </a:schemeClr>
              </a:solidFill>
            </a:endParaRPr>
          </a:p>
          <a:p>
            <a:r>
              <a:rPr lang="ja-JP" altLang="en-US" sz="1600" dirty="0">
                <a:solidFill>
                  <a:schemeClr val="accent6">
                    <a:lumMod val="50000"/>
                  </a:schemeClr>
                </a:solidFill>
              </a:rPr>
              <a:t>＊重篤な場合は懲罰対象も</a:t>
            </a:r>
            <a:endParaRPr lang="en-US" altLang="ja-JP" sz="1600" dirty="0">
              <a:solidFill>
                <a:schemeClr val="accent6">
                  <a:lumMod val="50000"/>
                </a:schemeClr>
              </a:solidFill>
            </a:endParaRPr>
          </a:p>
        </p:txBody>
      </p:sp>
      <p:sp>
        <p:nvSpPr>
          <p:cNvPr id="7" name="テキスト ボックス 6">
            <a:extLst>
              <a:ext uri="{FF2B5EF4-FFF2-40B4-BE49-F238E27FC236}">
                <a16:creationId xmlns:a16="http://schemas.microsoft.com/office/drawing/2014/main" id="{CA50D0A4-E791-C836-3AE3-660F00AE68E2}"/>
              </a:ext>
            </a:extLst>
          </p:cNvPr>
          <p:cNvSpPr txBox="1"/>
          <p:nvPr/>
        </p:nvSpPr>
        <p:spPr>
          <a:xfrm>
            <a:off x="5634992" y="3541840"/>
            <a:ext cx="1107996" cy="369332"/>
          </a:xfrm>
          <a:prstGeom prst="rect">
            <a:avLst/>
          </a:prstGeom>
          <a:noFill/>
        </p:spPr>
        <p:txBody>
          <a:bodyPr wrap="none" rtlCol="0">
            <a:spAutoFit/>
          </a:bodyPr>
          <a:lstStyle/>
          <a:p>
            <a:r>
              <a:rPr kumimoji="1" lang="ja-JP" altLang="en-US" b="1" dirty="0">
                <a:solidFill>
                  <a:schemeClr val="accent6">
                    <a:lumMod val="50000"/>
                  </a:schemeClr>
                </a:solidFill>
              </a:rPr>
              <a:t>そこで</a:t>
            </a:r>
            <a:r>
              <a:rPr kumimoji="1" lang="en-US" altLang="ja-JP" b="1" dirty="0">
                <a:solidFill>
                  <a:schemeClr val="accent6">
                    <a:lumMod val="50000"/>
                  </a:schemeClr>
                </a:solidFill>
              </a:rPr>
              <a:t>…</a:t>
            </a:r>
            <a:endParaRPr kumimoji="1" lang="ja-JP" altLang="en-US" b="1" dirty="0">
              <a:solidFill>
                <a:schemeClr val="accent6">
                  <a:lumMod val="50000"/>
                </a:schemeClr>
              </a:solidFill>
            </a:endParaRPr>
          </a:p>
        </p:txBody>
      </p:sp>
      <p:sp>
        <p:nvSpPr>
          <p:cNvPr id="8" name="正方形/長方形 7">
            <a:extLst>
              <a:ext uri="{FF2B5EF4-FFF2-40B4-BE49-F238E27FC236}">
                <a16:creationId xmlns:a16="http://schemas.microsoft.com/office/drawing/2014/main" id="{E5D7D68F-25FB-3555-8744-8A332467BE30}"/>
              </a:ext>
            </a:extLst>
          </p:cNvPr>
          <p:cNvSpPr/>
          <p:nvPr/>
        </p:nvSpPr>
        <p:spPr>
          <a:xfrm>
            <a:off x="650522" y="2475752"/>
            <a:ext cx="10890956" cy="230683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4000" b="1" dirty="0"/>
              <a:t>社員だけでなく全スタッフの意識改革を行う</a:t>
            </a:r>
            <a:endParaRPr kumimoji="1" lang="ja-JP" altLang="en-US" sz="4000" b="1" dirty="0"/>
          </a:p>
        </p:txBody>
      </p:sp>
    </p:spTree>
    <p:extLst>
      <p:ext uri="{BB962C8B-B14F-4D97-AF65-F5344CB8AC3E}">
        <p14:creationId xmlns:p14="http://schemas.microsoft.com/office/powerpoint/2010/main" val="42672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3D07FFD2-E61C-44B7-9FC5-830811EB1044}"/>
              </a:ext>
            </a:extLst>
          </p:cNvPr>
          <p:cNvSpPr/>
          <p:nvPr/>
        </p:nvSpPr>
        <p:spPr>
          <a:xfrm>
            <a:off x="1076969" y="196471"/>
            <a:ext cx="10038060" cy="61456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➊　</a:t>
            </a:r>
            <a:r>
              <a:rPr kumimoji="1" lang="en-US" altLang="ja-JP"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VOID</a:t>
            </a: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処理について</a:t>
            </a:r>
          </a:p>
        </p:txBody>
      </p:sp>
      <p:pic>
        <p:nvPicPr>
          <p:cNvPr id="4" name="Picture 2" descr="C:\Users\sma7m\Desktop\S__91586562.jpg">
            <a:extLst>
              <a:ext uri="{FF2B5EF4-FFF2-40B4-BE49-F238E27FC236}">
                <a16:creationId xmlns:a16="http://schemas.microsoft.com/office/drawing/2014/main" id="{F6A6FB63-7A44-4959-B359-C41389C6ACA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188" t="21761" r="33745" b="14049"/>
          <a:stretch/>
        </p:blipFill>
        <p:spPr bwMode="auto">
          <a:xfrm>
            <a:off x="8199695" y="2148673"/>
            <a:ext cx="2228430" cy="419886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2" descr="C:\Users\sma7m\Desktop\S__91586562.jpg">
            <a:extLst>
              <a:ext uri="{FF2B5EF4-FFF2-40B4-BE49-F238E27FC236}">
                <a16:creationId xmlns:a16="http://schemas.microsoft.com/office/drawing/2014/main" id="{50F4D449-AEBB-4ECD-6083-CF68256091B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184" r="65933" b="16627"/>
          <a:stretch/>
        </p:blipFill>
        <p:spPr bwMode="auto">
          <a:xfrm>
            <a:off x="5690561" y="2148674"/>
            <a:ext cx="2228430" cy="41988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四角形: 角を丸くする 14">
            <a:extLst>
              <a:ext uri="{FF2B5EF4-FFF2-40B4-BE49-F238E27FC236}">
                <a16:creationId xmlns:a16="http://schemas.microsoft.com/office/drawing/2014/main" id="{7FF9F43E-29FD-6606-2F3A-61067800D6E7}"/>
              </a:ext>
            </a:extLst>
          </p:cNvPr>
          <p:cNvSpPr/>
          <p:nvPr/>
        </p:nvSpPr>
        <p:spPr>
          <a:xfrm>
            <a:off x="5690561" y="1305016"/>
            <a:ext cx="2228430" cy="737125"/>
          </a:xfrm>
          <a:prstGeom prst="roundRect">
            <a:avLst>
              <a:gd name="adj" fmla="val 120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お客様から回収した</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間違いレシート</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四角形: 角を丸くする 15">
            <a:extLst>
              <a:ext uri="{FF2B5EF4-FFF2-40B4-BE49-F238E27FC236}">
                <a16:creationId xmlns:a16="http://schemas.microsoft.com/office/drawing/2014/main" id="{992EEB5C-3600-90CA-238C-70624DC1EBFC}"/>
              </a:ext>
            </a:extLst>
          </p:cNvPr>
          <p:cNvSpPr/>
          <p:nvPr/>
        </p:nvSpPr>
        <p:spPr>
          <a:xfrm>
            <a:off x="8199695" y="1305016"/>
            <a:ext cx="2228430" cy="737125"/>
          </a:xfrm>
          <a:prstGeom prst="roundRect">
            <a:avLst>
              <a:gd name="adj" fmla="val 1205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VOID</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レシート</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（裏に理由と名前記入）</a:t>
            </a:r>
            <a:endParaRPr kumimoji="1" lang="en-US" altLang="ja-JP" sz="1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9" name="グループ化 18">
            <a:extLst>
              <a:ext uri="{FF2B5EF4-FFF2-40B4-BE49-F238E27FC236}">
                <a16:creationId xmlns:a16="http://schemas.microsoft.com/office/drawing/2014/main" id="{3A59439D-3015-C6B0-038A-CAA8A4904D6F}"/>
              </a:ext>
            </a:extLst>
          </p:cNvPr>
          <p:cNvGrpSpPr/>
          <p:nvPr/>
        </p:nvGrpSpPr>
        <p:grpSpPr>
          <a:xfrm>
            <a:off x="1763875" y="1753477"/>
            <a:ext cx="3163231" cy="1473416"/>
            <a:chOff x="1687492" y="1673578"/>
            <a:chExt cx="3163231" cy="1473416"/>
          </a:xfrm>
        </p:grpSpPr>
        <p:sp>
          <p:nvSpPr>
            <p:cNvPr id="7" name="正方形/長方形 6">
              <a:extLst>
                <a:ext uri="{FF2B5EF4-FFF2-40B4-BE49-F238E27FC236}">
                  <a16:creationId xmlns:a16="http://schemas.microsoft.com/office/drawing/2014/main" id="{1D50672D-D57B-4E85-AAF1-17F0B7E7D0F4}"/>
                </a:ext>
              </a:extLst>
            </p:cNvPr>
            <p:cNvSpPr/>
            <p:nvPr/>
          </p:nvSpPr>
          <p:spPr>
            <a:xfrm>
              <a:off x="1687492" y="1673578"/>
              <a:ext cx="3163231" cy="1473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VOID</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不備 </a:t>
              </a:r>
              <a:r>
                <a:rPr kumimoji="1" lang="ja-JP" altLang="en-US" sz="4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５</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p>
          </p:txBody>
        </p:sp>
        <p:sp>
          <p:nvSpPr>
            <p:cNvPr id="18" name="正方形/長方形 17">
              <a:extLst>
                <a:ext uri="{FF2B5EF4-FFF2-40B4-BE49-F238E27FC236}">
                  <a16:creationId xmlns:a16="http://schemas.microsoft.com/office/drawing/2014/main" id="{A4780E0D-F9DA-97FA-CFB3-0E8E4BA98444}"/>
                </a:ext>
              </a:extLst>
            </p:cNvPr>
            <p:cNvSpPr/>
            <p:nvPr/>
          </p:nvSpPr>
          <p:spPr>
            <a:xfrm>
              <a:off x="1868562" y="2932829"/>
              <a:ext cx="2801092" cy="4571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pSp>
      <p:sp>
        <p:nvSpPr>
          <p:cNvPr id="20" name="テキスト ボックス 19">
            <a:extLst>
              <a:ext uri="{FF2B5EF4-FFF2-40B4-BE49-F238E27FC236}">
                <a16:creationId xmlns:a16="http://schemas.microsoft.com/office/drawing/2014/main" id="{A6882313-D286-F8F7-BB12-07520557871A}"/>
              </a:ext>
            </a:extLst>
          </p:cNvPr>
          <p:cNvSpPr txBox="1"/>
          <p:nvPr/>
        </p:nvSpPr>
        <p:spPr>
          <a:xfrm>
            <a:off x="1686222" y="3194865"/>
            <a:ext cx="3318536" cy="468270"/>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月初提出時に</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枚揃っていない</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二等辺三角形 20">
            <a:extLst>
              <a:ext uri="{FF2B5EF4-FFF2-40B4-BE49-F238E27FC236}">
                <a16:creationId xmlns:a16="http://schemas.microsoft.com/office/drawing/2014/main" id="{C0EA21A5-769E-0BCD-3E25-C3D695B53B10}"/>
              </a:ext>
            </a:extLst>
          </p:cNvPr>
          <p:cNvSpPr/>
          <p:nvPr/>
        </p:nvSpPr>
        <p:spPr>
          <a:xfrm rot="10800000">
            <a:off x="2815136" y="3989312"/>
            <a:ext cx="1060704" cy="299645"/>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1FEE1F69-C7D6-315D-6FC4-293C14085B1D}"/>
              </a:ext>
            </a:extLst>
          </p:cNvPr>
          <p:cNvSpPr txBox="1"/>
          <p:nvPr/>
        </p:nvSpPr>
        <p:spPr>
          <a:xfrm>
            <a:off x="1534737" y="4499835"/>
            <a:ext cx="3621505" cy="1323439"/>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発生時に</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枚セットで</a:t>
            </a:r>
            <a:endPar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必ず保管を！</a:t>
            </a:r>
            <a:endPar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901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p:bldP spid="21" grpId="0" animBg="1"/>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1D50672D-D57B-4E85-AAF1-17F0B7E7D0F4}"/>
              </a:ext>
            </a:extLst>
          </p:cNvPr>
          <p:cNvSpPr/>
          <p:nvPr/>
        </p:nvSpPr>
        <p:spPr>
          <a:xfrm>
            <a:off x="2861943" y="5103743"/>
            <a:ext cx="6693407" cy="138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・カードの磁気不良</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・つり銭および準備金の増減</a:t>
            </a: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・入金担当者が体調不良で対応できない場合　など・・</a:t>
            </a:r>
          </a:p>
        </p:txBody>
      </p:sp>
      <p:sp>
        <p:nvSpPr>
          <p:cNvPr id="10" name="正方形/長方形 9">
            <a:extLst>
              <a:ext uri="{FF2B5EF4-FFF2-40B4-BE49-F238E27FC236}">
                <a16:creationId xmlns:a16="http://schemas.microsoft.com/office/drawing/2014/main" id="{3D07FFD2-E61C-44B7-9FC5-830811EB1044}"/>
              </a:ext>
            </a:extLst>
          </p:cNvPr>
          <p:cNvSpPr/>
          <p:nvPr/>
        </p:nvSpPr>
        <p:spPr>
          <a:xfrm>
            <a:off x="1019097" y="4409656"/>
            <a:ext cx="10038060" cy="61456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❸　イレギュラー発生時は、当日中に経理へ共有を</a:t>
            </a:r>
          </a:p>
        </p:txBody>
      </p:sp>
      <p:sp>
        <p:nvSpPr>
          <p:cNvPr id="2" name="正方形/長方形 1">
            <a:extLst>
              <a:ext uri="{FF2B5EF4-FFF2-40B4-BE49-F238E27FC236}">
                <a16:creationId xmlns:a16="http://schemas.microsoft.com/office/drawing/2014/main" id="{310A36B0-742F-D620-22B8-DA70FBD30A79}"/>
              </a:ext>
            </a:extLst>
          </p:cNvPr>
          <p:cNvSpPr/>
          <p:nvPr/>
        </p:nvSpPr>
        <p:spPr>
          <a:xfrm>
            <a:off x="1019096" y="176161"/>
            <a:ext cx="10038060" cy="61456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❷　クレジット売上の二重決済について</a:t>
            </a:r>
          </a:p>
        </p:txBody>
      </p:sp>
      <p:pic>
        <p:nvPicPr>
          <p:cNvPr id="11" name="図 10">
            <a:extLst>
              <a:ext uri="{FF2B5EF4-FFF2-40B4-BE49-F238E27FC236}">
                <a16:creationId xmlns:a16="http://schemas.microsoft.com/office/drawing/2014/main" id="{0F488D26-F451-78BC-AF97-E9C994A9D123}"/>
              </a:ext>
            </a:extLst>
          </p:cNvPr>
          <p:cNvPicPr>
            <a:picLocks noChangeAspect="1"/>
          </p:cNvPicPr>
          <p:nvPr/>
        </p:nvPicPr>
        <p:blipFill rotWithShape="1">
          <a:blip r:embed="rId2">
            <a:extLst>
              <a:ext uri="{28A0092B-C50C-407E-A947-70E740481C1C}">
                <a14:useLocalDpi xmlns:a14="http://schemas.microsoft.com/office/drawing/2010/main" val="0"/>
              </a:ext>
            </a:extLst>
          </a:blip>
          <a:srcRect l="26139" t="15385" r="31862" b="43668"/>
          <a:stretch/>
        </p:blipFill>
        <p:spPr>
          <a:xfrm>
            <a:off x="1872125" y="934343"/>
            <a:ext cx="2234152" cy="2905588"/>
          </a:xfrm>
          <a:prstGeom prst="rect">
            <a:avLst/>
          </a:prstGeom>
        </p:spPr>
      </p:pic>
      <p:sp>
        <p:nvSpPr>
          <p:cNvPr id="12" name="正方形/長方形 11">
            <a:extLst>
              <a:ext uri="{FF2B5EF4-FFF2-40B4-BE49-F238E27FC236}">
                <a16:creationId xmlns:a16="http://schemas.microsoft.com/office/drawing/2014/main" id="{C53C71C8-1BF2-D102-B278-3E21F5124B27}"/>
              </a:ext>
            </a:extLst>
          </p:cNvPr>
          <p:cNvSpPr/>
          <p:nvPr/>
        </p:nvSpPr>
        <p:spPr>
          <a:xfrm>
            <a:off x="4753140" y="790722"/>
            <a:ext cx="5810888" cy="2838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この画面が出た時は必ず「</a:t>
            </a:r>
            <a:r>
              <a:rPr kumimoji="1" lang="en-US" altLang="ja-JP"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」を押して下さい。</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「○」は二重決済に繋がる可能性大です。</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その他マニュアルに沿って対応を。</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マニュアルでも分からないクレジット売上不備は管理部へ。</a:t>
            </a:r>
          </a:p>
        </p:txBody>
      </p:sp>
    </p:spTree>
    <p:extLst>
      <p:ext uri="{BB962C8B-B14F-4D97-AF65-F5344CB8AC3E}">
        <p14:creationId xmlns:p14="http://schemas.microsoft.com/office/powerpoint/2010/main" val="27108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2" grpId="0" animBg="1"/>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96E7BAF-E926-49AD-8CA6-009DA9ABD262}"/>
              </a:ext>
            </a:extLst>
          </p:cNvPr>
          <p:cNvSpPr/>
          <p:nvPr/>
        </p:nvSpPr>
        <p:spPr>
          <a:xfrm>
            <a:off x="231098" y="801280"/>
            <a:ext cx="11729803" cy="1302710"/>
          </a:xfrm>
          <a:prstGeom prst="rect">
            <a:avLst/>
          </a:prstGeom>
          <a:noFill/>
          <a:ln>
            <a:noFill/>
          </a:ln>
        </p:spPr>
        <p:style>
          <a:lnRef idx="1">
            <a:schemeClr val="dk1"/>
          </a:lnRef>
          <a:fillRef idx="3">
            <a:schemeClr val="dk1"/>
          </a:fillRef>
          <a:effectRef idx="2">
            <a:schemeClr val="dk1"/>
          </a:effectRef>
          <a:fontRef idx="minor">
            <a:schemeClr val="lt1"/>
          </a:fontRef>
        </p:style>
        <p:txBody>
          <a:bodyPr lIns="0" rIns="0"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業務上横領は発覚次第、</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ただちに身柄を</a:t>
            </a:r>
            <a:r>
              <a:rPr kumimoji="1" lang="ja-JP" altLang="en-US" sz="2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警察に引き渡します</a:t>
            </a:r>
            <a:endParaRPr kumimoji="0" lang="ja-JP" altLang="en-US" sz="28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2FF82AA8-2796-4D31-981D-796B6A8BC242}"/>
              </a:ext>
            </a:extLst>
          </p:cNvPr>
          <p:cNvSpPr/>
          <p:nvPr/>
        </p:nvSpPr>
        <p:spPr>
          <a:xfrm>
            <a:off x="633317" y="2875175"/>
            <a:ext cx="10925364" cy="221695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不正を行わないことは勿論、</a:t>
            </a:r>
            <a:endParaRPr kumimoji="1" lang="en-US" altLang="ja-JP"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不正が起こらない現場環境をつくりましょう。</a:t>
            </a:r>
          </a:p>
        </p:txBody>
      </p:sp>
    </p:spTree>
    <p:extLst>
      <p:ext uri="{BB962C8B-B14F-4D97-AF65-F5344CB8AC3E}">
        <p14:creationId xmlns:p14="http://schemas.microsoft.com/office/powerpoint/2010/main" val="876781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5059283-B6BD-C132-8F29-5B1E2EC513C2}"/>
              </a:ext>
            </a:extLst>
          </p:cNvPr>
          <p:cNvSpPr txBox="1"/>
          <p:nvPr/>
        </p:nvSpPr>
        <p:spPr>
          <a:xfrm>
            <a:off x="1410590" y="2952535"/>
            <a:ext cx="249299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会計・経理</a:t>
            </a:r>
            <a:endPar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A3057C3A-F4F6-A60B-170A-712A14C19E21}"/>
              </a:ext>
            </a:extLst>
          </p:cNvPr>
          <p:cNvSpPr/>
          <p:nvPr/>
        </p:nvSpPr>
        <p:spPr>
          <a:xfrm>
            <a:off x="6096000" y="1171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6096000" y="22873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9AAB0B8-E7CB-940E-7EC2-D698CE88E89A}"/>
              </a:ext>
            </a:extLst>
          </p:cNvPr>
          <p:cNvSpPr/>
          <p:nvPr/>
        </p:nvSpPr>
        <p:spPr>
          <a:xfrm>
            <a:off x="6096000" y="3402853"/>
            <a:ext cx="6096000"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その他共有事項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5977152" y="539115"/>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金銭管理について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6096000" y="5381348"/>
            <a:ext cx="6096000"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5977153" y="4748610"/>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避難訓練について</a:t>
            </a:r>
          </a:p>
        </p:txBody>
      </p:sp>
      <p:sp>
        <p:nvSpPr>
          <p:cNvPr id="4" name="正方形/長方形 3">
            <a:extLst>
              <a:ext uri="{FF2B5EF4-FFF2-40B4-BE49-F238E27FC236}">
                <a16:creationId xmlns:a16="http://schemas.microsoft.com/office/drawing/2014/main" id="{072B5407-8811-AA39-C9B1-D1B0281D2961}"/>
              </a:ext>
            </a:extLst>
          </p:cNvPr>
          <p:cNvSpPr/>
          <p:nvPr/>
        </p:nvSpPr>
        <p:spPr>
          <a:xfrm>
            <a:off x="5977152" y="395417"/>
            <a:ext cx="6214848" cy="394497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9718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CA9B607-4A6E-4C0D-953D-C399AFDD2537}"/>
              </a:ext>
            </a:extLst>
          </p:cNvPr>
          <p:cNvSpPr/>
          <p:nvPr/>
        </p:nvSpPr>
        <p:spPr>
          <a:xfrm>
            <a:off x="1433190" y="1080312"/>
            <a:ext cx="9325620" cy="130466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12</a:t>
            </a:r>
            <a:r>
              <a:rPr kumimoji="1" lang="ja-JP" altLang="en-US"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月</a:t>
            </a:r>
            <a:r>
              <a:rPr kumimoji="1" lang="en-US" altLang="ja-JP"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15</a:t>
            </a:r>
            <a:r>
              <a:rPr kumimoji="1" lang="ja-JP" altLang="en-US" sz="2800" b="1" i="0" u="sng"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日まで</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にマニュアルに沿って実施し、</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責任者</a:t>
            </a:r>
            <a:r>
              <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LINE</a:t>
            </a: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にて完了報告お願いします</a:t>
            </a:r>
          </a:p>
        </p:txBody>
      </p:sp>
      <p:grpSp>
        <p:nvGrpSpPr>
          <p:cNvPr id="18" name="グループ化 17">
            <a:extLst>
              <a:ext uri="{FF2B5EF4-FFF2-40B4-BE49-F238E27FC236}">
                <a16:creationId xmlns:a16="http://schemas.microsoft.com/office/drawing/2014/main" id="{D8E2556D-8DA9-0553-5B85-A350A2A9A6E5}"/>
              </a:ext>
            </a:extLst>
          </p:cNvPr>
          <p:cNvGrpSpPr/>
          <p:nvPr/>
        </p:nvGrpSpPr>
        <p:grpSpPr>
          <a:xfrm>
            <a:off x="830101" y="2468539"/>
            <a:ext cx="2544510" cy="3640493"/>
            <a:chOff x="565941" y="2432481"/>
            <a:chExt cx="2544510" cy="3640493"/>
          </a:xfrm>
        </p:grpSpPr>
        <p:pic>
          <p:nvPicPr>
            <p:cNvPr id="12" name="図 11">
              <a:extLst>
                <a:ext uri="{FF2B5EF4-FFF2-40B4-BE49-F238E27FC236}">
                  <a16:creationId xmlns:a16="http://schemas.microsoft.com/office/drawing/2014/main" id="{AEDB286C-7C3A-3412-6953-CD185BB8DD77}"/>
                </a:ext>
              </a:extLst>
            </p:cNvPr>
            <p:cNvPicPr>
              <a:picLocks noChangeAspect="1"/>
            </p:cNvPicPr>
            <p:nvPr/>
          </p:nvPicPr>
          <p:blipFill rotWithShape="1">
            <a:blip r:embed="rId3">
              <a:extLst>
                <a:ext uri="{28A0092B-C50C-407E-A947-70E740481C1C}">
                  <a14:useLocalDpi xmlns:a14="http://schemas.microsoft.com/office/drawing/2010/main" val="0"/>
                </a:ext>
              </a:extLst>
            </a:blip>
            <a:srcRect t="17031" b="5298"/>
            <a:stretch/>
          </p:blipFill>
          <p:spPr>
            <a:xfrm>
              <a:off x="565941" y="2432481"/>
              <a:ext cx="2164423" cy="3640493"/>
            </a:xfrm>
            <a:prstGeom prst="rect">
              <a:avLst/>
            </a:prstGeom>
            <a:ln w="57150">
              <a:solidFill>
                <a:schemeClr val="tx1"/>
              </a:solidFill>
            </a:ln>
          </p:spPr>
        </p:pic>
        <p:sp>
          <p:nvSpPr>
            <p:cNvPr id="13" name="二等辺三角形 12">
              <a:extLst>
                <a:ext uri="{FF2B5EF4-FFF2-40B4-BE49-F238E27FC236}">
                  <a16:creationId xmlns:a16="http://schemas.microsoft.com/office/drawing/2014/main" id="{6A935F3C-3946-EA5B-27F1-7A6135A25C4A}"/>
                </a:ext>
              </a:extLst>
            </p:cNvPr>
            <p:cNvSpPr/>
            <p:nvPr/>
          </p:nvSpPr>
          <p:spPr>
            <a:xfrm rot="5400000">
              <a:off x="2414797"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9" name="グループ化 18">
            <a:extLst>
              <a:ext uri="{FF2B5EF4-FFF2-40B4-BE49-F238E27FC236}">
                <a16:creationId xmlns:a16="http://schemas.microsoft.com/office/drawing/2014/main" id="{45447C48-87C7-4C2A-A6F9-878EC4F1A0F8}"/>
              </a:ext>
            </a:extLst>
          </p:cNvPr>
          <p:cNvGrpSpPr/>
          <p:nvPr/>
        </p:nvGrpSpPr>
        <p:grpSpPr>
          <a:xfrm>
            <a:off x="3605110" y="2468539"/>
            <a:ext cx="2544052" cy="3640493"/>
            <a:chOff x="3265555" y="2432482"/>
            <a:chExt cx="2544052" cy="3640493"/>
          </a:xfrm>
        </p:grpSpPr>
        <p:pic>
          <p:nvPicPr>
            <p:cNvPr id="8" name="図 7">
              <a:extLst>
                <a:ext uri="{FF2B5EF4-FFF2-40B4-BE49-F238E27FC236}">
                  <a16:creationId xmlns:a16="http://schemas.microsoft.com/office/drawing/2014/main" id="{BFCB9A26-67E5-1209-9816-9C9ADA4A5A57}"/>
                </a:ext>
              </a:extLst>
            </p:cNvPr>
            <p:cNvPicPr>
              <a:picLocks noChangeAspect="1"/>
            </p:cNvPicPr>
            <p:nvPr/>
          </p:nvPicPr>
          <p:blipFill rotWithShape="1">
            <a:blip r:embed="rId4">
              <a:extLst>
                <a:ext uri="{28A0092B-C50C-407E-A947-70E740481C1C}">
                  <a14:useLocalDpi xmlns:a14="http://schemas.microsoft.com/office/drawing/2010/main" val="0"/>
                </a:ext>
              </a:extLst>
            </a:blip>
            <a:srcRect t="11827" b="10502"/>
            <a:stretch/>
          </p:blipFill>
          <p:spPr>
            <a:xfrm>
              <a:off x="3265555" y="2432482"/>
              <a:ext cx="2164423" cy="3640493"/>
            </a:xfrm>
            <a:prstGeom prst="rect">
              <a:avLst/>
            </a:prstGeom>
            <a:ln w="57150">
              <a:solidFill>
                <a:schemeClr val="tx1"/>
              </a:solidFill>
            </a:ln>
          </p:spPr>
        </p:pic>
        <p:sp>
          <p:nvSpPr>
            <p:cNvPr id="14" name="二等辺三角形 13">
              <a:extLst>
                <a:ext uri="{FF2B5EF4-FFF2-40B4-BE49-F238E27FC236}">
                  <a16:creationId xmlns:a16="http://schemas.microsoft.com/office/drawing/2014/main" id="{4333D968-EEC8-2065-5C60-FCF5CEB6DF59}"/>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0" name="正方形/長方形 19">
            <a:extLst>
              <a:ext uri="{FF2B5EF4-FFF2-40B4-BE49-F238E27FC236}">
                <a16:creationId xmlns:a16="http://schemas.microsoft.com/office/drawing/2014/main" id="{842333EC-0869-4ACD-1B33-4CB5446B5662}"/>
              </a:ext>
            </a:extLst>
          </p:cNvPr>
          <p:cNvSpPr/>
          <p:nvPr/>
        </p:nvSpPr>
        <p:spPr>
          <a:xfrm>
            <a:off x="820576" y="4039438"/>
            <a:ext cx="2164423" cy="70760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3BEC3E8F-3C7D-02C2-5BD1-4C44F7540EB5}"/>
              </a:ext>
            </a:extLst>
          </p:cNvPr>
          <p:cNvSpPr/>
          <p:nvPr/>
        </p:nvSpPr>
        <p:spPr>
          <a:xfrm>
            <a:off x="4257332" y="3940109"/>
            <a:ext cx="869023" cy="229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B85712EE-9A51-9E55-EF17-5786E7275C97}"/>
              </a:ext>
            </a:extLst>
          </p:cNvPr>
          <p:cNvSpPr/>
          <p:nvPr/>
        </p:nvSpPr>
        <p:spPr>
          <a:xfrm>
            <a:off x="2708637" y="252378"/>
            <a:ext cx="6774726"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避難訓練の実施</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038273E1-B2F3-3657-8F4C-A34B7C868C35}"/>
              </a:ext>
            </a:extLst>
          </p:cNvPr>
          <p:cNvGrpSpPr/>
          <p:nvPr/>
        </p:nvGrpSpPr>
        <p:grpSpPr>
          <a:xfrm>
            <a:off x="6410599" y="2468538"/>
            <a:ext cx="2544052" cy="3640493"/>
            <a:chOff x="3265555" y="2432482"/>
            <a:chExt cx="2544052" cy="3640493"/>
          </a:xfrm>
        </p:grpSpPr>
        <p:pic>
          <p:nvPicPr>
            <p:cNvPr id="7" name="図 6">
              <a:extLst>
                <a:ext uri="{FF2B5EF4-FFF2-40B4-BE49-F238E27FC236}">
                  <a16:creationId xmlns:a16="http://schemas.microsoft.com/office/drawing/2014/main" id="{0548A24C-A828-1311-4C4C-F16236D5BC40}"/>
                </a:ext>
              </a:extLst>
            </p:cNvPr>
            <p:cNvPicPr>
              <a:picLocks noChangeAspect="1"/>
            </p:cNvPicPr>
            <p:nvPr/>
          </p:nvPicPr>
          <p:blipFill>
            <a:blip r:embed="rId5">
              <a:extLst>
                <a:ext uri="{28A0092B-C50C-407E-A947-70E740481C1C}">
                  <a14:useLocalDpi xmlns:a14="http://schemas.microsoft.com/office/drawing/2010/main" val="0"/>
                </a:ext>
              </a:extLst>
            </a:blip>
            <a:srcRect t="11165" b="11165"/>
            <a:stretch/>
          </p:blipFill>
          <p:spPr>
            <a:xfrm>
              <a:off x="3265555" y="2432482"/>
              <a:ext cx="2164423" cy="3640493"/>
            </a:xfrm>
            <a:prstGeom prst="rect">
              <a:avLst/>
            </a:prstGeom>
            <a:ln w="57150">
              <a:solidFill>
                <a:schemeClr val="tx1"/>
              </a:solidFill>
            </a:ln>
          </p:spPr>
        </p:pic>
        <p:sp>
          <p:nvSpPr>
            <p:cNvPr id="15" name="二等辺三角形 14">
              <a:extLst>
                <a:ext uri="{FF2B5EF4-FFF2-40B4-BE49-F238E27FC236}">
                  <a16:creationId xmlns:a16="http://schemas.microsoft.com/office/drawing/2014/main" id="{933F80CD-5BC4-5AFE-4602-04C9AEE94CA2}"/>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6" name="正方形/長方形 15">
            <a:extLst>
              <a:ext uri="{FF2B5EF4-FFF2-40B4-BE49-F238E27FC236}">
                <a16:creationId xmlns:a16="http://schemas.microsoft.com/office/drawing/2014/main" id="{717ED08D-77F2-C5BC-04F3-A9EE17D866C6}"/>
              </a:ext>
            </a:extLst>
          </p:cNvPr>
          <p:cNvSpPr/>
          <p:nvPr/>
        </p:nvSpPr>
        <p:spPr>
          <a:xfrm>
            <a:off x="6540739" y="3924920"/>
            <a:ext cx="1320671" cy="23504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8647EB37-B373-3DCA-CB30-444FADFF104F}"/>
              </a:ext>
            </a:extLst>
          </p:cNvPr>
          <p:cNvPicPr>
            <a:picLocks noChangeAspect="1"/>
          </p:cNvPicPr>
          <p:nvPr/>
        </p:nvPicPr>
        <p:blipFill rotWithShape="1">
          <a:blip r:embed="rId6"/>
          <a:srcRect l="25918" t="19371" r="11756" b="17037"/>
          <a:stretch/>
        </p:blipFill>
        <p:spPr>
          <a:xfrm>
            <a:off x="6105780" y="4974831"/>
            <a:ext cx="2848871" cy="1635020"/>
          </a:xfrm>
          <a:prstGeom prst="rect">
            <a:avLst/>
          </a:prstGeom>
          <a:ln>
            <a:solidFill>
              <a:schemeClr val="tx1"/>
            </a:solidFill>
          </a:ln>
        </p:spPr>
      </p:pic>
      <p:pic>
        <p:nvPicPr>
          <p:cNvPr id="25" name="図 24">
            <a:extLst>
              <a:ext uri="{FF2B5EF4-FFF2-40B4-BE49-F238E27FC236}">
                <a16:creationId xmlns:a16="http://schemas.microsoft.com/office/drawing/2014/main" id="{D4ED8CDD-87F1-3AA8-2E9E-FADB3F3AA44E}"/>
              </a:ext>
            </a:extLst>
          </p:cNvPr>
          <p:cNvPicPr>
            <a:picLocks noChangeAspect="1"/>
          </p:cNvPicPr>
          <p:nvPr/>
        </p:nvPicPr>
        <p:blipFill rotWithShape="1">
          <a:blip r:embed="rId7">
            <a:extLst>
              <a:ext uri="{28A0092B-C50C-407E-A947-70E740481C1C}">
                <a14:useLocalDpi xmlns:a14="http://schemas.microsoft.com/office/drawing/2010/main" val="0"/>
              </a:ext>
            </a:extLst>
          </a:blip>
          <a:srcRect l="9436" t="18556" r="8870" b="17991"/>
          <a:stretch/>
        </p:blipFill>
        <p:spPr>
          <a:xfrm>
            <a:off x="9204635" y="2468538"/>
            <a:ext cx="2164423" cy="3640493"/>
          </a:xfrm>
          <a:prstGeom prst="rect">
            <a:avLst/>
          </a:prstGeom>
          <a:ln w="57150">
            <a:solidFill>
              <a:schemeClr val="tx1"/>
            </a:solidFill>
          </a:ln>
        </p:spPr>
      </p:pic>
      <p:sp>
        <p:nvSpPr>
          <p:cNvPr id="27" name="正方形/長方形 26">
            <a:extLst>
              <a:ext uri="{FF2B5EF4-FFF2-40B4-BE49-F238E27FC236}">
                <a16:creationId xmlns:a16="http://schemas.microsoft.com/office/drawing/2014/main" id="{64F19301-AD21-2F4D-2CB6-90F9A4B13E51}"/>
              </a:ext>
            </a:extLst>
          </p:cNvPr>
          <p:cNvSpPr/>
          <p:nvPr/>
        </p:nvSpPr>
        <p:spPr>
          <a:xfrm>
            <a:off x="9283939" y="2526984"/>
            <a:ext cx="2024141" cy="3493587"/>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店舗ごとの</a:t>
            </a:r>
            <a:endPar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避難先</a:t>
            </a:r>
          </a:p>
        </p:txBody>
      </p:sp>
    </p:spTree>
    <p:extLst>
      <p:ext uri="{BB962C8B-B14F-4D97-AF65-F5344CB8AC3E}">
        <p14:creationId xmlns:p14="http://schemas.microsoft.com/office/powerpoint/2010/main" val="33181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16"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D8E2556D-8DA9-0553-5B85-A350A2A9A6E5}"/>
              </a:ext>
            </a:extLst>
          </p:cNvPr>
          <p:cNvGrpSpPr/>
          <p:nvPr/>
        </p:nvGrpSpPr>
        <p:grpSpPr>
          <a:xfrm>
            <a:off x="482232" y="2652778"/>
            <a:ext cx="2544510" cy="3640493"/>
            <a:chOff x="565941" y="2432481"/>
            <a:chExt cx="2544510" cy="3640493"/>
          </a:xfrm>
        </p:grpSpPr>
        <p:pic>
          <p:nvPicPr>
            <p:cNvPr id="12" name="図 11">
              <a:extLst>
                <a:ext uri="{FF2B5EF4-FFF2-40B4-BE49-F238E27FC236}">
                  <a16:creationId xmlns:a16="http://schemas.microsoft.com/office/drawing/2014/main" id="{AEDB286C-7C3A-3412-6953-CD185BB8DD77}"/>
                </a:ext>
              </a:extLst>
            </p:cNvPr>
            <p:cNvPicPr>
              <a:picLocks noChangeAspect="1"/>
            </p:cNvPicPr>
            <p:nvPr/>
          </p:nvPicPr>
          <p:blipFill rotWithShape="1">
            <a:blip r:embed="rId3">
              <a:extLst>
                <a:ext uri="{28A0092B-C50C-407E-A947-70E740481C1C}">
                  <a14:useLocalDpi xmlns:a14="http://schemas.microsoft.com/office/drawing/2010/main" val="0"/>
                </a:ext>
              </a:extLst>
            </a:blip>
            <a:srcRect t="17031" b="5298"/>
            <a:stretch/>
          </p:blipFill>
          <p:spPr>
            <a:xfrm>
              <a:off x="565941" y="2432481"/>
              <a:ext cx="2164423" cy="3640493"/>
            </a:xfrm>
            <a:prstGeom prst="rect">
              <a:avLst/>
            </a:prstGeom>
            <a:ln w="57150">
              <a:solidFill>
                <a:schemeClr val="tx1"/>
              </a:solidFill>
            </a:ln>
          </p:spPr>
        </p:pic>
        <p:sp>
          <p:nvSpPr>
            <p:cNvPr id="13" name="二等辺三角形 12">
              <a:extLst>
                <a:ext uri="{FF2B5EF4-FFF2-40B4-BE49-F238E27FC236}">
                  <a16:creationId xmlns:a16="http://schemas.microsoft.com/office/drawing/2014/main" id="{6A935F3C-3946-EA5B-27F1-7A6135A25C4A}"/>
                </a:ext>
              </a:extLst>
            </p:cNvPr>
            <p:cNvSpPr/>
            <p:nvPr/>
          </p:nvSpPr>
          <p:spPr>
            <a:xfrm rot="5400000">
              <a:off x="2414797"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pSp>
        <p:nvGrpSpPr>
          <p:cNvPr id="19" name="グループ化 18">
            <a:extLst>
              <a:ext uri="{FF2B5EF4-FFF2-40B4-BE49-F238E27FC236}">
                <a16:creationId xmlns:a16="http://schemas.microsoft.com/office/drawing/2014/main" id="{45447C48-87C7-4C2A-A6F9-878EC4F1A0F8}"/>
              </a:ext>
            </a:extLst>
          </p:cNvPr>
          <p:cNvGrpSpPr/>
          <p:nvPr/>
        </p:nvGrpSpPr>
        <p:grpSpPr>
          <a:xfrm>
            <a:off x="3257241" y="2652778"/>
            <a:ext cx="2544052" cy="3640493"/>
            <a:chOff x="3265555" y="2432482"/>
            <a:chExt cx="2544052" cy="3640493"/>
          </a:xfrm>
        </p:grpSpPr>
        <p:pic>
          <p:nvPicPr>
            <p:cNvPr id="8" name="図 7">
              <a:extLst>
                <a:ext uri="{FF2B5EF4-FFF2-40B4-BE49-F238E27FC236}">
                  <a16:creationId xmlns:a16="http://schemas.microsoft.com/office/drawing/2014/main" id="{BFCB9A26-67E5-1209-9816-9C9ADA4A5A57}"/>
                </a:ext>
              </a:extLst>
            </p:cNvPr>
            <p:cNvPicPr>
              <a:picLocks noChangeAspect="1"/>
            </p:cNvPicPr>
            <p:nvPr/>
          </p:nvPicPr>
          <p:blipFill rotWithShape="1">
            <a:blip r:embed="rId4">
              <a:extLst>
                <a:ext uri="{28A0092B-C50C-407E-A947-70E740481C1C}">
                  <a14:useLocalDpi xmlns:a14="http://schemas.microsoft.com/office/drawing/2010/main" val="0"/>
                </a:ext>
              </a:extLst>
            </a:blip>
            <a:srcRect t="11827" b="10502"/>
            <a:stretch/>
          </p:blipFill>
          <p:spPr>
            <a:xfrm>
              <a:off x="3265555" y="2432482"/>
              <a:ext cx="2164423" cy="3640493"/>
            </a:xfrm>
            <a:prstGeom prst="rect">
              <a:avLst/>
            </a:prstGeom>
            <a:ln w="57150">
              <a:solidFill>
                <a:schemeClr val="tx1"/>
              </a:solidFill>
            </a:ln>
          </p:spPr>
        </p:pic>
        <p:sp>
          <p:nvSpPr>
            <p:cNvPr id="14" name="二等辺三角形 13">
              <a:extLst>
                <a:ext uri="{FF2B5EF4-FFF2-40B4-BE49-F238E27FC236}">
                  <a16:creationId xmlns:a16="http://schemas.microsoft.com/office/drawing/2014/main" id="{4333D968-EEC8-2065-5C60-FCF5CEB6DF59}"/>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0" name="正方形/長方形 19">
            <a:extLst>
              <a:ext uri="{FF2B5EF4-FFF2-40B4-BE49-F238E27FC236}">
                <a16:creationId xmlns:a16="http://schemas.microsoft.com/office/drawing/2014/main" id="{842333EC-0869-4ACD-1B33-4CB5446B5662}"/>
              </a:ext>
            </a:extLst>
          </p:cNvPr>
          <p:cNvSpPr/>
          <p:nvPr/>
        </p:nvSpPr>
        <p:spPr>
          <a:xfrm>
            <a:off x="472707" y="4223677"/>
            <a:ext cx="2164423" cy="70760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3BEC3E8F-3C7D-02C2-5BD1-4C44F7540EB5}"/>
              </a:ext>
            </a:extLst>
          </p:cNvPr>
          <p:cNvSpPr/>
          <p:nvPr/>
        </p:nvSpPr>
        <p:spPr>
          <a:xfrm>
            <a:off x="3904940" y="5014353"/>
            <a:ext cx="869023" cy="229800"/>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B85712EE-9A51-9E55-EF17-5786E7275C97}"/>
              </a:ext>
            </a:extLst>
          </p:cNvPr>
          <p:cNvSpPr/>
          <p:nvPr/>
        </p:nvSpPr>
        <p:spPr>
          <a:xfrm>
            <a:off x="1138970" y="927650"/>
            <a:ext cx="9914059"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火災マニュアルもあるので、目を通しておいてください！</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 name="グループ化 3">
            <a:extLst>
              <a:ext uri="{FF2B5EF4-FFF2-40B4-BE49-F238E27FC236}">
                <a16:creationId xmlns:a16="http://schemas.microsoft.com/office/drawing/2014/main" id="{038273E1-B2F3-3657-8F4C-A34B7C868C35}"/>
              </a:ext>
            </a:extLst>
          </p:cNvPr>
          <p:cNvGrpSpPr/>
          <p:nvPr/>
        </p:nvGrpSpPr>
        <p:grpSpPr>
          <a:xfrm>
            <a:off x="6062730" y="2652777"/>
            <a:ext cx="2544052" cy="3640493"/>
            <a:chOff x="3265555" y="2432482"/>
            <a:chExt cx="2544052" cy="3640493"/>
          </a:xfrm>
        </p:grpSpPr>
        <p:pic>
          <p:nvPicPr>
            <p:cNvPr id="7" name="図 6">
              <a:extLst>
                <a:ext uri="{FF2B5EF4-FFF2-40B4-BE49-F238E27FC236}">
                  <a16:creationId xmlns:a16="http://schemas.microsoft.com/office/drawing/2014/main" id="{0548A24C-A828-1311-4C4C-F16236D5BC40}"/>
                </a:ext>
              </a:extLst>
            </p:cNvPr>
            <p:cNvPicPr>
              <a:picLocks noChangeAspect="1"/>
            </p:cNvPicPr>
            <p:nvPr/>
          </p:nvPicPr>
          <p:blipFill>
            <a:blip r:embed="rId5">
              <a:extLst>
                <a:ext uri="{28A0092B-C50C-407E-A947-70E740481C1C}">
                  <a14:useLocalDpi xmlns:a14="http://schemas.microsoft.com/office/drawing/2010/main" val="0"/>
                </a:ext>
              </a:extLst>
            </a:blip>
            <a:srcRect t="11165" b="11165"/>
            <a:stretch/>
          </p:blipFill>
          <p:spPr>
            <a:xfrm>
              <a:off x="3265555" y="2432482"/>
              <a:ext cx="2164423" cy="3640493"/>
            </a:xfrm>
            <a:prstGeom prst="rect">
              <a:avLst/>
            </a:prstGeom>
            <a:ln w="57150">
              <a:solidFill>
                <a:schemeClr val="tx1"/>
              </a:solidFill>
            </a:ln>
          </p:spPr>
        </p:pic>
        <p:sp>
          <p:nvSpPr>
            <p:cNvPr id="15" name="二等辺三角形 14">
              <a:extLst>
                <a:ext uri="{FF2B5EF4-FFF2-40B4-BE49-F238E27FC236}">
                  <a16:creationId xmlns:a16="http://schemas.microsoft.com/office/drawing/2014/main" id="{933F80CD-5BC4-5AFE-4602-04C9AEE94CA2}"/>
                </a:ext>
              </a:extLst>
            </p:cNvPr>
            <p:cNvSpPr/>
            <p:nvPr/>
          </p:nvSpPr>
          <p:spPr>
            <a:xfrm rot="5400000">
              <a:off x="5113953" y="4015327"/>
              <a:ext cx="1060704" cy="33060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6" name="正方形/長方形 15">
            <a:extLst>
              <a:ext uri="{FF2B5EF4-FFF2-40B4-BE49-F238E27FC236}">
                <a16:creationId xmlns:a16="http://schemas.microsoft.com/office/drawing/2014/main" id="{717ED08D-77F2-C5BC-04F3-A9EE17D866C6}"/>
              </a:ext>
            </a:extLst>
          </p:cNvPr>
          <p:cNvSpPr/>
          <p:nvPr/>
        </p:nvSpPr>
        <p:spPr>
          <a:xfrm>
            <a:off x="6167623" y="4333094"/>
            <a:ext cx="1320671" cy="23504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387F8335-62C1-B80D-3084-D9D119AAEBDA}"/>
              </a:ext>
            </a:extLst>
          </p:cNvPr>
          <p:cNvPicPr>
            <a:picLocks noChangeAspect="1"/>
          </p:cNvPicPr>
          <p:nvPr/>
        </p:nvPicPr>
        <p:blipFill rotWithShape="1">
          <a:blip r:embed="rId6"/>
          <a:srcRect l="15570" t="19856" r="21250" b="17681"/>
          <a:stretch/>
        </p:blipFill>
        <p:spPr>
          <a:xfrm>
            <a:off x="8800124" y="3780721"/>
            <a:ext cx="2631462" cy="1463432"/>
          </a:xfrm>
          <a:prstGeom prst="rect">
            <a:avLst/>
          </a:prstGeom>
          <a:ln>
            <a:solidFill>
              <a:schemeClr val="tx1"/>
            </a:solidFill>
          </a:ln>
        </p:spPr>
      </p:pic>
    </p:spTree>
    <p:extLst>
      <p:ext uri="{BB962C8B-B14F-4D97-AF65-F5344CB8AC3E}">
        <p14:creationId xmlns:p14="http://schemas.microsoft.com/office/powerpoint/2010/main" val="28656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3057C3A-F4F6-A60B-170A-712A14C19E21}"/>
              </a:ext>
            </a:extLst>
          </p:cNvPr>
          <p:cNvSpPr/>
          <p:nvPr/>
        </p:nvSpPr>
        <p:spPr>
          <a:xfrm>
            <a:off x="263593" y="1171853"/>
            <a:ext cx="4444331"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不正・懲罰について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F5A8DE1-0690-798E-F0A4-B5AD2DC34B9A}"/>
              </a:ext>
            </a:extLst>
          </p:cNvPr>
          <p:cNvSpPr/>
          <p:nvPr/>
        </p:nvSpPr>
        <p:spPr>
          <a:xfrm>
            <a:off x="263593" y="2287353"/>
            <a:ext cx="4444331"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顛末書・始末書の変更について</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9AAB0B8-E7CB-940E-7EC2-D698CE88E89A}"/>
              </a:ext>
            </a:extLst>
          </p:cNvPr>
          <p:cNvSpPr/>
          <p:nvPr/>
        </p:nvSpPr>
        <p:spPr>
          <a:xfrm>
            <a:off x="263593" y="3402853"/>
            <a:ext cx="4444331" cy="744372"/>
          </a:xfrm>
          <a:prstGeom prst="rect">
            <a:avLst/>
          </a:prstGeom>
          <a:solidFill>
            <a:srgbClr val="FF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その他共有事項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2447E4D6-6465-6D7F-920E-883A23F0EBE6}"/>
              </a:ext>
            </a:extLst>
          </p:cNvPr>
          <p:cNvSpPr txBox="1"/>
          <p:nvPr/>
        </p:nvSpPr>
        <p:spPr>
          <a:xfrm>
            <a:off x="144745" y="539115"/>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5050"/>
                </a:solidFill>
                <a:effectLst/>
                <a:uLnTx/>
                <a:uFillTx/>
                <a:latin typeface="游ゴシック" panose="020F0502020204030204"/>
                <a:ea typeface="游ゴシック" panose="020B0400000000000000" pitchFamily="50" charset="-128"/>
                <a:cs typeface="+mn-cs"/>
              </a:rPr>
              <a:t>金銭管理について</a:t>
            </a:r>
          </a:p>
        </p:txBody>
      </p:sp>
      <p:sp>
        <p:nvSpPr>
          <p:cNvPr id="10" name="正方形/長方形 9">
            <a:extLst>
              <a:ext uri="{FF2B5EF4-FFF2-40B4-BE49-F238E27FC236}">
                <a16:creationId xmlns:a16="http://schemas.microsoft.com/office/drawing/2014/main" id="{FCCA0970-9F2E-13E0-16A9-7B9EF3D8EC11}"/>
              </a:ext>
            </a:extLst>
          </p:cNvPr>
          <p:cNvSpPr/>
          <p:nvPr/>
        </p:nvSpPr>
        <p:spPr>
          <a:xfrm>
            <a:off x="263593" y="5381348"/>
            <a:ext cx="4444331" cy="74437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共有事項</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61EE9C3A-E3D5-C916-8A7B-8A3EA0E2D979}"/>
              </a:ext>
            </a:extLst>
          </p:cNvPr>
          <p:cNvSpPr txBox="1"/>
          <p:nvPr/>
        </p:nvSpPr>
        <p:spPr>
          <a:xfrm>
            <a:off x="144746" y="4748610"/>
            <a:ext cx="305724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避難訓練について</a:t>
            </a:r>
          </a:p>
        </p:txBody>
      </p:sp>
      <p:sp>
        <p:nvSpPr>
          <p:cNvPr id="13" name="テキスト ボックス 12">
            <a:extLst>
              <a:ext uri="{FF2B5EF4-FFF2-40B4-BE49-F238E27FC236}">
                <a16:creationId xmlns:a16="http://schemas.microsoft.com/office/drawing/2014/main" id="{55FB892E-CA32-056F-FF4A-4939EF1D5A72}"/>
              </a:ext>
            </a:extLst>
          </p:cNvPr>
          <p:cNvSpPr txBox="1"/>
          <p:nvPr/>
        </p:nvSpPr>
        <p:spPr>
          <a:xfrm>
            <a:off x="4901574" y="5553479"/>
            <a:ext cx="54874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a:t>
            </a:r>
            <a:r>
              <a:rPr kumimoji="1" lang="en-US" altLang="ja-JP"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12</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月</a:t>
            </a:r>
            <a:r>
              <a:rPr kumimoji="1" lang="en-US" altLang="ja-JP"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15</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日</a:t>
            </a: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までに実施、責任者</a:t>
            </a:r>
            <a:r>
              <a:rPr kumimoji="1" lang="en-US" altLang="ja-JP"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LINE</a:t>
            </a: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に報告。</a:t>
            </a:r>
          </a:p>
        </p:txBody>
      </p:sp>
      <p:sp>
        <p:nvSpPr>
          <p:cNvPr id="14" name="テキスト ボックス 13">
            <a:extLst>
              <a:ext uri="{FF2B5EF4-FFF2-40B4-BE49-F238E27FC236}">
                <a16:creationId xmlns:a16="http://schemas.microsoft.com/office/drawing/2014/main" id="{B9D36627-A260-6D90-EE81-2583AD2063C4}"/>
              </a:ext>
            </a:extLst>
          </p:cNvPr>
          <p:cNvSpPr txBox="1"/>
          <p:nvPr/>
        </p:nvSpPr>
        <p:spPr>
          <a:xfrm>
            <a:off x="4901574" y="3427719"/>
            <a:ext cx="725711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a:t>
            </a:r>
            <a:r>
              <a:rPr kumimoji="1" lang="en-US" altLang="ja-JP"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VOID</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処理はレシート</a:t>
            </a:r>
            <a:r>
              <a:rPr kumimoji="1" lang="en-US" altLang="ja-JP"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枚</a:t>
            </a: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必ずセットで。</a:t>
            </a:r>
            <a:endParaRPr kumimoji="1" lang="en-US" altLang="ja-JP"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・クレジット売上の</a:t>
            </a:r>
            <a:r>
              <a:rPr kumimoji="1" lang="en-US" altLang="ja-JP"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2</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重決済防止</a:t>
            </a: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として、端末画面の共有を。</a:t>
            </a:r>
            <a:endParaRPr kumimoji="1" lang="en-US" altLang="ja-JP"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61E11447-DCD9-D605-6743-FB4A63FD98DC}"/>
              </a:ext>
            </a:extLst>
          </p:cNvPr>
          <p:cNvSpPr txBox="1"/>
          <p:nvPr/>
        </p:nvSpPr>
        <p:spPr>
          <a:xfrm>
            <a:off x="4901574" y="2305596"/>
            <a:ext cx="710963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店舗責任者以外も対象</a:t>
            </a: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、期中は累計となります。</a:t>
            </a:r>
            <a:endParaRPr kumimoji="1" lang="en-US" altLang="ja-JP"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・内容により、</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危機管理室会議での報告義務</a:t>
            </a: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出る場合あり。</a:t>
            </a:r>
          </a:p>
        </p:txBody>
      </p:sp>
      <p:sp>
        <p:nvSpPr>
          <p:cNvPr id="16" name="テキスト ボックス 15">
            <a:extLst>
              <a:ext uri="{FF2B5EF4-FFF2-40B4-BE49-F238E27FC236}">
                <a16:creationId xmlns:a16="http://schemas.microsoft.com/office/drawing/2014/main" id="{C9682641-F33D-ED7C-1378-55BEDE1D4FAA}"/>
              </a:ext>
            </a:extLst>
          </p:cNvPr>
          <p:cNvSpPr txBox="1"/>
          <p:nvPr/>
        </p:nvSpPr>
        <p:spPr>
          <a:xfrm>
            <a:off x="4905693" y="1257485"/>
            <a:ext cx="55707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・イレギュラー発生時はすぐに経理に報告を。</a:t>
            </a:r>
            <a:endParaRPr kumimoji="1" lang="en-US" altLang="ja-JP"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a:t>
            </a:r>
            <a:r>
              <a:rPr kumimoji="1" lang="ja-JP" altLang="en-US" sz="20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不正が起きない環境づくり</a:t>
            </a:r>
            <a:r>
              <a:rPr kumimoji="1" lang="ja-JP" altLang="en-US" sz="2000" b="1"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rPr>
              <a:t>をしましょう。</a:t>
            </a:r>
          </a:p>
        </p:txBody>
      </p:sp>
    </p:spTree>
    <p:extLst>
      <p:ext uri="{BB962C8B-B14F-4D97-AF65-F5344CB8AC3E}">
        <p14:creationId xmlns:p14="http://schemas.microsoft.com/office/powerpoint/2010/main" val="225144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1697431" y="2891019"/>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1699219" y="3763693"/>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❸金銭管理に関して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1697431" y="2011684"/>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異物混入・誤提供・備品破損に関して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1702534" y="4639389"/>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41534D79-87B6-DF64-2300-374A144102C4}"/>
              </a:ext>
            </a:extLst>
          </p:cNvPr>
          <p:cNvSpPr/>
          <p:nvPr/>
        </p:nvSpPr>
        <p:spPr>
          <a:xfrm>
            <a:off x="1697431" y="4665431"/>
            <a:ext cx="8914594" cy="723269"/>
          </a:xfrm>
          <a:prstGeom prst="rect">
            <a:avLst/>
          </a:prstGeom>
          <a:no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66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D81F88-C9E6-46FA-BCE6-388014F90F5C}"/>
              </a:ext>
            </a:extLst>
          </p:cNvPr>
          <p:cNvSpPr txBox="1"/>
          <p:nvPr/>
        </p:nvSpPr>
        <p:spPr>
          <a:xfrm>
            <a:off x="1965820" y="2153984"/>
            <a:ext cx="897232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1</a:t>
            </a:r>
            <a:r>
              <a:rPr kumimoji="1" lang="ja-JP" altLang="en-US" sz="4400" b="1" i="0" u="none" strike="noStrike" kern="1200" cap="none" spc="0" normalizeH="0" baseline="0" noProof="0">
                <a:ln>
                  <a:noFill/>
                </a:ln>
                <a:solidFill>
                  <a:srgbClr val="FFC000">
                    <a:lumMod val="75000"/>
                  </a:srgbClr>
                </a:solidFill>
                <a:effectLst/>
                <a:uLnTx/>
                <a:uFillTx/>
                <a:latin typeface="游ゴシック" panose="020F0502020204030204"/>
                <a:ea typeface="游ゴシック" panose="020B0400000000000000" pitchFamily="50" charset="-128"/>
                <a:cs typeface="+mn-cs"/>
              </a:rPr>
              <a:t>　危機</a:t>
            </a:r>
            <a:r>
              <a:rPr kumimoji="1" lang="ja-JP" altLang="en-US" sz="44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管理ガイドラインについて</a:t>
            </a:r>
            <a:endParaRPr kumimoji="1" lang="en-US" altLang="ja-JP" sz="44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BFEBAD70-30F3-9BF7-59C2-518FA3BC1F69}"/>
              </a:ext>
            </a:extLst>
          </p:cNvPr>
          <p:cNvSpPr txBox="1"/>
          <p:nvPr/>
        </p:nvSpPr>
        <p:spPr>
          <a:xfrm>
            <a:off x="1965820" y="3510396"/>
            <a:ext cx="61510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2</a:t>
            </a:r>
            <a:r>
              <a:rPr kumimoji="1" lang="ja-JP" altLang="en-US" sz="4400" b="1" i="0" u="none" strike="noStrike" kern="1200" cap="none" spc="0" normalizeH="0" baseline="0" noProof="0">
                <a:ln>
                  <a:noFill/>
                </a:ln>
                <a:solidFill>
                  <a:srgbClr val="FFC000">
                    <a:lumMod val="75000"/>
                  </a:srgbClr>
                </a:solidFill>
                <a:effectLst/>
                <a:uLnTx/>
                <a:uFillTx/>
                <a:latin typeface="游ゴシック" panose="020F0502020204030204"/>
                <a:ea typeface="游ゴシック" panose="020B0400000000000000" pitchFamily="50" charset="-128"/>
                <a:cs typeface="+mn-cs"/>
              </a:rPr>
              <a:t>　ご指摘対応について</a:t>
            </a:r>
            <a:endParaRPr kumimoji="1" lang="en-US" altLang="ja-JP" sz="44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B5E9FA2B-31D5-6696-969B-BCFD9AF80A26}"/>
              </a:ext>
            </a:extLst>
          </p:cNvPr>
          <p:cNvSpPr txBox="1"/>
          <p:nvPr/>
        </p:nvSpPr>
        <p:spPr>
          <a:xfrm>
            <a:off x="375659" y="428854"/>
            <a:ext cx="264687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営業本部</a:t>
            </a:r>
            <a:endParaRPr kumimoji="1" lang="en-US" altLang="ja-JP" sz="4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7894FE74-ABCC-5B2A-DCCB-79ACF9B720E5}"/>
              </a:ext>
            </a:extLst>
          </p:cNvPr>
          <p:cNvCxnSpPr/>
          <p:nvPr/>
        </p:nvCxnSpPr>
        <p:spPr>
          <a:xfrm>
            <a:off x="346533" y="1431636"/>
            <a:ext cx="6517532" cy="0"/>
          </a:xfrm>
          <a:prstGeom prst="line">
            <a:avLst/>
          </a:prstGeom>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DDB60C92-82E8-B0B6-2F91-5FD1BEE28C83}"/>
              </a:ext>
            </a:extLst>
          </p:cNvPr>
          <p:cNvSpPr txBox="1"/>
          <p:nvPr/>
        </p:nvSpPr>
        <p:spPr>
          <a:xfrm>
            <a:off x="1965820" y="4866808"/>
            <a:ext cx="61510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3</a:t>
            </a:r>
            <a:r>
              <a:rPr kumimoji="1" lang="ja-JP" altLang="en-US" sz="4400" b="1" i="0" u="none" strike="noStrike" kern="1200" cap="none" spc="0" normalizeH="0" baseline="0" noProof="0">
                <a:ln>
                  <a:noFill/>
                </a:ln>
                <a:solidFill>
                  <a:srgbClr val="FFC000">
                    <a:lumMod val="75000"/>
                  </a:srgbClr>
                </a:solidFill>
                <a:effectLst/>
                <a:uLnTx/>
                <a:uFillTx/>
                <a:latin typeface="游ゴシック" panose="020F0502020204030204"/>
                <a:ea typeface="游ゴシック" panose="020B0400000000000000" pitchFamily="50" charset="-128"/>
                <a:cs typeface="+mn-cs"/>
              </a:rPr>
              <a:t>　未成年飲酒について</a:t>
            </a:r>
            <a:endParaRPr kumimoji="1" lang="en-US" altLang="ja-JP" sz="44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3019624"/>
      </p:ext>
    </p:extLst>
  </p:cSld>
  <p:clrMapOvr>
    <a:masterClrMapping/>
  </p:clrMapOvr>
  <p:transition spd="slow">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D81F88-C9E6-46FA-BCE6-388014F90F5C}"/>
              </a:ext>
            </a:extLst>
          </p:cNvPr>
          <p:cNvSpPr txBox="1"/>
          <p:nvPr/>
        </p:nvSpPr>
        <p:spPr>
          <a:xfrm>
            <a:off x="2053868" y="2811801"/>
            <a:ext cx="8084264"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rPr>
              <a:t>危機</a:t>
            </a:r>
            <a:r>
              <a:rPr kumimoji="1" lang="ja-JP" altLang="en-US" sz="4400" b="1" i="0" u="none" strike="noStrike" kern="1200" cap="none" spc="0" normalizeH="0" baseline="0" noProof="0">
                <a:ln>
                  <a:noFill/>
                </a:ln>
                <a:solidFill>
                  <a:srgbClr val="FFC000"/>
                </a:solidFill>
                <a:effectLst/>
                <a:uLnTx/>
                <a:uFillTx/>
                <a:latin typeface="游ゴシック" panose="020F0502020204030204"/>
                <a:ea typeface="游ゴシック" panose="020B0400000000000000" pitchFamily="50" charset="-128"/>
                <a:cs typeface="+mn-cs"/>
              </a:rPr>
              <a:t>管理ガイドラインについて</a:t>
            </a:r>
            <a:endParaRPr kumimoji="1" lang="en-US" altLang="ja-JP" sz="44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～営業本部～</a:t>
            </a:r>
            <a:endParaRPr kumimoji="1" lang="en-US" altLang="ja-JP"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02856873"/>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異物混入・誤提供・備品破損に関しての取り組み</a:t>
            </a:r>
          </a:p>
        </p:txBody>
      </p:sp>
      <p:sp>
        <p:nvSpPr>
          <p:cNvPr id="10" name="正方形/長方形 9">
            <a:extLst>
              <a:ext uri="{FF2B5EF4-FFF2-40B4-BE49-F238E27FC236}">
                <a16:creationId xmlns:a16="http://schemas.microsoft.com/office/drawing/2014/main" id="{31CDB7F5-62D2-BC31-9348-314315E41D46}"/>
              </a:ext>
            </a:extLst>
          </p:cNvPr>
          <p:cNvSpPr/>
          <p:nvPr/>
        </p:nvSpPr>
        <p:spPr>
          <a:xfrm>
            <a:off x="754388" y="142946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❶　</a:t>
            </a:r>
            <a:r>
              <a:rPr lang="ja-JP" altLang="en-US" sz="2400" b="1" dirty="0">
                <a:solidFill>
                  <a:srgbClr val="385723"/>
                </a:solidFill>
                <a:latin typeface="+mn-ea"/>
              </a:rPr>
              <a:t>店舗</a:t>
            </a:r>
            <a:r>
              <a:rPr lang="en-US" altLang="ja-JP" sz="2400" b="1" dirty="0">
                <a:solidFill>
                  <a:srgbClr val="385723"/>
                </a:solidFill>
                <a:latin typeface="+mn-ea"/>
              </a:rPr>
              <a:t>MTG</a:t>
            </a:r>
            <a:r>
              <a:rPr lang="ja-JP" altLang="en-US" sz="2400" b="1" dirty="0">
                <a:solidFill>
                  <a:srgbClr val="385723"/>
                </a:solidFill>
                <a:latin typeface="+mn-ea"/>
              </a:rPr>
              <a:t>、店舗</a:t>
            </a:r>
            <a:r>
              <a:rPr lang="en-US" altLang="ja-JP" sz="2400" b="1" dirty="0">
                <a:solidFill>
                  <a:srgbClr val="385723"/>
                </a:solidFill>
                <a:latin typeface="+mn-ea"/>
              </a:rPr>
              <a:t>line</a:t>
            </a:r>
            <a:r>
              <a:rPr lang="ja-JP" altLang="en-US" sz="2400" b="1" dirty="0">
                <a:solidFill>
                  <a:srgbClr val="385723"/>
                </a:solidFill>
                <a:latin typeface="+mn-ea"/>
              </a:rPr>
              <a:t>での注意喚起</a:t>
            </a:r>
            <a:endParaRPr kumimoji="1" lang="ja-JP" altLang="en-US" sz="2400" b="1" dirty="0">
              <a:solidFill>
                <a:srgbClr val="385723"/>
              </a:solidFill>
              <a:latin typeface="+mn-ea"/>
            </a:endParaRPr>
          </a:p>
        </p:txBody>
      </p:sp>
      <p:sp>
        <p:nvSpPr>
          <p:cNvPr id="11" name="正方形/長方形 10">
            <a:extLst>
              <a:ext uri="{FF2B5EF4-FFF2-40B4-BE49-F238E27FC236}">
                <a16:creationId xmlns:a16="http://schemas.microsoft.com/office/drawing/2014/main" id="{DB1577DE-3E12-43FE-55E0-F01B62988AF5}"/>
              </a:ext>
            </a:extLst>
          </p:cNvPr>
          <p:cNvSpPr/>
          <p:nvPr/>
        </p:nvSpPr>
        <p:spPr>
          <a:xfrm>
            <a:off x="754388" y="3020623"/>
            <a:ext cx="10030365"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❸</a:t>
            </a:r>
            <a:r>
              <a:rPr kumimoji="1" lang="ja-JP" altLang="en-US" sz="2400" b="1" dirty="0">
                <a:solidFill>
                  <a:srgbClr val="385723"/>
                </a:solidFill>
                <a:latin typeface="+mn-ea"/>
              </a:rPr>
              <a:t>　発生時の報告（店長⇒店舗</a:t>
            </a:r>
            <a:r>
              <a:rPr kumimoji="1" lang="en-US" altLang="ja-JP" sz="2400" b="1" dirty="0">
                <a:solidFill>
                  <a:srgbClr val="385723"/>
                </a:solidFill>
                <a:latin typeface="+mn-ea"/>
              </a:rPr>
              <a:t>line</a:t>
            </a:r>
            <a:r>
              <a:rPr kumimoji="1" lang="ja-JP" altLang="en-US" sz="2400" b="1" dirty="0">
                <a:solidFill>
                  <a:srgbClr val="385723"/>
                </a:solidFill>
                <a:latin typeface="+mn-ea"/>
              </a:rPr>
              <a:t>⇒危機管理室　＊重度な事例）</a:t>
            </a:r>
          </a:p>
        </p:txBody>
      </p:sp>
      <p:sp>
        <p:nvSpPr>
          <p:cNvPr id="12" name="正方形/長方形 11">
            <a:extLst>
              <a:ext uri="{FF2B5EF4-FFF2-40B4-BE49-F238E27FC236}">
                <a16:creationId xmlns:a16="http://schemas.microsoft.com/office/drawing/2014/main" id="{9D5760BD-88DC-552B-CB58-E2306740C56D}"/>
              </a:ext>
            </a:extLst>
          </p:cNvPr>
          <p:cNvSpPr/>
          <p:nvPr/>
        </p:nvSpPr>
        <p:spPr>
          <a:xfrm>
            <a:off x="754388" y="381620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❹</a:t>
            </a:r>
            <a:r>
              <a:rPr kumimoji="1" lang="ja-JP" altLang="en-US" sz="2400" b="1" dirty="0">
                <a:solidFill>
                  <a:srgbClr val="385723"/>
                </a:solidFill>
                <a:latin typeface="+mn-ea"/>
              </a:rPr>
              <a:t>　</a:t>
            </a:r>
            <a:r>
              <a:rPr lang="ja-JP" altLang="en-US" sz="2400" b="1" dirty="0">
                <a:solidFill>
                  <a:srgbClr val="385723"/>
                </a:solidFill>
                <a:latin typeface="+mn-ea"/>
              </a:rPr>
              <a:t>再発防止案の検討と現場運用確認</a:t>
            </a:r>
            <a:endParaRPr kumimoji="1" lang="ja-JP" altLang="en-US" sz="2400" b="1" dirty="0">
              <a:solidFill>
                <a:srgbClr val="385723"/>
              </a:solidFill>
              <a:latin typeface="+mn-ea"/>
            </a:endParaRPr>
          </a:p>
        </p:txBody>
      </p:sp>
      <p:sp>
        <p:nvSpPr>
          <p:cNvPr id="23" name="正方形/長方形 22">
            <a:extLst>
              <a:ext uri="{FF2B5EF4-FFF2-40B4-BE49-F238E27FC236}">
                <a16:creationId xmlns:a16="http://schemas.microsoft.com/office/drawing/2014/main" id="{77AD1A07-5D27-A218-5643-D4D06198620A}"/>
              </a:ext>
            </a:extLst>
          </p:cNvPr>
          <p:cNvSpPr/>
          <p:nvPr/>
        </p:nvSpPr>
        <p:spPr>
          <a:xfrm>
            <a:off x="754388" y="540736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❻</a:t>
            </a:r>
            <a:r>
              <a:rPr kumimoji="1" lang="ja-JP" altLang="en-US" sz="2400" b="1" dirty="0">
                <a:solidFill>
                  <a:srgbClr val="385723"/>
                </a:solidFill>
                <a:latin typeface="+mn-ea"/>
              </a:rPr>
              <a:t>　</a:t>
            </a:r>
            <a:r>
              <a:rPr lang="ja-JP" altLang="en-US" sz="2400" b="1" dirty="0">
                <a:solidFill>
                  <a:srgbClr val="385723"/>
                </a:solidFill>
                <a:latin typeface="+mn-ea"/>
              </a:rPr>
              <a:t>注意喚起</a:t>
            </a:r>
            <a:r>
              <a:rPr lang="en-US" altLang="ja-JP" sz="2400" b="1" dirty="0">
                <a:solidFill>
                  <a:srgbClr val="385723"/>
                </a:solidFill>
                <a:latin typeface="+mn-ea"/>
              </a:rPr>
              <a:t>POP</a:t>
            </a:r>
            <a:r>
              <a:rPr lang="ja-JP" altLang="en-US" sz="2400" b="1" dirty="0">
                <a:solidFill>
                  <a:srgbClr val="385723"/>
                </a:solidFill>
                <a:latin typeface="+mn-ea"/>
              </a:rPr>
              <a:t>の掲示　＊告知・抑止</a:t>
            </a:r>
            <a:endParaRPr kumimoji="1" lang="ja-JP" altLang="en-US" sz="2400" b="1" dirty="0">
              <a:solidFill>
                <a:srgbClr val="385723"/>
              </a:solidFill>
              <a:latin typeface="+mn-ea"/>
            </a:endParaRPr>
          </a:p>
        </p:txBody>
      </p:sp>
      <p:sp>
        <p:nvSpPr>
          <p:cNvPr id="29" name="正方形/長方形 28">
            <a:extLst>
              <a:ext uri="{FF2B5EF4-FFF2-40B4-BE49-F238E27FC236}">
                <a16:creationId xmlns:a16="http://schemas.microsoft.com/office/drawing/2014/main" id="{81FF25D7-C56D-E8A7-0B13-E53F7504DF00}"/>
              </a:ext>
            </a:extLst>
          </p:cNvPr>
          <p:cNvSpPr/>
          <p:nvPr/>
        </p:nvSpPr>
        <p:spPr>
          <a:xfrm>
            <a:off x="754388" y="4611783"/>
            <a:ext cx="6050902"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a:t>
            </a:r>
            <a:r>
              <a:rPr lang="ja-JP" altLang="en-US" sz="2400" b="1" dirty="0">
                <a:solidFill>
                  <a:srgbClr val="385723"/>
                </a:solidFill>
                <a:latin typeface="+mn-ea"/>
              </a:rPr>
              <a:t>❺</a:t>
            </a:r>
            <a:r>
              <a:rPr kumimoji="1" lang="ja-JP" altLang="en-US" sz="2400" b="1" dirty="0">
                <a:solidFill>
                  <a:srgbClr val="385723"/>
                </a:solidFill>
                <a:latin typeface="+mn-ea"/>
              </a:rPr>
              <a:t>　</a:t>
            </a:r>
            <a:r>
              <a:rPr lang="ja-JP" altLang="en-US" sz="2400" b="1" dirty="0">
                <a:solidFill>
                  <a:srgbClr val="385723"/>
                </a:solidFill>
                <a:latin typeface="+mn-ea"/>
              </a:rPr>
              <a:t>懲罰対象を全スタッフへ　＊抑止</a:t>
            </a:r>
            <a:endParaRPr kumimoji="1" lang="ja-JP" altLang="en-US" sz="2400" b="1" dirty="0">
              <a:solidFill>
                <a:srgbClr val="385723"/>
              </a:solidFill>
              <a:latin typeface="+mn-ea"/>
            </a:endParaRPr>
          </a:p>
        </p:txBody>
      </p:sp>
      <p:sp>
        <p:nvSpPr>
          <p:cNvPr id="31" name="正方形/長方形 30">
            <a:extLst>
              <a:ext uri="{FF2B5EF4-FFF2-40B4-BE49-F238E27FC236}">
                <a16:creationId xmlns:a16="http://schemas.microsoft.com/office/drawing/2014/main" id="{51E6D128-18C3-8E30-6C63-EDF3B01ADBFC}"/>
              </a:ext>
            </a:extLst>
          </p:cNvPr>
          <p:cNvSpPr/>
          <p:nvPr/>
        </p:nvSpPr>
        <p:spPr>
          <a:xfrm>
            <a:off x="754387" y="2225043"/>
            <a:ext cx="11065079"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385723"/>
                </a:solidFill>
                <a:latin typeface="+mn-ea"/>
              </a:rPr>
              <a:t>　❷　</a:t>
            </a:r>
            <a:r>
              <a:rPr lang="ja-JP" altLang="en-US" sz="2400" b="1" dirty="0">
                <a:solidFill>
                  <a:srgbClr val="385723"/>
                </a:solidFill>
                <a:latin typeface="+mn-ea"/>
              </a:rPr>
              <a:t>運用</a:t>
            </a:r>
            <a:r>
              <a:rPr lang="en-US" altLang="ja-JP" sz="2400" b="1" dirty="0">
                <a:solidFill>
                  <a:srgbClr val="385723"/>
                </a:solidFill>
                <a:latin typeface="+mn-ea"/>
              </a:rPr>
              <a:t>OP</a:t>
            </a:r>
            <a:r>
              <a:rPr lang="ja-JP" altLang="en-US" sz="2400" b="1" dirty="0">
                <a:solidFill>
                  <a:srgbClr val="385723"/>
                </a:solidFill>
                <a:latin typeface="+mn-ea"/>
              </a:rPr>
              <a:t>の厳守（入店前ルール・アレルギー表、チェック体制等）</a:t>
            </a:r>
            <a:endParaRPr kumimoji="1" lang="ja-JP" altLang="en-US" sz="2400" b="1" dirty="0">
              <a:solidFill>
                <a:srgbClr val="385723"/>
              </a:solidFill>
              <a:latin typeface="+mn-ea"/>
            </a:endParaRPr>
          </a:p>
        </p:txBody>
      </p:sp>
      <p:pic>
        <p:nvPicPr>
          <p:cNvPr id="4" name="図 3">
            <a:extLst>
              <a:ext uri="{FF2B5EF4-FFF2-40B4-BE49-F238E27FC236}">
                <a16:creationId xmlns:a16="http://schemas.microsoft.com/office/drawing/2014/main" id="{91AC434A-30C8-6294-7E25-C35A896C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929" y="3670090"/>
            <a:ext cx="2219286" cy="3110418"/>
          </a:xfrm>
          <a:prstGeom prst="rect">
            <a:avLst/>
          </a:prstGeom>
        </p:spPr>
      </p:pic>
      <p:sp>
        <p:nvSpPr>
          <p:cNvPr id="5" name="正方形/長方形 4">
            <a:extLst>
              <a:ext uri="{FF2B5EF4-FFF2-40B4-BE49-F238E27FC236}">
                <a16:creationId xmlns:a16="http://schemas.microsoft.com/office/drawing/2014/main" id="{FED1BA44-5825-38A6-F8F2-164D4CC5DFE8}"/>
              </a:ext>
            </a:extLst>
          </p:cNvPr>
          <p:cNvSpPr/>
          <p:nvPr/>
        </p:nvSpPr>
        <p:spPr>
          <a:xfrm>
            <a:off x="650522" y="2516670"/>
            <a:ext cx="10890956" cy="2306839"/>
          </a:xfrm>
          <a:prstGeom prst="rect">
            <a:avLst/>
          </a:prstGeom>
          <a:solidFill>
            <a:schemeClr val="dk1">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4000" b="1" dirty="0"/>
              <a:t>社員だけでなく全スタッフの意識改革を行い</a:t>
            </a:r>
            <a:endParaRPr lang="en-US" altLang="ja-JP" sz="4000" b="1" dirty="0"/>
          </a:p>
          <a:p>
            <a:pPr algn="ctr"/>
            <a:r>
              <a:rPr kumimoji="1" lang="ja-JP" altLang="en-US" sz="4000" b="1" dirty="0"/>
              <a:t>どれだけ各店舗で徹底できるか</a:t>
            </a:r>
          </a:p>
        </p:txBody>
      </p:sp>
    </p:spTree>
    <p:extLst>
      <p:ext uri="{BB962C8B-B14F-4D97-AF65-F5344CB8AC3E}">
        <p14:creationId xmlns:p14="http://schemas.microsoft.com/office/powerpoint/2010/main" val="38328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3" grpId="0"/>
      <p:bldP spid="29" grpId="0"/>
      <p:bldP spid="31"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5B459D-97BF-4BF3-8C21-AFEC604B56EB}"/>
              </a:ext>
            </a:extLst>
          </p:cNvPr>
          <p:cNvPicPr>
            <a:picLocks noChangeAspect="1"/>
          </p:cNvPicPr>
          <p:nvPr/>
        </p:nvPicPr>
        <p:blipFill rotWithShape="1">
          <a:blip r:embed="rId2"/>
          <a:srcRect t="6267" b="27333"/>
          <a:stretch/>
        </p:blipFill>
        <p:spPr>
          <a:xfrm>
            <a:off x="1060704" y="300813"/>
            <a:ext cx="4351039" cy="6256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正方形/長方形 8">
            <a:extLst>
              <a:ext uri="{FF2B5EF4-FFF2-40B4-BE49-F238E27FC236}">
                <a16:creationId xmlns:a16="http://schemas.microsoft.com/office/drawing/2014/main" id="{5A4B95FC-78FD-48B5-A73F-8901C66ED401}"/>
              </a:ext>
            </a:extLst>
          </p:cNvPr>
          <p:cNvSpPr/>
          <p:nvPr/>
        </p:nvSpPr>
        <p:spPr>
          <a:xfrm>
            <a:off x="1162966" y="2354034"/>
            <a:ext cx="2019145" cy="19345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EFE10163-3753-41C2-AC90-3AE6DA6506A0}"/>
              </a:ext>
            </a:extLst>
          </p:cNvPr>
          <p:cNvSpPr/>
          <p:nvPr/>
        </p:nvSpPr>
        <p:spPr>
          <a:xfrm>
            <a:off x="3284373" y="2354034"/>
            <a:ext cx="2019145" cy="19345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A99F5A4D-8357-44EA-ACD4-39CD85CDA0DF}"/>
              </a:ext>
            </a:extLst>
          </p:cNvPr>
          <p:cNvSpPr/>
          <p:nvPr/>
        </p:nvSpPr>
        <p:spPr>
          <a:xfrm>
            <a:off x="3284373" y="4437322"/>
            <a:ext cx="2019145" cy="193450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E0E77C73-23A3-4E50-B03D-5CF70EABABBA}"/>
              </a:ext>
            </a:extLst>
          </p:cNvPr>
          <p:cNvSpPr txBox="1"/>
          <p:nvPr/>
        </p:nvSpPr>
        <p:spPr>
          <a:xfrm>
            <a:off x="8429436" y="2850689"/>
            <a:ext cx="2954655"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営業本部</a:t>
            </a:r>
            <a:endParaRPr kumimoji="1" lang="en-US" altLang="ja-JP"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管轄</a:t>
            </a:r>
            <a:endParaRPr kumimoji="1" lang="en-US" altLang="ja-JP" sz="5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矢印: 右 5">
            <a:extLst>
              <a:ext uri="{FF2B5EF4-FFF2-40B4-BE49-F238E27FC236}">
                <a16:creationId xmlns:a16="http://schemas.microsoft.com/office/drawing/2014/main" id="{4E7CCAC9-1033-492B-AF1B-8C2027832620}"/>
              </a:ext>
            </a:extLst>
          </p:cNvPr>
          <p:cNvSpPr/>
          <p:nvPr/>
        </p:nvSpPr>
        <p:spPr>
          <a:xfrm>
            <a:off x="6455647" y="2776215"/>
            <a:ext cx="1380744" cy="1828800"/>
          </a:xfrm>
          <a:prstGeom prst="rightArrow">
            <a:avLst/>
          </a:prstGeom>
          <a:solidFill>
            <a:srgbClr val="FF33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466955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1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11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11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10;&#10;自動的に生成された説明">
            <a:extLst>
              <a:ext uri="{FF2B5EF4-FFF2-40B4-BE49-F238E27FC236}">
                <a16:creationId xmlns:a16="http://schemas.microsoft.com/office/drawing/2014/main" id="{F29937FE-5ABA-E347-BE0B-E22C40968ED8}"/>
              </a:ext>
            </a:extLst>
          </p:cNvPr>
          <p:cNvPicPr>
            <a:picLocks noChangeAspect="1"/>
          </p:cNvPicPr>
          <p:nvPr/>
        </p:nvPicPr>
        <p:blipFill rotWithShape="1">
          <a:blip r:embed="rId3">
            <a:extLst>
              <a:ext uri="{28A0092B-C50C-407E-A947-70E740481C1C}">
                <a14:useLocalDpi xmlns:a14="http://schemas.microsoft.com/office/drawing/2010/main" val="0"/>
              </a:ext>
            </a:extLst>
          </a:blip>
          <a:srcRect l="8964" r="6325"/>
          <a:stretch/>
        </p:blipFill>
        <p:spPr>
          <a:xfrm>
            <a:off x="5136735" y="327170"/>
            <a:ext cx="3157766" cy="6350000"/>
          </a:xfrm>
          <a:prstGeom prst="rect">
            <a:avLst/>
          </a:prstGeom>
        </p:spPr>
      </p:pic>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1F3ECCDA-9F3A-1D47-B37A-D0432715E5B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585220" y="327170"/>
            <a:ext cx="3247472" cy="6318537"/>
          </a:xfrm>
          <a:prstGeom prst="rect">
            <a:avLst/>
          </a:prstGeom>
        </p:spPr>
      </p:pic>
      <p:pic>
        <p:nvPicPr>
          <p:cNvPr id="5" name="図 4">
            <a:extLst>
              <a:ext uri="{FF2B5EF4-FFF2-40B4-BE49-F238E27FC236}">
                <a16:creationId xmlns:a16="http://schemas.microsoft.com/office/drawing/2014/main" id="{AFBFCD02-F43F-4417-9073-F2D1CFB1CD8A}"/>
              </a:ext>
            </a:extLst>
          </p:cNvPr>
          <p:cNvPicPr>
            <a:picLocks noChangeAspect="1"/>
          </p:cNvPicPr>
          <p:nvPr/>
        </p:nvPicPr>
        <p:blipFill rotWithShape="1">
          <a:blip r:embed="rId5"/>
          <a:srcRect l="4694" t="8899" r="2692" b="48899"/>
          <a:stretch/>
        </p:blipFill>
        <p:spPr>
          <a:xfrm>
            <a:off x="588561" y="837527"/>
            <a:ext cx="3749879" cy="2894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テキスト ボックス 7">
            <a:extLst>
              <a:ext uri="{FF2B5EF4-FFF2-40B4-BE49-F238E27FC236}">
                <a16:creationId xmlns:a16="http://schemas.microsoft.com/office/drawing/2014/main" id="{91ADA274-610E-4128-8FF9-968B6B56F0AD}"/>
              </a:ext>
            </a:extLst>
          </p:cNvPr>
          <p:cNvSpPr txBox="1"/>
          <p:nvPr/>
        </p:nvSpPr>
        <p:spPr>
          <a:xfrm>
            <a:off x="64514" y="4110861"/>
            <a:ext cx="5072221"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KWG</a:t>
            </a:r>
            <a:r>
              <a:rPr kumimoji="1" lang="ja-JP" altLang="en-US" sz="2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社内</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https://</a:t>
            </a:r>
            <a:r>
              <a:rPr kumimoji="1" lang="en-US" altLang="ja-JP" sz="20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www.kwgstaff.com</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20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keepstaffonly</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DB52A1FB-0E89-45AA-ACF6-209CF1DE3CAF}"/>
              </a:ext>
            </a:extLst>
          </p:cNvPr>
          <p:cNvSpPr/>
          <p:nvPr/>
        </p:nvSpPr>
        <p:spPr>
          <a:xfrm>
            <a:off x="8647954" y="1400122"/>
            <a:ext cx="3092490" cy="10048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33062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45B459D-97BF-4BF3-8C21-AFEC604B56EB}"/>
              </a:ext>
            </a:extLst>
          </p:cNvPr>
          <p:cNvPicPr>
            <a:picLocks noChangeAspect="1"/>
          </p:cNvPicPr>
          <p:nvPr/>
        </p:nvPicPr>
        <p:blipFill rotWithShape="1">
          <a:blip r:embed="rId2"/>
          <a:srcRect t="6267" b="27333"/>
          <a:stretch/>
        </p:blipFill>
        <p:spPr>
          <a:xfrm>
            <a:off x="899803" y="300813"/>
            <a:ext cx="4351039" cy="6256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正方形/長方形 8">
            <a:extLst>
              <a:ext uri="{FF2B5EF4-FFF2-40B4-BE49-F238E27FC236}">
                <a16:creationId xmlns:a16="http://schemas.microsoft.com/office/drawing/2014/main" id="{5A4B95FC-78FD-48B5-A73F-8901C66ED401}"/>
              </a:ext>
            </a:extLst>
          </p:cNvPr>
          <p:cNvSpPr/>
          <p:nvPr/>
        </p:nvSpPr>
        <p:spPr>
          <a:xfrm>
            <a:off x="3270783" y="5367528"/>
            <a:ext cx="1746504" cy="457200"/>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3C20F61E-E006-4EEC-BE00-9A8C22FE54EB}"/>
              </a:ext>
            </a:extLst>
          </p:cNvPr>
          <p:cNvSpPr txBox="1"/>
          <p:nvPr/>
        </p:nvSpPr>
        <p:spPr>
          <a:xfrm>
            <a:off x="6530235" y="2525298"/>
            <a:ext cx="5855006"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32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危機管理ガイドライン</a:t>
            </a:r>
            <a:r>
              <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は起きてしまった際の</a:t>
            </a:r>
            <a:endParaRPr kumimoji="1" lang="en-US" altLang="ja-JP"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a:ln>
                  <a:noFill/>
                </a:ln>
                <a:solidFill>
                  <a:srgbClr val="FFC000"/>
                </a:solidFill>
                <a:effectLst/>
                <a:uLnTx/>
                <a:uFillTx/>
                <a:latin typeface="游ゴシック" panose="020F0502020204030204"/>
                <a:ea typeface="游ゴシック" panose="020B0400000000000000" pitchFamily="50" charset="-128"/>
                <a:cs typeface="+mn-cs"/>
              </a:rPr>
              <a:t>対応手順</a:t>
            </a:r>
            <a:endParaRPr kumimoji="1" lang="en-US" altLang="ja-JP" sz="88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p:txBody>
      </p:sp>
      <p:sp>
        <p:nvSpPr>
          <p:cNvPr id="6" name="左矢印 5">
            <a:extLst>
              <a:ext uri="{FF2B5EF4-FFF2-40B4-BE49-F238E27FC236}">
                <a16:creationId xmlns:a16="http://schemas.microsoft.com/office/drawing/2014/main" id="{19F50E9C-8C9D-8641-A0C8-6708D8490A11}"/>
              </a:ext>
            </a:extLst>
          </p:cNvPr>
          <p:cNvSpPr/>
          <p:nvPr/>
        </p:nvSpPr>
        <p:spPr>
          <a:xfrm>
            <a:off x="5661766" y="3010502"/>
            <a:ext cx="868471" cy="1030140"/>
          </a:xfrm>
          <a:prstGeom prst="lef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34448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1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9"/>
                                        </p:tgtEl>
                                      </p:cBhvr>
                                    </p:animEffect>
                                    <p:animScale>
                                      <p:cBhvr>
                                        <p:cTn id="24"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5" grpId="0"/>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742B9922-AA23-B216-CA59-3E5A0CB7F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1525" y="803915"/>
            <a:ext cx="3147685" cy="5982497"/>
          </a:xfrm>
          <a:prstGeom prst="rect">
            <a:avLst/>
          </a:prstGeom>
        </p:spPr>
      </p:pic>
      <p:sp>
        <p:nvSpPr>
          <p:cNvPr id="11" name="二等辺三角形 10">
            <a:extLst>
              <a:ext uri="{FF2B5EF4-FFF2-40B4-BE49-F238E27FC236}">
                <a16:creationId xmlns:a16="http://schemas.microsoft.com/office/drawing/2014/main" id="{0B19592D-5997-404C-B4C4-C6382ED7263F}"/>
              </a:ext>
            </a:extLst>
          </p:cNvPr>
          <p:cNvSpPr/>
          <p:nvPr/>
        </p:nvSpPr>
        <p:spPr>
          <a:xfrm rot="5400000">
            <a:off x="5756979" y="3739712"/>
            <a:ext cx="1408176" cy="43891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 name="図 2">
            <a:extLst>
              <a:ext uri="{FF2B5EF4-FFF2-40B4-BE49-F238E27FC236}">
                <a16:creationId xmlns:a16="http://schemas.microsoft.com/office/drawing/2014/main" id="{EC51BA33-868F-4E8C-A117-F03DA7871EFA}"/>
              </a:ext>
            </a:extLst>
          </p:cNvPr>
          <p:cNvPicPr>
            <a:picLocks noChangeAspect="1"/>
          </p:cNvPicPr>
          <p:nvPr/>
        </p:nvPicPr>
        <p:blipFill rotWithShape="1">
          <a:blip r:embed="rId3"/>
          <a:srcRect t="6000" b="12133"/>
          <a:stretch/>
        </p:blipFill>
        <p:spPr>
          <a:xfrm>
            <a:off x="1686555" y="941831"/>
            <a:ext cx="3147685" cy="5580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正方形/長方形 1">
            <a:extLst>
              <a:ext uri="{FF2B5EF4-FFF2-40B4-BE49-F238E27FC236}">
                <a16:creationId xmlns:a16="http://schemas.microsoft.com/office/drawing/2014/main" id="{4C4C35BB-6C97-444C-BC55-4C6CBA6485CF}"/>
              </a:ext>
            </a:extLst>
          </p:cNvPr>
          <p:cNvSpPr/>
          <p:nvPr/>
        </p:nvSpPr>
        <p:spPr>
          <a:xfrm>
            <a:off x="1805814" y="3018275"/>
            <a:ext cx="2912490" cy="1269504"/>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2FE9351-5EA7-47F8-9D00-5102B967254F}"/>
              </a:ext>
            </a:extLst>
          </p:cNvPr>
          <p:cNvSpPr/>
          <p:nvPr/>
        </p:nvSpPr>
        <p:spPr>
          <a:xfrm>
            <a:off x="1805814" y="4571635"/>
            <a:ext cx="2912490" cy="17925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830037DC-FCDB-45EB-8D5B-B21FD546C67F}"/>
              </a:ext>
            </a:extLst>
          </p:cNvPr>
          <p:cNvSpPr/>
          <p:nvPr/>
        </p:nvSpPr>
        <p:spPr>
          <a:xfrm>
            <a:off x="8228337" y="2891726"/>
            <a:ext cx="2676089" cy="150162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BBD72F8D-1A8C-4853-AC1B-5F4839D7FEFE}"/>
              </a:ext>
            </a:extLst>
          </p:cNvPr>
          <p:cNvSpPr/>
          <p:nvPr/>
        </p:nvSpPr>
        <p:spPr>
          <a:xfrm>
            <a:off x="8228337" y="4471550"/>
            <a:ext cx="2676089" cy="2050611"/>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11B8356D-7A3F-4B61-9D76-9066C595E0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89" b="97111" l="3318" r="89100">
                        <a14:foregroundMark x1="20853" y1="45333" x2="4739" y2="73111"/>
                        <a14:foregroundMark x1="30332" y1="88222" x2="38389" y2="90000"/>
                        <a14:foregroundMark x1="42654" y1="65778" x2="42654" y2="72222"/>
                        <a14:foregroundMark x1="48815" y1="31778" x2="51659" y2="42000"/>
                        <a14:foregroundMark x1="67773" y1="28000" x2="63981" y2="31333"/>
                        <a14:foregroundMark x1="52607" y1="14667" x2="73934" y2="8444"/>
                        <a14:foregroundMark x1="73934" y1="8444" x2="80569" y2="10000"/>
                        <a14:foregroundMark x1="63981" y1="2889" x2="63981" y2="2889"/>
                        <a14:foregroundMark x1="34123" y1="97111" x2="26540" y2="91778"/>
                        <a14:foregroundMark x1="87678" y1="32889" x2="87678" y2="32889"/>
                        <a14:foregroundMark x1="88626" y1="14444" x2="88626" y2="14444"/>
                      </a14:backgroundRemoval>
                    </a14:imgEffect>
                    <a14:imgEffect>
                      <a14:brightnessContrast bright="20000" contrast="-40000"/>
                    </a14:imgEffect>
                  </a14:imgLayer>
                </a14:imgProps>
              </a:ext>
            </a:extLst>
          </a:blip>
          <a:stretch>
            <a:fillRect/>
          </a:stretch>
        </p:blipFill>
        <p:spPr>
          <a:xfrm>
            <a:off x="764350" y="405187"/>
            <a:ext cx="1006231" cy="2145990"/>
          </a:xfrm>
          <a:prstGeom prst="rect">
            <a:avLst/>
          </a:prstGeom>
        </p:spPr>
      </p:pic>
      <p:pic>
        <p:nvPicPr>
          <p:cNvPr id="8" name="図 7">
            <a:extLst>
              <a:ext uri="{FF2B5EF4-FFF2-40B4-BE49-F238E27FC236}">
                <a16:creationId xmlns:a16="http://schemas.microsoft.com/office/drawing/2014/main" id="{818075C8-74EE-4B43-931A-BA028A98DF3B}"/>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Lst>
          </a:blip>
          <a:srcRect r="7385"/>
          <a:stretch/>
        </p:blipFill>
        <p:spPr>
          <a:xfrm>
            <a:off x="6961097" y="648201"/>
            <a:ext cx="960428" cy="2243525"/>
          </a:xfrm>
          <a:prstGeom prst="rect">
            <a:avLst/>
          </a:prstGeom>
        </p:spPr>
      </p:pic>
      <p:pic>
        <p:nvPicPr>
          <p:cNvPr id="10" name="図 9">
            <a:extLst>
              <a:ext uri="{FF2B5EF4-FFF2-40B4-BE49-F238E27FC236}">
                <a16:creationId xmlns:a16="http://schemas.microsoft.com/office/drawing/2014/main" id="{3C94CE46-1162-41DA-935E-750EEAD3E6B0}"/>
              </a:ext>
            </a:extLst>
          </p:cNvPr>
          <p:cNvPicPr>
            <a:picLocks noChangeAspect="1"/>
          </p:cNvPicPr>
          <p:nvPr/>
        </p:nvPicPr>
        <p:blipFill>
          <a:blip r:embed="rId8">
            <a:extLst>
              <a:ext uri="{BEBA8EAE-BF5A-486C-A8C5-ECC9F3942E4B}">
                <a14:imgProps xmlns:a14="http://schemas.microsoft.com/office/drawing/2010/main">
                  <a14:imgLayer r:embed="rId5">
                    <a14:imgEffect>
                      <a14:backgroundRemoval t="2889" b="97111" l="3318" r="89100">
                        <a14:foregroundMark x1="20853" y1="45333" x2="4739" y2="73111"/>
                        <a14:foregroundMark x1="30332" y1="88222" x2="38389" y2="90000"/>
                        <a14:foregroundMark x1="42654" y1="65778" x2="42654" y2="72222"/>
                        <a14:foregroundMark x1="48815" y1="31778" x2="51659" y2="42000"/>
                        <a14:foregroundMark x1="67773" y1="28000" x2="63981" y2="31333"/>
                        <a14:foregroundMark x1="52607" y1="14667" x2="73934" y2="8444"/>
                        <a14:foregroundMark x1="73934" y1="8444" x2="80569" y2="10000"/>
                        <a14:foregroundMark x1="63981" y1="2889" x2="63981" y2="2889"/>
                        <a14:foregroundMark x1="34123" y1="97111" x2="26540" y2="91778"/>
                        <a14:foregroundMark x1="87678" y1="32889" x2="87678" y2="32889"/>
                        <a14:foregroundMark x1="88626" y1="14444" x2="88626" y2="14444"/>
                      </a14:backgroundRemoval>
                    </a14:imgEffect>
                    <a14:imgEffect>
                      <a14:brightnessContrast bright="20000" contrast="-40000"/>
                    </a14:imgEffect>
                  </a14:imgLayer>
                </a14:imgProps>
              </a:ext>
            </a:extLst>
          </a:blip>
          <a:stretch>
            <a:fillRect/>
          </a:stretch>
        </p:blipFill>
        <p:spPr>
          <a:xfrm>
            <a:off x="6171589" y="307945"/>
            <a:ext cx="1006231" cy="2145990"/>
          </a:xfrm>
          <a:prstGeom prst="rect">
            <a:avLst/>
          </a:prstGeom>
        </p:spPr>
      </p:pic>
      <p:sp>
        <p:nvSpPr>
          <p:cNvPr id="13" name="四角形: 角を丸くする 12">
            <a:extLst>
              <a:ext uri="{FF2B5EF4-FFF2-40B4-BE49-F238E27FC236}">
                <a16:creationId xmlns:a16="http://schemas.microsoft.com/office/drawing/2014/main" id="{CB3A2813-547B-45DC-9B86-A98AE0FB141A}"/>
              </a:ext>
            </a:extLst>
          </p:cNvPr>
          <p:cNvSpPr/>
          <p:nvPr/>
        </p:nvSpPr>
        <p:spPr>
          <a:xfrm>
            <a:off x="1889984" y="4663256"/>
            <a:ext cx="2740825" cy="1609344"/>
          </a:xfrm>
          <a:prstGeom prst="roundRect">
            <a:avLst/>
          </a:prstGeom>
          <a:solidFill>
            <a:srgbClr val="FF000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店長</a:t>
            </a:r>
          </a:p>
        </p:txBody>
      </p:sp>
      <p:sp>
        <p:nvSpPr>
          <p:cNvPr id="14" name="四角形: 角を丸くする 13">
            <a:extLst>
              <a:ext uri="{FF2B5EF4-FFF2-40B4-BE49-F238E27FC236}">
                <a16:creationId xmlns:a16="http://schemas.microsoft.com/office/drawing/2014/main" id="{B643E96A-94BB-457D-B817-B936C1B63704}"/>
              </a:ext>
            </a:extLst>
          </p:cNvPr>
          <p:cNvSpPr/>
          <p:nvPr/>
        </p:nvSpPr>
        <p:spPr>
          <a:xfrm>
            <a:off x="1888110" y="3081528"/>
            <a:ext cx="2740825" cy="1151387"/>
          </a:xfrm>
          <a:prstGeom prst="roundRect">
            <a:avLst/>
          </a:prstGeom>
          <a:solidFill>
            <a:srgbClr val="0070C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現場スタッフ</a:t>
            </a:r>
          </a:p>
        </p:txBody>
      </p:sp>
      <p:sp>
        <p:nvSpPr>
          <p:cNvPr id="15" name="四角形: 角を丸くする 14">
            <a:extLst>
              <a:ext uri="{FF2B5EF4-FFF2-40B4-BE49-F238E27FC236}">
                <a16:creationId xmlns:a16="http://schemas.microsoft.com/office/drawing/2014/main" id="{B14CF711-1F09-4DBF-B47B-53172E5F7BE9}"/>
              </a:ext>
            </a:extLst>
          </p:cNvPr>
          <p:cNvSpPr/>
          <p:nvPr/>
        </p:nvSpPr>
        <p:spPr>
          <a:xfrm>
            <a:off x="8349764" y="3002551"/>
            <a:ext cx="2457434" cy="1300951"/>
          </a:xfrm>
          <a:prstGeom prst="roundRect">
            <a:avLst/>
          </a:prstGeom>
          <a:solidFill>
            <a:srgbClr val="FF0000">
              <a:alpha val="69804"/>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店長</a:t>
            </a:r>
          </a:p>
        </p:txBody>
      </p:sp>
      <p:sp>
        <p:nvSpPr>
          <p:cNvPr id="16" name="四角形: 角を丸くする 15">
            <a:extLst>
              <a:ext uri="{FF2B5EF4-FFF2-40B4-BE49-F238E27FC236}">
                <a16:creationId xmlns:a16="http://schemas.microsoft.com/office/drawing/2014/main" id="{289457FF-6736-416E-9E1E-51F817FAD16B}"/>
              </a:ext>
            </a:extLst>
          </p:cNvPr>
          <p:cNvSpPr/>
          <p:nvPr/>
        </p:nvSpPr>
        <p:spPr>
          <a:xfrm>
            <a:off x="8349764" y="4663256"/>
            <a:ext cx="2457434" cy="1817910"/>
          </a:xfrm>
          <a:prstGeom prst="roundRect">
            <a:avLst/>
          </a:prstGeom>
          <a:solidFill>
            <a:schemeClr val="accent4">
              <a:lumMod val="75000"/>
              <a:alpha val="69804"/>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GM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SV</a:t>
            </a:r>
            <a:r>
              <a:rPr kumimoji="1" lang="ja-JP" altLang="en-US"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a:t>
            </a:r>
            <a:endPar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690534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4" grpId="0" animBg="1"/>
      <p:bldP spid="5" grpId="0" animBg="1"/>
      <p:bldP spid="9" grpId="0" animBg="1"/>
      <p:bldP spid="13" grpId="0" animBg="1"/>
      <p:bldP spid="14"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A29C5D4-5536-AF1A-EEE4-E3AB7390A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12627" cy="6858000"/>
          </a:xfrm>
          <a:prstGeom prst="rect">
            <a:avLst/>
          </a:prstGeom>
        </p:spPr>
      </p:pic>
      <p:sp>
        <p:nvSpPr>
          <p:cNvPr id="5" name="正方形/長方形 4">
            <a:extLst>
              <a:ext uri="{FF2B5EF4-FFF2-40B4-BE49-F238E27FC236}">
                <a16:creationId xmlns:a16="http://schemas.microsoft.com/office/drawing/2014/main" id="{9CFC8C8F-5387-C64B-A18F-8D0B1DE353FD}"/>
              </a:ext>
            </a:extLst>
          </p:cNvPr>
          <p:cNvSpPr/>
          <p:nvPr/>
        </p:nvSpPr>
        <p:spPr>
          <a:xfrm>
            <a:off x="0" y="6375421"/>
            <a:ext cx="7073153" cy="4825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2349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76A9A77C-B341-238A-F29D-8BDB6DA050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900670"/>
          </a:xfrm>
        </p:spPr>
      </p:pic>
      <p:pic>
        <p:nvPicPr>
          <p:cNvPr id="7" name="図 6">
            <a:extLst>
              <a:ext uri="{FF2B5EF4-FFF2-40B4-BE49-F238E27FC236}">
                <a16:creationId xmlns:a16="http://schemas.microsoft.com/office/drawing/2014/main" id="{35E932EE-491B-704A-7CB0-C8B21E079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65" y="1623846"/>
            <a:ext cx="3937000" cy="901700"/>
          </a:xfrm>
          <a:prstGeom prst="rect">
            <a:avLst/>
          </a:prstGeom>
        </p:spPr>
      </p:pic>
      <p:pic>
        <p:nvPicPr>
          <p:cNvPr id="10" name="図 9">
            <a:extLst>
              <a:ext uri="{FF2B5EF4-FFF2-40B4-BE49-F238E27FC236}">
                <a16:creationId xmlns:a16="http://schemas.microsoft.com/office/drawing/2014/main" id="{E3CE5524-7E5A-73C2-CF0C-13B9DE80F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79" y="2624784"/>
            <a:ext cx="4237172" cy="1910318"/>
          </a:xfrm>
          <a:prstGeom prst="rect">
            <a:avLst/>
          </a:prstGeom>
        </p:spPr>
      </p:pic>
      <p:sp>
        <p:nvSpPr>
          <p:cNvPr id="12" name="右矢印 11">
            <a:extLst>
              <a:ext uri="{FF2B5EF4-FFF2-40B4-BE49-F238E27FC236}">
                <a16:creationId xmlns:a16="http://schemas.microsoft.com/office/drawing/2014/main" id="{F357BE6E-AFD9-7D66-458A-5C3A729A99F4}"/>
              </a:ext>
            </a:extLst>
          </p:cNvPr>
          <p:cNvSpPr/>
          <p:nvPr/>
        </p:nvSpPr>
        <p:spPr>
          <a:xfrm>
            <a:off x="5639381" y="2074696"/>
            <a:ext cx="673100" cy="1793359"/>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1116409F-8003-CD4F-67D9-476A3F389012}"/>
              </a:ext>
            </a:extLst>
          </p:cNvPr>
          <p:cNvSpPr txBox="1"/>
          <p:nvPr/>
        </p:nvSpPr>
        <p:spPr>
          <a:xfrm>
            <a:off x="6889607" y="2417378"/>
            <a:ext cx="512832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店舗名とご指摘対応中ということを記入して</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『KWG</a:t>
            </a:r>
            <a:r>
              <a:rPr kumimoji="1" lang="ja-JP" altLang="en-US" sz="2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社員</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LINE【</a:t>
            </a:r>
            <a:r>
              <a:rPr kumimoji="1" lang="ja-JP" altLang="en-US" sz="2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連絡用</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に一報をお願いします！</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D7C350F6-03FB-4A2B-F1D0-B9885E2CF06C}"/>
              </a:ext>
            </a:extLst>
          </p:cNvPr>
          <p:cNvSpPr txBox="1"/>
          <p:nvPr/>
        </p:nvSpPr>
        <p:spPr>
          <a:xfrm>
            <a:off x="424879" y="1076783"/>
            <a:ext cx="7888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Ex.</a:t>
            </a:r>
            <a:endParaRPr kumimoji="1" lang="ja-JP" altLang="en-US" sz="2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968EB2EB-0B55-AD50-202A-A13838335808}"/>
              </a:ext>
            </a:extLst>
          </p:cNvPr>
          <p:cNvSpPr txBox="1"/>
          <p:nvPr/>
        </p:nvSpPr>
        <p:spPr>
          <a:xfrm>
            <a:off x="6230772" y="4075243"/>
            <a:ext cx="578716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※SV</a:t>
            </a:r>
            <a:r>
              <a:rPr kumimoji="1" lang="ja-JP" altLang="en-US" sz="1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以上のメンバーは確認したら即店舗に連絡をする</a:t>
            </a:r>
          </a:p>
        </p:txBody>
      </p:sp>
      <p:sp>
        <p:nvSpPr>
          <p:cNvPr id="2" name="テキスト ボックス 1">
            <a:extLst>
              <a:ext uri="{FF2B5EF4-FFF2-40B4-BE49-F238E27FC236}">
                <a16:creationId xmlns:a16="http://schemas.microsoft.com/office/drawing/2014/main" id="{FCB5F0F4-6BB2-FABE-C509-069C84D6C61E}"/>
              </a:ext>
            </a:extLst>
          </p:cNvPr>
          <p:cNvSpPr txBox="1"/>
          <p:nvPr/>
        </p:nvSpPr>
        <p:spPr>
          <a:xfrm>
            <a:off x="640552" y="5430359"/>
            <a:ext cx="77428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Ex. </a:t>
            </a:r>
            <a:r>
              <a:rPr kumimoji="1" lang="ja-JP" altLang="en-US" sz="1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お客さんの洋服が汚れてしまって、何かどうしても替えが必要な場合</a:t>
            </a:r>
          </a:p>
        </p:txBody>
      </p:sp>
      <p:sp>
        <p:nvSpPr>
          <p:cNvPr id="3" name="テキスト ボックス 2">
            <a:extLst>
              <a:ext uri="{FF2B5EF4-FFF2-40B4-BE49-F238E27FC236}">
                <a16:creationId xmlns:a16="http://schemas.microsoft.com/office/drawing/2014/main" id="{B0D5DF68-8AE2-B0F7-2BEC-3CD70852983D}"/>
              </a:ext>
            </a:extLst>
          </p:cNvPr>
          <p:cNvSpPr txBox="1"/>
          <p:nvPr/>
        </p:nvSpPr>
        <p:spPr>
          <a:xfrm>
            <a:off x="424879" y="4774576"/>
            <a:ext cx="7742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2800" b="1" i="0" u="none" strike="noStrike" kern="1200" cap="none" spc="0" normalizeH="0" baseline="0" noProof="0">
                <a:ln>
                  <a:noFill/>
                </a:ln>
                <a:solidFill>
                  <a:srgbClr val="FF0000"/>
                </a:solidFill>
                <a:effectLst/>
                <a:uLnTx/>
                <a:uFillTx/>
                <a:latin typeface="游ゴシック" panose="020F0502020204030204"/>
                <a:ea typeface="游ゴシック" panose="020B0400000000000000" pitchFamily="50" charset="-128"/>
                <a:cs typeface="+mn-cs"/>
              </a:rPr>
              <a:t>それでも連絡取れずいざ対応が必要なケース</a:t>
            </a:r>
            <a:r>
              <a:rPr kumimoji="1" lang="en-US" altLang="ja-JP" sz="2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ja-JP" altLang="en-US" sz="2800" b="1" i="0" u="none" strike="noStrike" kern="1200" cap="none" spc="0" normalizeH="0" baseline="0" noProof="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5DEB0C73-D21D-67E1-95F7-E022758D7A2F}"/>
              </a:ext>
            </a:extLst>
          </p:cNvPr>
          <p:cNvSpPr txBox="1"/>
          <p:nvPr/>
        </p:nvSpPr>
        <p:spPr>
          <a:xfrm>
            <a:off x="959199" y="5917380"/>
            <a:ext cx="1027360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基本的にはレシート対応だが、この場合代わりの服を購入して差し上げる</a:t>
            </a:r>
            <a:endParaRPr kumimoji="1" lang="en-US" altLang="ja-JP"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(1</a:t>
            </a: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万円以内現場対応可　</a:t>
            </a: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ただし、現金でのお渡しは不可</a:t>
            </a:r>
            <a:r>
              <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ja-JP" altLang="en-US" sz="2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7593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dissolv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p:bldP spid="2" grpId="0"/>
      <p:bldP spid="3"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CB8C43A-9EA5-574A-94AA-89979BDF3258}"/>
              </a:ext>
            </a:extLst>
          </p:cNvPr>
          <p:cNvPicPr>
            <a:picLocks noChangeAspect="1"/>
          </p:cNvPicPr>
          <p:nvPr/>
        </p:nvPicPr>
        <p:blipFill rotWithShape="1">
          <a:blip r:embed="rId3"/>
          <a:srcRect l="4694" t="8899" r="2692" b="48899"/>
          <a:stretch/>
        </p:blipFill>
        <p:spPr>
          <a:xfrm>
            <a:off x="1638428" y="1311660"/>
            <a:ext cx="3749879" cy="28942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テキスト ボックス 10">
            <a:extLst>
              <a:ext uri="{FF2B5EF4-FFF2-40B4-BE49-F238E27FC236}">
                <a16:creationId xmlns:a16="http://schemas.microsoft.com/office/drawing/2014/main" id="{6E22E5BF-D28E-F04C-AC00-706FE852929D}"/>
              </a:ext>
            </a:extLst>
          </p:cNvPr>
          <p:cNvSpPr txBox="1"/>
          <p:nvPr/>
        </p:nvSpPr>
        <p:spPr>
          <a:xfrm>
            <a:off x="1912676" y="4584994"/>
            <a:ext cx="3475631"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KWG</a:t>
            </a:r>
            <a:r>
              <a:rPr kumimoji="1" lang="ja-JP" altLang="en-US" sz="28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社内</a:t>
            </a: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https://</a:t>
            </a:r>
            <a:r>
              <a:rPr kumimoji="1" lang="en-US" altLang="ja-JP" sz="20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www.kwgstaff.com</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3" name="テキスト ボックス 2">
            <a:extLst>
              <a:ext uri="{FF2B5EF4-FFF2-40B4-BE49-F238E27FC236}">
                <a16:creationId xmlns:a16="http://schemas.microsoft.com/office/drawing/2014/main" id="{501C59E1-6F89-494D-A1FB-A354865F673A}"/>
              </a:ext>
            </a:extLst>
          </p:cNvPr>
          <p:cNvSpPr txBox="1"/>
          <p:nvPr/>
        </p:nvSpPr>
        <p:spPr>
          <a:xfrm>
            <a:off x="7262835" y="5214340"/>
            <a:ext cx="351891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持ってない人はこちらから！</a:t>
            </a:r>
          </a:p>
        </p:txBody>
      </p:sp>
      <p:pic>
        <p:nvPicPr>
          <p:cNvPr id="13" name="図 12" descr="QR コード&#10;&#10;自動的に生成された説明">
            <a:extLst>
              <a:ext uri="{FF2B5EF4-FFF2-40B4-BE49-F238E27FC236}">
                <a16:creationId xmlns:a16="http://schemas.microsoft.com/office/drawing/2014/main" id="{951E0A82-09FC-3F42-A917-8560F8A7B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010" y="1443605"/>
            <a:ext cx="3062562" cy="3032240"/>
          </a:xfrm>
          <a:prstGeom prst="rect">
            <a:avLst/>
          </a:prstGeom>
        </p:spPr>
      </p:pic>
    </p:spTree>
    <p:extLst>
      <p:ext uri="{BB962C8B-B14F-4D97-AF65-F5344CB8AC3E}">
        <p14:creationId xmlns:p14="http://schemas.microsoft.com/office/powerpoint/2010/main" val="7729787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64546F1-80ED-4910-87B6-1BB9BEFAA4A4}"/>
              </a:ext>
            </a:extLst>
          </p:cNvPr>
          <p:cNvPicPr>
            <a:picLocks noChangeAspect="1"/>
          </p:cNvPicPr>
          <p:nvPr/>
        </p:nvPicPr>
        <p:blipFill>
          <a:blip r:embed="rId3"/>
          <a:stretch>
            <a:fillRect/>
          </a:stretch>
        </p:blipFill>
        <p:spPr>
          <a:xfrm>
            <a:off x="374904" y="1545336"/>
            <a:ext cx="6452530" cy="5010912"/>
          </a:xfrm>
          <a:prstGeom prst="rect">
            <a:avLst/>
          </a:prstGeom>
        </p:spPr>
      </p:pic>
      <p:sp>
        <p:nvSpPr>
          <p:cNvPr id="6" name="テキスト ボックス 5">
            <a:extLst>
              <a:ext uri="{FF2B5EF4-FFF2-40B4-BE49-F238E27FC236}">
                <a16:creationId xmlns:a16="http://schemas.microsoft.com/office/drawing/2014/main" id="{D678CB1F-F7C4-4601-9964-6306FBF87F6C}"/>
              </a:ext>
            </a:extLst>
          </p:cNvPr>
          <p:cNvSpPr txBox="1"/>
          <p:nvPr/>
        </p:nvSpPr>
        <p:spPr>
          <a:xfrm>
            <a:off x="1440415" y="2694307"/>
            <a:ext cx="4493538" cy="20005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KWG </a:t>
            </a: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イントラネット</a:t>
            </a:r>
            <a:endParaRPr kumimoji="1" lang="en-US" altLang="ja-JP"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「危機管理ガイドライン」</a:t>
            </a:r>
            <a:endParaRPr kumimoji="1" lang="en-US" altLang="ja-JP" sz="2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2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ショートカット</a:t>
            </a:r>
          </a:p>
        </p:txBody>
      </p:sp>
      <p:sp>
        <p:nvSpPr>
          <p:cNvPr id="7" name="テキスト ボックス 6">
            <a:extLst>
              <a:ext uri="{FF2B5EF4-FFF2-40B4-BE49-F238E27FC236}">
                <a16:creationId xmlns:a16="http://schemas.microsoft.com/office/drawing/2014/main" id="{6E308882-5392-4E4B-A7FA-B797782179AD}"/>
              </a:ext>
            </a:extLst>
          </p:cNvPr>
          <p:cNvSpPr txBox="1"/>
          <p:nvPr/>
        </p:nvSpPr>
        <p:spPr>
          <a:xfrm>
            <a:off x="1689216" y="654293"/>
            <a:ext cx="39959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≪店舗</a:t>
            </a:r>
            <a:r>
              <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PC</a:t>
            </a: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2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1003474B-E342-412F-BDBE-D6D069181E5F}"/>
              </a:ext>
            </a:extLst>
          </p:cNvPr>
          <p:cNvPicPr>
            <a:picLocks noChangeAspect="1"/>
          </p:cNvPicPr>
          <p:nvPr/>
        </p:nvPicPr>
        <p:blipFill rotWithShape="1">
          <a:blip r:embed="rId4"/>
          <a:srcRect t="6267" b="27333"/>
          <a:stretch/>
        </p:blipFill>
        <p:spPr>
          <a:xfrm>
            <a:off x="8118488" y="1683486"/>
            <a:ext cx="3198018" cy="4598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テキスト ボックス 8">
            <a:extLst>
              <a:ext uri="{FF2B5EF4-FFF2-40B4-BE49-F238E27FC236}">
                <a16:creationId xmlns:a16="http://schemas.microsoft.com/office/drawing/2014/main" id="{9AB53722-34CB-40C2-921F-987E77D1E4ED}"/>
              </a:ext>
            </a:extLst>
          </p:cNvPr>
          <p:cNvSpPr txBox="1"/>
          <p:nvPr/>
        </p:nvSpPr>
        <p:spPr>
          <a:xfrm>
            <a:off x="8035095" y="654293"/>
            <a:ext cx="31980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≪個人携帯≫</a:t>
            </a:r>
            <a:endParaRPr kumimoji="1" lang="en-US" altLang="ja-JP" sz="2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1066CD4C-C118-B644-8C4F-9F788FFAF57F}"/>
              </a:ext>
            </a:extLst>
          </p:cNvPr>
          <p:cNvSpPr/>
          <p:nvPr/>
        </p:nvSpPr>
        <p:spPr>
          <a:xfrm>
            <a:off x="2108867" y="4694855"/>
            <a:ext cx="31566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https://www.kwgstaff.com/</a:t>
            </a:r>
          </a:p>
        </p:txBody>
      </p:sp>
    </p:spTree>
    <p:extLst>
      <p:ext uri="{BB962C8B-B14F-4D97-AF65-F5344CB8AC3E}">
        <p14:creationId xmlns:p14="http://schemas.microsoft.com/office/powerpoint/2010/main" val="39227218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D81F88-C9E6-46FA-BCE6-388014F90F5C}"/>
              </a:ext>
            </a:extLst>
          </p:cNvPr>
          <p:cNvSpPr txBox="1"/>
          <p:nvPr/>
        </p:nvSpPr>
        <p:spPr>
          <a:xfrm>
            <a:off x="3464510" y="2859613"/>
            <a:ext cx="5262979" cy="113877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srgbClr val="FFC000"/>
                </a:solidFill>
                <a:effectLst/>
                <a:uLnTx/>
                <a:uFillTx/>
                <a:latin typeface="游ゴシック" panose="020F0502020204030204"/>
                <a:ea typeface="游ゴシック" panose="020B0400000000000000" pitchFamily="50" charset="-128"/>
                <a:cs typeface="+mn-cs"/>
              </a:rPr>
              <a:t>ご指摘対応について</a:t>
            </a:r>
            <a:endParaRPr kumimoji="1" lang="en-US" altLang="ja-JP" sz="2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～営業本部～</a:t>
            </a:r>
            <a:endParaRPr kumimoji="1" lang="en-US" altLang="ja-JP"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29586412"/>
      </p:ext>
    </p:extLst>
  </p:cSld>
  <p:clrMapOvr>
    <a:masterClrMapping/>
  </p:clrMapOvr>
  <p:transition spd="slow">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F830FC5-7114-2343-84B6-473907577B0B}"/>
              </a:ext>
            </a:extLst>
          </p:cNvPr>
          <p:cNvSpPr/>
          <p:nvPr/>
        </p:nvSpPr>
        <p:spPr>
          <a:xfrm>
            <a:off x="0" y="2253532"/>
            <a:ext cx="12192000" cy="23509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010A6669-D8F9-7A42-B112-184714BE4647}"/>
              </a:ext>
            </a:extLst>
          </p:cNvPr>
          <p:cNvSpPr txBox="1"/>
          <p:nvPr/>
        </p:nvSpPr>
        <p:spPr>
          <a:xfrm>
            <a:off x="1095371" y="2982723"/>
            <a:ext cx="1029945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ご指摘基本方針</a:t>
            </a:r>
            <a:endParaRPr kumimoji="1" lang="en-US" altLang="ja-JP" sz="3600" b="1" i="0" u="none" strike="noStrike" kern="1200" cap="none" spc="6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Pointed out</a:t>
            </a:r>
            <a:r>
              <a:rPr kumimoji="1" lang="en-US"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en"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Basic policy</a:t>
            </a:r>
            <a:endParaRPr kumimoji="1" lang="ja-JP" altLang="en-US" sz="1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Tree>
    <p:extLst>
      <p:ext uri="{BB962C8B-B14F-4D97-AF65-F5344CB8AC3E}">
        <p14:creationId xmlns:p14="http://schemas.microsoft.com/office/powerpoint/2010/main" val="91005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B37581E-2196-488F-A285-32FC4189573C}"/>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異物混入・誤提供・備品破損に関しての取り組み</a:t>
            </a:r>
          </a:p>
        </p:txBody>
      </p:sp>
      <p:sp>
        <p:nvSpPr>
          <p:cNvPr id="30" name="正方形/長方形 29">
            <a:extLst>
              <a:ext uri="{FF2B5EF4-FFF2-40B4-BE49-F238E27FC236}">
                <a16:creationId xmlns:a16="http://schemas.microsoft.com/office/drawing/2014/main" id="{FDF9567F-0B31-B397-3CA6-921B3FD750B3}"/>
              </a:ext>
            </a:extLst>
          </p:cNvPr>
          <p:cNvSpPr/>
          <p:nvPr/>
        </p:nvSpPr>
        <p:spPr>
          <a:xfrm>
            <a:off x="4943959" y="3177947"/>
            <a:ext cx="6907484" cy="2306839"/>
          </a:xfrm>
          <a:prstGeom prst="rect">
            <a:avLst/>
          </a:prstGeom>
          <a:solidFill>
            <a:schemeClr val="bg2">
              <a:lumMod val="75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ja-JP" altLang="en-US" sz="2400" b="1" dirty="0">
                <a:solidFill>
                  <a:schemeClr val="tx1"/>
                </a:solidFill>
              </a:rPr>
              <a:t>①全てのスタッフがお客様へ直接謝罪をする</a:t>
            </a:r>
            <a:endParaRPr lang="en-US" altLang="ja-JP" sz="2400" b="1" dirty="0">
              <a:solidFill>
                <a:schemeClr val="tx1"/>
              </a:solidFill>
            </a:endParaRPr>
          </a:p>
          <a:p>
            <a:pPr algn="ctr">
              <a:lnSpc>
                <a:spcPct val="150000"/>
              </a:lnSpc>
            </a:pPr>
            <a:r>
              <a:rPr kumimoji="1" lang="ja-JP" altLang="en-US" sz="2400" b="1" dirty="0">
                <a:solidFill>
                  <a:schemeClr val="tx1"/>
                </a:solidFill>
              </a:rPr>
              <a:t>②事例によっては会社への直接報告義務がある</a:t>
            </a:r>
            <a:endParaRPr kumimoji="1" lang="en-US" altLang="ja-JP" sz="2400" b="1" dirty="0">
              <a:solidFill>
                <a:schemeClr val="tx1"/>
              </a:solidFill>
            </a:endParaRPr>
          </a:p>
          <a:p>
            <a:pPr algn="ctr">
              <a:lnSpc>
                <a:spcPct val="150000"/>
              </a:lnSpc>
            </a:pPr>
            <a:r>
              <a:rPr lang="ja-JP" altLang="en-US" sz="2400" b="1" dirty="0">
                <a:solidFill>
                  <a:schemeClr val="tx1"/>
                </a:solidFill>
              </a:rPr>
              <a:t>③損害の大きさによっては賠償責任がある</a:t>
            </a:r>
            <a:endParaRPr kumimoji="1" lang="ja-JP" altLang="en-US" sz="2400" b="1" dirty="0">
              <a:solidFill>
                <a:schemeClr val="tx1"/>
              </a:solidFill>
            </a:endParaRPr>
          </a:p>
        </p:txBody>
      </p:sp>
      <p:pic>
        <p:nvPicPr>
          <p:cNvPr id="4" name="図 3">
            <a:extLst>
              <a:ext uri="{FF2B5EF4-FFF2-40B4-BE49-F238E27FC236}">
                <a16:creationId xmlns:a16="http://schemas.microsoft.com/office/drawing/2014/main" id="{91AC434A-30C8-6294-7E25-C35A896CC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43" y="899661"/>
            <a:ext cx="4169043" cy="5843080"/>
          </a:xfrm>
          <a:prstGeom prst="rect">
            <a:avLst/>
          </a:prstGeom>
        </p:spPr>
      </p:pic>
      <p:sp>
        <p:nvSpPr>
          <p:cNvPr id="3" name="四角形: 角を丸くする 2">
            <a:extLst>
              <a:ext uri="{FF2B5EF4-FFF2-40B4-BE49-F238E27FC236}">
                <a16:creationId xmlns:a16="http://schemas.microsoft.com/office/drawing/2014/main" id="{4C5225E2-F4FD-A54B-75BE-A41B53930D39}"/>
              </a:ext>
            </a:extLst>
          </p:cNvPr>
          <p:cNvSpPr/>
          <p:nvPr/>
        </p:nvSpPr>
        <p:spPr>
          <a:xfrm>
            <a:off x="5527020" y="1214975"/>
            <a:ext cx="2601311" cy="716607"/>
          </a:xfrm>
          <a:prstGeom prst="roundRect">
            <a:avLst/>
          </a:prstGeom>
          <a:solidFill>
            <a:schemeClr val="accent6">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b="1" dirty="0"/>
              <a:t>アレルギー誤提供</a:t>
            </a:r>
          </a:p>
        </p:txBody>
      </p:sp>
      <p:sp>
        <p:nvSpPr>
          <p:cNvPr id="5" name="四角形: 角を丸くする 4">
            <a:extLst>
              <a:ext uri="{FF2B5EF4-FFF2-40B4-BE49-F238E27FC236}">
                <a16:creationId xmlns:a16="http://schemas.microsoft.com/office/drawing/2014/main" id="{D6FFF5AD-82A0-53E8-1802-209FDDF9220D}"/>
              </a:ext>
            </a:extLst>
          </p:cNvPr>
          <p:cNvSpPr/>
          <p:nvPr/>
        </p:nvSpPr>
        <p:spPr>
          <a:xfrm>
            <a:off x="8471169" y="1211421"/>
            <a:ext cx="2601311" cy="716607"/>
          </a:xfrm>
          <a:prstGeom prst="roundRect">
            <a:avLst/>
          </a:prstGeom>
          <a:solidFill>
            <a:schemeClr val="accent4">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000" b="1" dirty="0"/>
              <a:t>アルコール</a:t>
            </a:r>
            <a:r>
              <a:rPr kumimoji="1" lang="ja-JP" altLang="en-US" sz="2000" b="1" dirty="0"/>
              <a:t>誤提供</a:t>
            </a:r>
          </a:p>
        </p:txBody>
      </p:sp>
      <p:sp>
        <p:nvSpPr>
          <p:cNvPr id="6" name="四角形: 角を丸くする 5">
            <a:extLst>
              <a:ext uri="{FF2B5EF4-FFF2-40B4-BE49-F238E27FC236}">
                <a16:creationId xmlns:a16="http://schemas.microsoft.com/office/drawing/2014/main" id="{CAAA089E-108D-1D97-077F-EC4B34A1509A}"/>
              </a:ext>
            </a:extLst>
          </p:cNvPr>
          <p:cNvSpPr/>
          <p:nvPr/>
        </p:nvSpPr>
        <p:spPr>
          <a:xfrm>
            <a:off x="5527020" y="2214579"/>
            <a:ext cx="2601311" cy="716607"/>
          </a:xfrm>
          <a:prstGeom prst="roundRect">
            <a:avLst/>
          </a:prstGeom>
          <a:solidFill>
            <a:schemeClr val="accent2">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000" b="1" dirty="0"/>
              <a:t>異物混入</a:t>
            </a:r>
            <a:endParaRPr kumimoji="1" lang="ja-JP" altLang="en-US" sz="2000" b="1" dirty="0"/>
          </a:p>
        </p:txBody>
      </p:sp>
      <p:sp>
        <p:nvSpPr>
          <p:cNvPr id="7" name="四角形: 角を丸くする 6">
            <a:extLst>
              <a:ext uri="{FF2B5EF4-FFF2-40B4-BE49-F238E27FC236}">
                <a16:creationId xmlns:a16="http://schemas.microsoft.com/office/drawing/2014/main" id="{88F57C2C-C00A-1A34-9D6E-D2808C2B28CB}"/>
              </a:ext>
            </a:extLst>
          </p:cNvPr>
          <p:cNvSpPr/>
          <p:nvPr/>
        </p:nvSpPr>
        <p:spPr>
          <a:xfrm>
            <a:off x="8471169" y="2211025"/>
            <a:ext cx="2601311" cy="716607"/>
          </a:xfrm>
          <a:prstGeom prst="roundRect">
            <a:avLst/>
          </a:prstGeom>
          <a:solidFill>
            <a:schemeClr val="accent5">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000" b="1" dirty="0"/>
              <a:t>備品破損</a:t>
            </a:r>
            <a:endParaRPr kumimoji="1" lang="ja-JP" altLang="en-US" sz="2000" b="1" dirty="0"/>
          </a:p>
        </p:txBody>
      </p:sp>
      <p:sp>
        <p:nvSpPr>
          <p:cNvPr id="8" name="テキスト ボックス 7">
            <a:extLst>
              <a:ext uri="{FF2B5EF4-FFF2-40B4-BE49-F238E27FC236}">
                <a16:creationId xmlns:a16="http://schemas.microsoft.com/office/drawing/2014/main" id="{704A7F3F-BE61-E383-846E-2BAF3681A35F}"/>
              </a:ext>
            </a:extLst>
          </p:cNvPr>
          <p:cNvSpPr txBox="1"/>
          <p:nvPr/>
        </p:nvSpPr>
        <p:spPr>
          <a:xfrm>
            <a:off x="4535105" y="5957581"/>
            <a:ext cx="7725192" cy="523220"/>
          </a:xfrm>
          <a:prstGeom prst="rect">
            <a:avLst/>
          </a:prstGeom>
          <a:noFill/>
        </p:spPr>
        <p:txBody>
          <a:bodyPr wrap="none" rtlCol="0">
            <a:spAutoFit/>
          </a:bodyPr>
          <a:lstStyle/>
          <a:p>
            <a:r>
              <a:rPr kumimoji="1" lang="ja-JP" altLang="en-US" sz="2800" b="1" u="sng" dirty="0">
                <a:solidFill>
                  <a:srgbClr val="FF0000"/>
                </a:solidFill>
              </a:rPr>
              <a:t>「安心で安全な食の提供」を守る最低限の責任</a:t>
            </a:r>
          </a:p>
        </p:txBody>
      </p:sp>
    </p:spTree>
    <p:extLst>
      <p:ext uri="{BB962C8B-B14F-4D97-AF65-F5344CB8AC3E}">
        <p14:creationId xmlns:p14="http://schemas.microsoft.com/office/powerpoint/2010/main" val="94383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animBg="1"/>
      <p:bldP spid="5" grpId="0" animBg="1"/>
      <p:bldP spid="6" grpId="0" animBg="1"/>
      <p:bldP spid="7"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EF9FD38-53AA-9D40-91DE-B35A947E4FC6}"/>
              </a:ext>
            </a:extLst>
          </p:cNvPr>
          <p:cNvSpPr/>
          <p:nvPr/>
        </p:nvSpPr>
        <p:spPr>
          <a:xfrm>
            <a:off x="0" y="1700560"/>
            <a:ext cx="3452648" cy="34568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772C9654-9843-B44F-905D-E6552CFA901F}"/>
              </a:ext>
            </a:extLst>
          </p:cNvPr>
          <p:cNvSpPr txBox="1"/>
          <p:nvPr/>
        </p:nvSpPr>
        <p:spPr>
          <a:xfrm>
            <a:off x="62802" y="2705724"/>
            <a:ext cx="341632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ご指摘</a:t>
            </a:r>
            <a:endParaRPr kumimoji="1" lang="en-US" altLang="ja-JP" sz="3600" b="1" i="0" u="none" strike="noStrike" kern="1200" cap="none" spc="6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対応に関して</a:t>
            </a:r>
            <a:endParaRPr kumimoji="1" lang="en-US" altLang="ja-JP" sz="3600" b="1" i="0" u="none" strike="noStrike" kern="1200" cap="none" spc="6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Pointed out</a:t>
            </a:r>
            <a:r>
              <a:rPr kumimoji="1" lang="en-US"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en"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Basic policy</a:t>
            </a:r>
            <a:endParaRPr kumimoji="1" lang="ja-JP" altLang="en-US" sz="1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1" name="正方形/長方形 30">
            <a:extLst>
              <a:ext uri="{FF2B5EF4-FFF2-40B4-BE49-F238E27FC236}">
                <a16:creationId xmlns:a16="http://schemas.microsoft.com/office/drawing/2014/main" id="{68721B2E-7CC3-084E-A6E0-EB63D49D1E9C}"/>
              </a:ext>
            </a:extLst>
          </p:cNvPr>
          <p:cNvSpPr/>
          <p:nvPr/>
        </p:nvSpPr>
        <p:spPr>
          <a:xfrm>
            <a:off x="5549340" y="241791"/>
            <a:ext cx="6642660" cy="189186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2" name="円/楕円 31">
            <a:extLst>
              <a:ext uri="{FF2B5EF4-FFF2-40B4-BE49-F238E27FC236}">
                <a16:creationId xmlns:a16="http://schemas.microsoft.com/office/drawing/2014/main" id="{5AA97C30-637F-1F4A-84B2-9BBA4776916B}"/>
              </a:ext>
            </a:extLst>
          </p:cNvPr>
          <p:cNvSpPr/>
          <p:nvPr/>
        </p:nvSpPr>
        <p:spPr>
          <a:xfrm>
            <a:off x="3741682" y="213034"/>
            <a:ext cx="2294921" cy="190870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基本姿勢</a:t>
            </a:r>
          </a:p>
        </p:txBody>
      </p:sp>
      <p:sp>
        <p:nvSpPr>
          <p:cNvPr id="33" name="テキスト ボックス 32">
            <a:extLst>
              <a:ext uri="{FF2B5EF4-FFF2-40B4-BE49-F238E27FC236}">
                <a16:creationId xmlns:a16="http://schemas.microsoft.com/office/drawing/2014/main" id="{B191A316-0ED5-BE4F-9068-0636129784B0}"/>
              </a:ext>
            </a:extLst>
          </p:cNvPr>
          <p:cNvSpPr txBox="1"/>
          <p:nvPr/>
        </p:nvSpPr>
        <p:spPr>
          <a:xfrm>
            <a:off x="6036603" y="410103"/>
            <a:ext cx="6155397" cy="187743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r>
              <a:rPr kumimoji="1" lang="ja-JP" altLang="en-US" sz="48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共感</a:t>
            </a:r>
            <a:r>
              <a:rPr kumimoji="1" lang="en-US" altLang="ja-JP" sz="48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endParaRPr kumimoji="1" lang="en-US" altLang="ja-JP" sz="105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お客様は傷つけられた気持ちを</a:t>
            </a:r>
            <a:endParaRPr kumimoji="1" lang="en-US" altLang="ja-JP" sz="1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理解して欲しいだけ</a:t>
            </a:r>
            <a:endParaRPr kumimoji="1" lang="en-US" altLang="ja-JP" sz="18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r>
              <a:rPr kumimoji="1" lang="ja-JP" altLang="en-US" sz="16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傾聴し真意を理解し、相手の気持ちに立って共感する事</a:t>
            </a:r>
            <a:r>
              <a:rPr kumimoji="1" lang="en-US" altLang="ja-JP" sz="1600" b="1" i="0" u="none" strike="noStrike" kern="1200" cap="none" spc="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7" name="正方形/長方形 36">
            <a:extLst>
              <a:ext uri="{FF2B5EF4-FFF2-40B4-BE49-F238E27FC236}">
                <a16:creationId xmlns:a16="http://schemas.microsoft.com/office/drawing/2014/main" id="{8827FA15-EE2A-134E-ADA4-6CE96E6AA229}"/>
              </a:ext>
            </a:extLst>
          </p:cNvPr>
          <p:cNvSpPr/>
          <p:nvPr/>
        </p:nvSpPr>
        <p:spPr>
          <a:xfrm>
            <a:off x="5549340" y="2527791"/>
            <a:ext cx="6642660" cy="189186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8" name="円/楕円 37">
            <a:extLst>
              <a:ext uri="{FF2B5EF4-FFF2-40B4-BE49-F238E27FC236}">
                <a16:creationId xmlns:a16="http://schemas.microsoft.com/office/drawing/2014/main" id="{E4ADBED3-EFC3-BF4B-9307-32F4B2B1E4A0}"/>
              </a:ext>
            </a:extLst>
          </p:cNvPr>
          <p:cNvSpPr/>
          <p:nvPr/>
        </p:nvSpPr>
        <p:spPr>
          <a:xfrm>
            <a:off x="3741682" y="2550773"/>
            <a:ext cx="2354318" cy="189186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三大方針</a:t>
            </a:r>
          </a:p>
        </p:txBody>
      </p:sp>
      <p:sp>
        <p:nvSpPr>
          <p:cNvPr id="39" name="テキスト ボックス 38">
            <a:extLst>
              <a:ext uri="{FF2B5EF4-FFF2-40B4-BE49-F238E27FC236}">
                <a16:creationId xmlns:a16="http://schemas.microsoft.com/office/drawing/2014/main" id="{4B8941CC-4106-5947-BEEF-2AF75B68040B}"/>
              </a:ext>
            </a:extLst>
          </p:cNvPr>
          <p:cNvSpPr txBox="1"/>
          <p:nvPr/>
        </p:nvSpPr>
        <p:spPr>
          <a:xfrm>
            <a:off x="6621121" y="2757261"/>
            <a:ext cx="5072033"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❶全ての業務において最優先</a:t>
            </a:r>
            <a:endParaRPr kumimoji="1" lang="en-US" altLang="ja-JP"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0" name="テキスト ボックス 39">
            <a:extLst>
              <a:ext uri="{FF2B5EF4-FFF2-40B4-BE49-F238E27FC236}">
                <a16:creationId xmlns:a16="http://schemas.microsoft.com/office/drawing/2014/main" id="{45288032-F9A7-B640-A3DE-48D905F3B29D}"/>
              </a:ext>
            </a:extLst>
          </p:cNvPr>
          <p:cNvSpPr txBox="1"/>
          <p:nvPr/>
        </p:nvSpPr>
        <p:spPr>
          <a:xfrm>
            <a:off x="6621121" y="3337598"/>
            <a:ext cx="5072033"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❷三即主義</a:t>
            </a:r>
            <a:r>
              <a:rPr kumimoji="1" lang="ja-JP" altLang="en-US" sz="16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（即直行・即対応・即改善）</a:t>
            </a:r>
            <a:endParaRPr kumimoji="1" lang="en-US" altLang="ja-JP"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1" name="テキスト ボックス 40">
            <a:extLst>
              <a:ext uri="{FF2B5EF4-FFF2-40B4-BE49-F238E27FC236}">
                <a16:creationId xmlns:a16="http://schemas.microsoft.com/office/drawing/2014/main" id="{AEEF8879-8EB8-5440-94EF-B23F246BA73D}"/>
              </a:ext>
            </a:extLst>
          </p:cNvPr>
          <p:cNvSpPr txBox="1"/>
          <p:nvPr/>
        </p:nvSpPr>
        <p:spPr>
          <a:xfrm>
            <a:off x="6621122" y="3893276"/>
            <a:ext cx="2940568"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❸報告・連絡・相談</a:t>
            </a:r>
            <a:endParaRPr kumimoji="1" lang="en-US" altLang="ja-JP"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2" name="正方形/長方形 41">
            <a:extLst>
              <a:ext uri="{FF2B5EF4-FFF2-40B4-BE49-F238E27FC236}">
                <a16:creationId xmlns:a16="http://schemas.microsoft.com/office/drawing/2014/main" id="{3177E535-7D38-E242-807C-4C7C2A40C3AE}"/>
              </a:ext>
            </a:extLst>
          </p:cNvPr>
          <p:cNvSpPr/>
          <p:nvPr/>
        </p:nvSpPr>
        <p:spPr>
          <a:xfrm>
            <a:off x="5551325" y="4796948"/>
            <a:ext cx="6640675" cy="189186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3" name="円/楕円 42">
            <a:extLst>
              <a:ext uri="{FF2B5EF4-FFF2-40B4-BE49-F238E27FC236}">
                <a16:creationId xmlns:a16="http://schemas.microsoft.com/office/drawing/2014/main" id="{701B859A-BBC9-6946-AE88-C27E74BC1747}"/>
              </a:ext>
            </a:extLst>
          </p:cNvPr>
          <p:cNvSpPr/>
          <p:nvPr/>
        </p:nvSpPr>
        <p:spPr>
          <a:xfrm>
            <a:off x="3741682" y="4871669"/>
            <a:ext cx="2292936" cy="18480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NG</a:t>
            </a:r>
            <a:r>
              <a:rPr kumimoji="1" lang="ja-JP" altLang="en-US" sz="2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対応</a:t>
            </a:r>
          </a:p>
        </p:txBody>
      </p:sp>
      <p:sp>
        <p:nvSpPr>
          <p:cNvPr id="44" name="正方形/長方形 43">
            <a:extLst>
              <a:ext uri="{FF2B5EF4-FFF2-40B4-BE49-F238E27FC236}">
                <a16:creationId xmlns:a16="http://schemas.microsoft.com/office/drawing/2014/main" id="{9F28E975-A48B-C847-96B1-C0468A8276F4}"/>
              </a:ext>
            </a:extLst>
          </p:cNvPr>
          <p:cNvSpPr/>
          <p:nvPr/>
        </p:nvSpPr>
        <p:spPr>
          <a:xfrm>
            <a:off x="6621121" y="4871669"/>
            <a:ext cx="34291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⑴お客様と対立をしない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6" name="正方形/長方形 45">
            <a:extLst>
              <a:ext uri="{FF2B5EF4-FFF2-40B4-BE49-F238E27FC236}">
                <a16:creationId xmlns:a16="http://schemas.microsoft.com/office/drawing/2014/main" id="{90442936-FCCF-E345-AC34-1A5E9DFB22EE}"/>
              </a:ext>
            </a:extLst>
          </p:cNvPr>
          <p:cNvSpPr/>
          <p:nvPr/>
        </p:nvSpPr>
        <p:spPr>
          <a:xfrm>
            <a:off x="6621121" y="5324489"/>
            <a:ext cx="24272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⑵</a:t>
            </a:r>
            <a:r>
              <a:rPr kumimoji="1" lang="en-US" altLang="ja-JP"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NO</a:t>
            </a: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を言わない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7" name="正方形/長方形 46">
            <a:extLst>
              <a:ext uri="{FF2B5EF4-FFF2-40B4-BE49-F238E27FC236}">
                <a16:creationId xmlns:a16="http://schemas.microsoft.com/office/drawing/2014/main" id="{D33D5D5A-7DB5-8746-9D8E-92798F3ED8FD}"/>
              </a:ext>
            </a:extLst>
          </p:cNvPr>
          <p:cNvSpPr/>
          <p:nvPr/>
        </p:nvSpPr>
        <p:spPr>
          <a:xfrm>
            <a:off x="6621121" y="5778506"/>
            <a:ext cx="401904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⑶金銭の安易な提案をしない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8" name="正方形/長方形 47">
            <a:extLst>
              <a:ext uri="{FF2B5EF4-FFF2-40B4-BE49-F238E27FC236}">
                <a16:creationId xmlns:a16="http://schemas.microsoft.com/office/drawing/2014/main" id="{1FA14B3C-B598-CE4D-9F73-F94D9241414C}"/>
              </a:ext>
            </a:extLst>
          </p:cNvPr>
          <p:cNvSpPr/>
          <p:nvPr/>
        </p:nvSpPr>
        <p:spPr>
          <a:xfrm>
            <a:off x="6621121" y="6256831"/>
            <a:ext cx="28392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⑷自己解決をしない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Tree>
    <p:extLst>
      <p:ext uri="{BB962C8B-B14F-4D97-AF65-F5344CB8AC3E}">
        <p14:creationId xmlns:p14="http://schemas.microsoft.com/office/powerpoint/2010/main" val="22373473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in)">
                                      <p:cBhvr>
                                        <p:cTn id="12" dur="1000"/>
                                        <p:tgtEl>
                                          <p:spTgt spid="3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ircle(in)">
                                      <p:cBhvr>
                                        <p:cTn id="15" dur="10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circle(in)">
                                      <p:cBhvr>
                                        <p:cTn id="25" dur="1000"/>
                                        <p:tgtEl>
                                          <p:spTgt spid="3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1000"/>
                                        <p:tgtEl>
                                          <p:spTgt spid="3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circle(in)">
                                      <p:cBhvr>
                                        <p:cTn id="31" dur="1000"/>
                                        <p:tgtEl>
                                          <p:spTgt spid="4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circle(in)">
                                      <p:cBhvr>
                                        <p:cTn id="34" dur="1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circle(in)">
                                      <p:cBhvr>
                                        <p:cTn id="39" dur="10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circle(in)">
                                      <p:cBhvr>
                                        <p:cTn id="44" dur="1000"/>
                                        <p:tgtEl>
                                          <p:spTgt spid="42"/>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ircle(in)">
                                      <p:cBhvr>
                                        <p:cTn id="47" dur="1000"/>
                                        <p:tgtEl>
                                          <p:spTgt spid="44"/>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circle(in)">
                                      <p:cBhvr>
                                        <p:cTn id="50" dur="1000"/>
                                        <p:tgtEl>
                                          <p:spTgt spid="46"/>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circle(in)">
                                      <p:cBhvr>
                                        <p:cTn id="53" dur="1000"/>
                                        <p:tgtEl>
                                          <p:spTgt spid="47"/>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circle(in)">
                                      <p:cBhvr>
                                        <p:cTn id="56"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7" grpId="0" animBg="1"/>
      <p:bldP spid="38" grpId="0" animBg="1"/>
      <p:bldP spid="39" grpId="0"/>
      <p:bldP spid="40" grpId="0"/>
      <p:bldP spid="41" grpId="0"/>
      <p:bldP spid="42" grpId="0" animBg="1"/>
      <p:bldP spid="43" grpId="0" animBg="1"/>
      <p:bldP spid="44" grpId="0"/>
      <p:bldP spid="46" grpId="0"/>
      <p:bldP spid="47" grpId="0"/>
      <p:bldP spid="4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EF9FD38-53AA-9D40-91DE-B35A947E4FC6}"/>
              </a:ext>
            </a:extLst>
          </p:cNvPr>
          <p:cNvSpPr/>
          <p:nvPr/>
        </p:nvSpPr>
        <p:spPr>
          <a:xfrm>
            <a:off x="0" y="1700560"/>
            <a:ext cx="3452648" cy="34568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772C9654-9843-B44F-905D-E6552CFA901F}"/>
              </a:ext>
            </a:extLst>
          </p:cNvPr>
          <p:cNvSpPr txBox="1"/>
          <p:nvPr/>
        </p:nvSpPr>
        <p:spPr>
          <a:xfrm>
            <a:off x="62802" y="2705724"/>
            <a:ext cx="3416320"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ご指摘</a:t>
            </a:r>
            <a:endParaRPr kumimoji="1" lang="en-US" altLang="ja-JP" sz="3600" b="1" i="0" u="none" strike="noStrike" kern="1200" cap="none" spc="6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対応に関して</a:t>
            </a:r>
            <a:endParaRPr kumimoji="1" lang="en-US" altLang="ja-JP" sz="3600" b="1" i="0" u="none" strike="noStrike" kern="1200" cap="none" spc="6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Pointed out</a:t>
            </a:r>
            <a:r>
              <a:rPr kumimoji="1" lang="en-US"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en" altLang="ja-JP" sz="16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Basic policy</a:t>
            </a:r>
            <a:endParaRPr kumimoji="1" lang="ja-JP" altLang="en-US" sz="1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1" name="正方形/長方形 30">
            <a:extLst>
              <a:ext uri="{FF2B5EF4-FFF2-40B4-BE49-F238E27FC236}">
                <a16:creationId xmlns:a16="http://schemas.microsoft.com/office/drawing/2014/main" id="{68721B2E-7CC3-084E-A6E0-EB63D49D1E9C}"/>
              </a:ext>
            </a:extLst>
          </p:cNvPr>
          <p:cNvSpPr/>
          <p:nvPr/>
        </p:nvSpPr>
        <p:spPr>
          <a:xfrm>
            <a:off x="5549340" y="241791"/>
            <a:ext cx="6642660" cy="189186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2" name="円/楕円 31">
            <a:extLst>
              <a:ext uri="{FF2B5EF4-FFF2-40B4-BE49-F238E27FC236}">
                <a16:creationId xmlns:a16="http://schemas.microsoft.com/office/drawing/2014/main" id="{5AA97C30-637F-1F4A-84B2-9BBA4776916B}"/>
              </a:ext>
            </a:extLst>
          </p:cNvPr>
          <p:cNvSpPr/>
          <p:nvPr/>
        </p:nvSpPr>
        <p:spPr>
          <a:xfrm>
            <a:off x="3741682" y="213034"/>
            <a:ext cx="2294921" cy="190870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基本姿勢</a:t>
            </a:r>
          </a:p>
        </p:txBody>
      </p:sp>
      <p:sp>
        <p:nvSpPr>
          <p:cNvPr id="33" name="テキスト ボックス 32">
            <a:extLst>
              <a:ext uri="{FF2B5EF4-FFF2-40B4-BE49-F238E27FC236}">
                <a16:creationId xmlns:a16="http://schemas.microsoft.com/office/drawing/2014/main" id="{B191A316-0ED5-BE4F-9068-0636129784B0}"/>
              </a:ext>
            </a:extLst>
          </p:cNvPr>
          <p:cNvSpPr txBox="1"/>
          <p:nvPr/>
        </p:nvSpPr>
        <p:spPr>
          <a:xfrm>
            <a:off x="6036603" y="410103"/>
            <a:ext cx="6155397" cy="187743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r>
              <a:rPr kumimoji="1" lang="ja-JP" altLang="en-US" sz="48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共感</a:t>
            </a:r>
            <a:r>
              <a:rPr kumimoji="1" lang="en-US" altLang="ja-JP" sz="48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endParaRPr kumimoji="1" lang="en-US" altLang="ja-JP" sz="105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お客様は傷つけられた気持ちを</a:t>
            </a:r>
            <a:endParaRPr kumimoji="1" lang="en-US" altLang="ja-JP" sz="18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mn-cs"/>
              </a:rPr>
              <a:t>理解して欲しいだけ</a:t>
            </a:r>
            <a:endParaRPr kumimoji="1" lang="en-US" altLang="ja-JP" sz="18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r>
              <a:rPr kumimoji="1" lang="ja-JP" altLang="en-US" sz="16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傾聴し真意を理解し、相手の気持ちに立って共感する事</a:t>
            </a:r>
            <a:r>
              <a:rPr kumimoji="1" lang="en-US" altLang="ja-JP" sz="1600" b="1" i="0" u="none" strike="noStrike" kern="1200" cap="none" spc="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7" name="正方形/長方形 36">
            <a:extLst>
              <a:ext uri="{FF2B5EF4-FFF2-40B4-BE49-F238E27FC236}">
                <a16:creationId xmlns:a16="http://schemas.microsoft.com/office/drawing/2014/main" id="{8827FA15-EE2A-134E-ADA4-6CE96E6AA229}"/>
              </a:ext>
            </a:extLst>
          </p:cNvPr>
          <p:cNvSpPr/>
          <p:nvPr/>
        </p:nvSpPr>
        <p:spPr>
          <a:xfrm>
            <a:off x="5549340" y="2527791"/>
            <a:ext cx="6642660" cy="189186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38" name="円/楕円 37">
            <a:extLst>
              <a:ext uri="{FF2B5EF4-FFF2-40B4-BE49-F238E27FC236}">
                <a16:creationId xmlns:a16="http://schemas.microsoft.com/office/drawing/2014/main" id="{E4ADBED3-EFC3-BF4B-9307-32F4B2B1E4A0}"/>
              </a:ext>
            </a:extLst>
          </p:cNvPr>
          <p:cNvSpPr/>
          <p:nvPr/>
        </p:nvSpPr>
        <p:spPr>
          <a:xfrm>
            <a:off x="3741682" y="2550773"/>
            <a:ext cx="2354318" cy="189186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三大方針</a:t>
            </a:r>
          </a:p>
        </p:txBody>
      </p:sp>
      <p:sp>
        <p:nvSpPr>
          <p:cNvPr id="39" name="テキスト ボックス 38">
            <a:extLst>
              <a:ext uri="{FF2B5EF4-FFF2-40B4-BE49-F238E27FC236}">
                <a16:creationId xmlns:a16="http://schemas.microsoft.com/office/drawing/2014/main" id="{4B8941CC-4106-5947-BEEF-2AF75B68040B}"/>
              </a:ext>
            </a:extLst>
          </p:cNvPr>
          <p:cNvSpPr txBox="1"/>
          <p:nvPr/>
        </p:nvSpPr>
        <p:spPr>
          <a:xfrm>
            <a:off x="6621121" y="2757261"/>
            <a:ext cx="5072033"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❶全ての業務において</a:t>
            </a:r>
            <a:r>
              <a:rPr kumimoji="1" lang="ja-JP" altLang="en-US" sz="2000" b="1" i="0" u="none" strike="noStrike" kern="1200" cap="none" spc="30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mn-cs"/>
              </a:rPr>
              <a:t>最優先</a:t>
            </a:r>
            <a:endParaRPr kumimoji="1" lang="en-US" altLang="ja-JP" sz="2000" b="1" i="0" u="none" strike="noStrike" kern="1200" cap="none" spc="300" normalizeH="0" baseline="0" noProof="0" dirty="0">
              <a:ln>
                <a:noFill/>
              </a:ln>
              <a:solidFill>
                <a:srgbClr val="FFFF00"/>
              </a:solidFill>
              <a:effectLst/>
              <a:uLnTx/>
              <a:uFillTx/>
              <a:latin typeface="Yu Gothic" panose="020B0400000000000000" pitchFamily="34" charset="-128"/>
              <a:ea typeface="Yu Gothic" panose="020B0400000000000000" pitchFamily="34" charset="-128"/>
              <a:cs typeface="+mn-cs"/>
            </a:endParaRPr>
          </a:p>
        </p:txBody>
      </p:sp>
      <p:sp>
        <p:nvSpPr>
          <p:cNvPr id="40" name="テキスト ボックス 39">
            <a:extLst>
              <a:ext uri="{FF2B5EF4-FFF2-40B4-BE49-F238E27FC236}">
                <a16:creationId xmlns:a16="http://schemas.microsoft.com/office/drawing/2014/main" id="{45288032-F9A7-B640-A3DE-48D905F3B29D}"/>
              </a:ext>
            </a:extLst>
          </p:cNvPr>
          <p:cNvSpPr txBox="1"/>
          <p:nvPr/>
        </p:nvSpPr>
        <p:spPr>
          <a:xfrm>
            <a:off x="6621121" y="3337598"/>
            <a:ext cx="5072033"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❷三即主義</a:t>
            </a:r>
            <a:r>
              <a:rPr kumimoji="1" lang="ja-JP" altLang="en-US" sz="16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a:t>
            </a:r>
            <a:r>
              <a:rPr kumimoji="1" lang="ja-JP" altLang="en-US" sz="1600" b="1" i="0" u="none" strike="noStrike" kern="1200" cap="none" spc="30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mn-cs"/>
              </a:rPr>
              <a:t>即直行・即対応</a:t>
            </a:r>
            <a:r>
              <a:rPr kumimoji="1" lang="ja-JP" altLang="en-US" sz="16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・即改善）</a:t>
            </a:r>
            <a:endParaRPr kumimoji="1" lang="en-US" altLang="ja-JP"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1" name="テキスト ボックス 40">
            <a:extLst>
              <a:ext uri="{FF2B5EF4-FFF2-40B4-BE49-F238E27FC236}">
                <a16:creationId xmlns:a16="http://schemas.microsoft.com/office/drawing/2014/main" id="{AEEF8879-8EB8-5440-94EF-B23F246BA73D}"/>
              </a:ext>
            </a:extLst>
          </p:cNvPr>
          <p:cNvSpPr txBox="1"/>
          <p:nvPr/>
        </p:nvSpPr>
        <p:spPr>
          <a:xfrm>
            <a:off x="6621122" y="3893276"/>
            <a:ext cx="6155396" cy="4001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❸</a:t>
            </a:r>
            <a:r>
              <a:rPr kumimoji="1" lang="ja-JP" altLang="en-US" sz="2000" b="1" i="0" u="none" strike="noStrike" kern="1200" cap="none" spc="30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mn-cs"/>
              </a:rPr>
              <a:t>報告</a:t>
            </a: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・連絡・相談</a:t>
            </a:r>
            <a:r>
              <a:rPr kumimoji="1" lang="ja-JP" altLang="en-US" sz="1600" b="1" i="0" u="none" strike="noStrike" kern="1200" cap="none" spc="300" normalizeH="0" baseline="0" noProof="0">
                <a:ln>
                  <a:noFill/>
                </a:ln>
                <a:solidFill>
                  <a:srgbClr val="FFFF00"/>
                </a:solidFill>
                <a:effectLst/>
                <a:uLnTx/>
                <a:uFillTx/>
                <a:latin typeface="Yu Gothic" panose="020B0400000000000000" pitchFamily="34" charset="-128"/>
                <a:ea typeface="Yu Gothic" panose="020B0400000000000000" pitchFamily="34" charset="-128"/>
                <a:cs typeface="+mn-cs"/>
              </a:rPr>
              <a:t>（正確な情報で）</a:t>
            </a:r>
            <a:endParaRPr kumimoji="1" lang="en-US" altLang="ja-JP" sz="2000" b="1" i="0" u="none" strike="noStrike" kern="1200" cap="none" spc="300" normalizeH="0" baseline="0" noProof="0" dirty="0">
              <a:ln>
                <a:noFill/>
              </a:ln>
              <a:solidFill>
                <a:srgbClr val="FFFF00"/>
              </a:solidFill>
              <a:effectLst/>
              <a:uLnTx/>
              <a:uFillTx/>
              <a:latin typeface="Yu Gothic" panose="020B0400000000000000" pitchFamily="34" charset="-128"/>
              <a:ea typeface="Yu Gothic" panose="020B0400000000000000" pitchFamily="34" charset="-128"/>
              <a:cs typeface="+mn-cs"/>
            </a:endParaRPr>
          </a:p>
        </p:txBody>
      </p:sp>
      <p:sp>
        <p:nvSpPr>
          <p:cNvPr id="42" name="正方形/長方形 41">
            <a:extLst>
              <a:ext uri="{FF2B5EF4-FFF2-40B4-BE49-F238E27FC236}">
                <a16:creationId xmlns:a16="http://schemas.microsoft.com/office/drawing/2014/main" id="{3177E535-7D38-E242-807C-4C7C2A40C3AE}"/>
              </a:ext>
            </a:extLst>
          </p:cNvPr>
          <p:cNvSpPr/>
          <p:nvPr/>
        </p:nvSpPr>
        <p:spPr>
          <a:xfrm>
            <a:off x="5551325" y="4796948"/>
            <a:ext cx="6640675" cy="189186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3" name="円/楕円 42">
            <a:extLst>
              <a:ext uri="{FF2B5EF4-FFF2-40B4-BE49-F238E27FC236}">
                <a16:creationId xmlns:a16="http://schemas.microsoft.com/office/drawing/2014/main" id="{701B859A-BBC9-6946-AE88-C27E74BC1747}"/>
              </a:ext>
            </a:extLst>
          </p:cNvPr>
          <p:cNvSpPr/>
          <p:nvPr/>
        </p:nvSpPr>
        <p:spPr>
          <a:xfrm>
            <a:off x="3741682" y="4871669"/>
            <a:ext cx="2292936" cy="18480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NG</a:t>
            </a:r>
            <a:r>
              <a:rPr kumimoji="1" lang="ja-JP" altLang="en-US" sz="24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対応</a:t>
            </a:r>
          </a:p>
        </p:txBody>
      </p:sp>
      <p:sp>
        <p:nvSpPr>
          <p:cNvPr id="44" name="正方形/長方形 43">
            <a:extLst>
              <a:ext uri="{FF2B5EF4-FFF2-40B4-BE49-F238E27FC236}">
                <a16:creationId xmlns:a16="http://schemas.microsoft.com/office/drawing/2014/main" id="{9F28E975-A48B-C847-96B1-C0468A8276F4}"/>
              </a:ext>
            </a:extLst>
          </p:cNvPr>
          <p:cNvSpPr/>
          <p:nvPr/>
        </p:nvSpPr>
        <p:spPr>
          <a:xfrm>
            <a:off x="6621121" y="4871669"/>
            <a:ext cx="342914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⑴お客様と対立をしない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6" name="正方形/長方形 45">
            <a:extLst>
              <a:ext uri="{FF2B5EF4-FFF2-40B4-BE49-F238E27FC236}">
                <a16:creationId xmlns:a16="http://schemas.microsoft.com/office/drawing/2014/main" id="{90442936-FCCF-E345-AC34-1A5E9DFB22EE}"/>
              </a:ext>
            </a:extLst>
          </p:cNvPr>
          <p:cNvSpPr/>
          <p:nvPr/>
        </p:nvSpPr>
        <p:spPr>
          <a:xfrm>
            <a:off x="6621121" y="5324489"/>
            <a:ext cx="24272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⑵</a:t>
            </a:r>
            <a:r>
              <a:rPr kumimoji="1" lang="en-US" altLang="ja-JP"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rPr>
              <a:t>NO</a:t>
            </a: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を言わない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7" name="正方形/長方形 46">
            <a:extLst>
              <a:ext uri="{FF2B5EF4-FFF2-40B4-BE49-F238E27FC236}">
                <a16:creationId xmlns:a16="http://schemas.microsoft.com/office/drawing/2014/main" id="{D33D5D5A-7DB5-8746-9D8E-92798F3ED8FD}"/>
              </a:ext>
            </a:extLst>
          </p:cNvPr>
          <p:cNvSpPr/>
          <p:nvPr/>
        </p:nvSpPr>
        <p:spPr>
          <a:xfrm>
            <a:off x="6621121" y="5778506"/>
            <a:ext cx="401904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⑶金銭の安易な提案をしない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48" name="正方形/長方形 47">
            <a:extLst>
              <a:ext uri="{FF2B5EF4-FFF2-40B4-BE49-F238E27FC236}">
                <a16:creationId xmlns:a16="http://schemas.microsoft.com/office/drawing/2014/main" id="{1FA14B3C-B598-CE4D-9F73-F94D9241414C}"/>
              </a:ext>
            </a:extLst>
          </p:cNvPr>
          <p:cNvSpPr/>
          <p:nvPr/>
        </p:nvSpPr>
        <p:spPr>
          <a:xfrm>
            <a:off x="6621121" y="6256831"/>
            <a:ext cx="283923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3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⑷自己解決をしない</a:t>
            </a:r>
            <a:endParaRPr kumimoji="1" lang="ja-JP" altLang="en-US" sz="2000" b="1" i="0" u="none" strike="noStrike" kern="1200" cap="none" spc="300" normalizeH="0" baseline="0" noProof="0" dirty="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2" name="正方形/長方形 1">
            <a:extLst>
              <a:ext uri="{FF2B5EF4-FFF2-40B4-BE49-F238E27FC236}">
                <a16:creationId xmlns:a16="http://schemas.microsoft.com/office/drawing/2014/main" id="{E7EE293A-DCF3-8B9E-80FE-6A7EDA7F748F}"/>
              </a:ext>
            </a:extLst>
          </p:cNvPr>
          <p:cNvSpPr/>
          <p:nvPr/>
        </p:nvSpPr>
        <p:spPr>
          <a:xfrm>
            <a:off x="6502400" y="3790418"/>
            <a:ext cx="4851400" cy="5710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8663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6ADA520C-23B3-4DAE-D4FC-4EE7A746BB57}"/>
              </a:ext>
            </a:extLst>
          </p:cNvPr>
          <p:cNvGrpSpPr/>
          <p:nvPr/>
        </p:nvGrpSpPr>
        <p:grpSpPr>
          <a:xfrm>
            <a:off x="0" y="260445"/>
            <a:ext cx="7772400" cy="2226670"/>
            <a:chOff x="146050" y="355600"/>
            <a:chExt cx="7772400" cy="2226670"/>
          </a:xfrm>
        </p:grpSpPr>
        <p:pic>
          <p:nvPicPr>
            <p:cNvPr id="3" name="図 2">
              <a:extLst>
                <a:ext uri="{FF2B5EF4-FFF2-40B4-BE49-F238E27FC236}">
                  <a16:creationId xmlns:a16="http://schemas.microsoft.com/office/drawing/2014/main" id="{DF231499-97A3-490D-8F31-8405F17A79CC}"/>
                </a:ext>
              </a:extLst>
            </p:cNvPr>
            <p:cNvPicPr>
              <a:picLocks noChangeAspect="1"/>
            </p:cNvPicPr>
            <p:nvPr/>
          </p:nvPicPr>
          <p:blipFill rotWithShape="1">
            <a:blip r:embed="rId2">
              <a:extLst>
                <a:ext uri="{28A0092B-C50C-407E-A947-70E740481C1C}">
                  <a14:useLocalDpi xmlns:a14="http://schemas.microsoft.com/office/drawing/2010/main" val="0"/>
                </a:ext>
              </a:extLst>
            </a:blip>
            <a:srcRect t="6406"/>
            <a:stretch/>
          </p:blipFill>
          <p:spPr>
            <a:xfrm>
              <a:off x="146050" y="355600"/>
              <a:ext cx="7772400" cy="2226670"/>
            </a:xfrm>
            <a:prstGeom prst="rect">
              <a:avLst/>
            </a:prstGeom>
          </p:spPr>
        </p:pic>
        <p:pic>
          <p:nvPicPr>
            <p:cNvPr id="5" name="図 4">
              <a:extLst>
                <a:ext uri="{FF2B5EF4-FFF2-40B4-BE49-F238E27FC236}">
                  <a16:creationId xmlns:a16="http://schemas.microsoft.com/office/drawing/2014/main" id="{85ED90C0-FB75-C9BD-1B68-73D7200BD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850" y="1720850"/>
              <a:ext cx="368300" cy="317500"/>
            </a:xfrm>
            <a:prstGeom prst="rect">
              <a:avLst/>
            </a:prstGeom>
          </p:spPr>
        </p:pic>
      </p:grpSp>
      <p:pic>
        <p:nvPicPr>
          <p:cNvPr id="9" name="図 8">
            <a:extLst>
              <a:ext uri="{FF2B5EF4-FFF2-40B4-BE49-F238E27FC236}">
                <a16:creationId xmlns:a16="http://schemas.microsoft.com/office/drawing/2014/main" id="{F952012A-C631-F4C2-A39D-F0DBF8A75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03" y="2349500"/>
            <a:ext cx="4318793" cy="4394200"/>
          </a:xfrm>
          <a:prstGeom prst="rect">
            <a:avLst/>
          </a:prstGeom>
        </p:spPr>
      </p:pic>
      <p:sp>
        <p:nvSpPr>
          <p:cNvPr id="10" name="テキスト ボックス 9">
            <a:extLst>
              <a:ext uri="{FF2B5EF4-FFF2-40B4-BE49-F238E27FC236}">
                <a16:creationId xmlns:a16="http://schemas.microsoft.com/office/drawing/2014/main" id="{01995A40-C000-E6B3-F592-A1D9B41B6E23}"/>
              </a:ext>
            </a:extLst>
          </p:cNvPr>
          <p:cNvSpPr txBox="1"/>
          <p:nvPr/>
        </p:nvSpPr>
        <p:spPr>
          <a:xfrm>
            <a:off x="1380510" y="4851400"/>
            <a:ext cx="265174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a:ln>
                  <a:noFill/>
                </a:ln>
                <a:solidFill>
                  <a:srgbClr val="C00000"/>
                </a:solidFill>
                <a:effectLst/>
                <a:uLnTx/>
                <a:uFillTx/>
                <a:latin typeface="游ゴシック" panose="020F0502020204030204"/>
                <a:ea typeface="游ゴシック" panose="020B0400000000000000" pitchFamily="50" charset="-128"/>
                <a:cs typeface="+mn-cs"/>
              </a:rPr>
              <a:t>□ご指摘対応について</a:t>
            </a:r>
          </a:p>
        </p:txBody>
      </p:sp>
      <p:sp>
        <p:nvSpPr>
          <p:cNvPr id="11" name="正方形/長方形 10">
            <a:extLst>
              <a:ext uri="{FF2B5EF4-FFF2-40B4-BE49-F238E27FC236}">
                <a16:creationId xmlns:a16="http://schemas.microsoft.com/office/drawing/2014/main" id="{D8014E99-563C-EF2A-451F-697AFE2FACA5}"/>
              </a:ext>
            </a:extLst>
          </p:cNvPr>
          <p:cNvSpPr/>
          <p:nvPr/>
        </p:nvSpPr>
        <p:spPr>
          <a:xfrm>
            <a:off x="1270000" y="4851400"/>
            <a:ext cx="1308100" cy="1846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87EE82E1-91D1-49CD-938A-592A8ED4B381}"/>
              </a:ext>
            </a:extLst>
          </p:cNvPr>
          <p:cNvSpPr txBox="1"/>
          <p:nvPr/>
        </p:nvSpPr>
        <p:spPr>
          <a:xfrm>
            <a:off x="5163423" y="3743404"/>
            <a:ext cx="664797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初動教育プログラム</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【DAY1】</a:t>
            </a:r>
            <a:r>
              <a:rPr kumimoji="1" lang="ja-JP" altLang="en-US" sz="2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に入っているので、</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クルーまで確実な落とし込みをお願いします！</a:t>
            </a:r>
            <a:endParaRPr kumimoji="1" lang="en-US" altLang="ja-JP" sz="2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8B91A64C-074C-8365-34B5-9B7E755285FC}"/>
              </a:ext>
            </a:extLst>
          </p:cNvPr>
          <p:cNvSpPr txBox="1"/>
          <p:nvPr/>
        </p:nvSpPr>
        <p:spPr>
          <a:xfrm>
            <a:off x="8361476" y="496617"/>
            <a:ext cx="3647152" cy="18158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C000"/>
                </a:solidFill>
                <a:effectLst/>
                <a:uLnTx/>
                <a:uFillTx/>
                <a:latin typeface="游ゴシック" panose="020F0502020204030204"/>
                <a:ea typeface="游ゴシック" panose="020B0400000000000000" pitchFamily="50" charset="-128"/>
                <a:cs typeface="+mn-cs"/>
              </a:rPr>
              <a:t>⚠️ ⚠️ ⚠️ ⚠️ ⚠️⚠️ ⚠️ ⚠️ ⚠️ ⚠️</a:t>
            </a:r>
            <a:endParaRPr kumimoji="1" lang="en-US" altLang="ja-JP" sz="18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上長への報告が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遅れたり</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間違った情報の報告</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になると問題は大きくなります。</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FFC000"/>
                </a:solidFill>
                <a:effectLst/>
                <a:uLnTx/>
                <a:uFillTx/>
                <a:latin typeface="游ゴシック" panose="020F0502020204030204"/>
                <a:ea typeface="游ゴシック" panose="020B0400000000000000" pitchFamily="50" charset="-128"/>
                <a:cs typeface="+mn-cs"/>
              </a:rPr>
              <a:t>⚠️ ⚠️ ⚠️ ⚠️ ⚠️⚠️ ⚠️ ⚠️ ⚠️ ⚠️</a:t>
            </a:r>
            <a:endParaRPr kumimoji="1" lang="en-US" altLang="ja-JP" sz="18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5E733504-C8B4-1B5D-3826-6433FE23D910}"/>
              </a:ext>
            </a:extLst>
          </p:cNvPr>
          <p:cNvGrpSpPr/>
          <p:nvPr/>
        </p:nvGrpSpPr>
        <p:grpSpPr>
          <a:xfrm>
            <a:off x="0" y="310515"/>
            <a:ext cx="12192000" cy="1939784"/>
            <a:chOff x="0" y="2459108"/>
            <a:chExt cx="12192000" cy="1939784"/>
          </a:xfrm>
        </p:grpSpPr>
        <p:sp>
          <p:nvSpPr>
            <p:cNvPr id="14" name="正方形/長方形 13">
              <a:extLst>
                <a:ext uri="{FF2B5EF4-FFF2-40B4-BE49-F238E27FC236}">
                  <a16:creationId xmlns:a16="http://schemas.microsoft.com/office/drawing/2014/main" id="{D688B72B-6292-A387-E88C-CB6C6CBB1D81}"/>
                </a:ext>
              </a:extLst>
            </p:cNvPr>
            <p:cNvSpPr/>
            <p:nvPr/>
          </p:nvSpPr>
          <p:spPr>
            <a:xfrm>
              <a:off x="0" y="2459108"/>
              <a:ext cx="12192000" cy="1939784"/>
            </a:xfrm>
            <a:prstGeom prst="rect">
              <a:avLst/>
            </a:prstGeom>
            <a:solidFill>
              <a:srgbClr val="FF0000">
                <a:alpha val="59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82E1A6DF-3775-B5EB-72EF-B6E2D17C41A9}"/>
                </a:ext>
              </a:extLst>
            </p:cNvPr>
            <p:cNvSpPr txBox="1"/>
            <p:nvPr/>
          </p:nvSpPr>
          <p:spPr>
            <a:xfrm>
              <a:off x="1526966" y="3078896"/>
              <a:ext cx="936666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迅速</a:t>
              </a:r>
              <a:r>
                <a:rPr kumimoji="1" lang="ja-JP" altLang="en-US" sz="36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に</a:t>
              </a:r>
              <a:r>
                <a:rPr kumimoji="1" lang="ja-JP" altLang="en-US" sz="4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正確</a:t>
              </a:r>
              <a:r>
                <a:rPr kumimoji="1" lang="ja-JP" altLang="en-US" sz="36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な情報で報告をお願いします。</a:t>
              </a:r>
            </a:p>
          </p:txBody>
        </p:sp>
      </p:grpSp>
    </p:spTree>
    <p:extLst>
      <p:ext uri="{BB962C8B-B14F-4D97-AF65-F5344CB8AC3E}">
        <p14:creationId xmlns:p14="http://schemas.microsoft.com/office/powerpoint/2010/main" val="37685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680528" y="8702926"/>
            <a:ext cx="11413067" cy="1939784"/>
          </a:xfrm>
          <a:prstGeom prst="rect">
            <a:avLst/>
          </a:prstGeom>
          <a:solidFill>
            <a:srgbClr val="FF0000">
              <a:alpha val="25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正方形/長方形 1">
            <a:extLst>
              <a:ext uri="{FF2B5EF4-FFF2-40B4-BE49-F238E27FC236}">
                <a16:creationId xmlns:a16="http://schemas.microsoft.com/office/drawing/2014/main" id="{7E73F6B6-FC73-C042-9B52-07DC92C6B4E9}"/>
              </a:ext>
            </a:extLst>
          </p:cNvPr>
          <p:cNvSpPr/>
          <p:nvPr/>
        </p:nvSpPr>
        <p:spPr>
          <a:xfrm>
            <a:off x="0" y="0"/>
            <a:ext cx="12192000" cy="11298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60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ご指摘対応に関して</a:t>
            </a:r>
            <a:r>
              <a:rPr kumimoji="1" lang="en"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Pointed out</a:t>
            </a: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en"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Basic policy</a:t>
            </a: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5CF34446-1DD0-B2DE-7931-89B004C3D181}"/>
              </a:ext>
            </a:extLst>
          </p:cNvPr>
          <p:cNvSpPr/>
          <p:nvPr/>
        </p:nvSpPr>
        <p:spPr>
          <a:xfrm>
            <a:off x="346838" y="1598537"/>
            <a:ext cx="2790497" cy="22266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❶温度感</a:t>
            </a:r>
            <a:endParaRPr kumimoji="1" lang="ja-JP" altLang="en-US" sz="32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13" name="正方形/長方形 12">
            <a:extLst>
              <a:ext uri="{FF2B5EF4-FFF2-40B4-BE49-F238E27FC236}">
                <a16:creationId xmlns:a16="http://schemas.microsoft.com/office/drawing/2014/main" id="{BFBA1DB2-E2AA-1AF0-FC55-02E738DCB42F}"/>
              </a:ext>
            </a:extLst>
          </p:cNvPr>
          <p:cNvSpPr/>
          <p:nvPr/>
        </p:nvSpPr>
        <p:spPr>
          <a:xfrm>
            <a:off x="3137335" y="1592031"/>
            <a:ext cx="8644764" cy="22266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14" name="テキスト ボックス 13">
            <a:extLst>
              <a:ext uri="{FF2B5EF4-FFF2-40B4-BE49-F238E27FC236}">
                <a16:creationId xmlns:a16="http://schemas.microsoft.com/office/drawing/2014/main" id="{DDFE661E-E9CB-2495-45D3-10BF7614E01D}"/>
              </a:ext>
            </a:extLst>
          </p:cNvPr>
          <p:cNvSpPr txBox="1"/>
          <p:nvPr/>
        </p:nvSpPr>
        <p:spPr>
          <a:xfrm>
            <a:off x="3287032" y="1942411"/>
            <a:ext cx="834537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全ての業務において最優先</a:t>
            </a:r>
            <a:endParaRPr kumimoji="0" lang="en-US" altLang="ja-JP" sz="32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お客様を不安な気持ちのまま待たせない。</a:t>
            </a:r>
            <a:endParaRPr kumimoji="0" lang="en-US" altLang="ja-JP" sz="16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対応に時間をかければかけるほど信頼を失う。</a:t>
            </a:r>
            <a:endParaRPr kumimoji="0" lang="en-US" altLang="ja-JP" sz="16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責任者が対応できない状況であれば、</a:t>
            </a:r>
            <a:r>
              <a:rPr kumimoji="0" lang="ja-JP" altLang="en-US" sz="1600" b="1" i="0" u="sng"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連絡網を活用し上司へ報告</a:t>
            </a: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を。</a:t>
            </a:r>
            <a:endParaRPr kumimoji="0" lang="en-US" altLang="ja-JP" sz="16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19" name="正方形/長方形 18">
            <a:extLst>
              <a:ext uri="{FF2B5EF4-FFF2-40B4-BE49-F238E27FC236}">
                <a16:creationId xmlns:a16="http://schemas.microsoft.com/office/drawing/2014/main" id="{39839E46-FF9B-3401-C18F-C2C435734EA5}"/>
              </a:ext>
            </a:extLst>
          </p:cNvPr>
          <p:cNvSpPr/>
          <p:nvPr/>
        </p:nvSpPr>
        <p:spPr>
          <a:xfrm>
            <a:off x="346838" y="4182056"/>
            <a:ext cx="2790497" cy="22266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rPr>
              <a:t>❷共有</a:t>
            </a:r>
            <a:endParaRPr kumimoji="1" lang="ja-JP" altLang="en-US" sz="32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20" name="正方形/長方形 19">
            <a:extLst>
              <a:ext uri="{FF2B5EF4-FFF2-40B4-BE49-F238E27FC236}">
                <a16:creationId xmlns:a16="http://schemas.microsoft.com/office/drawing/2014/main" id="{CF8D73E0-C93B-365A-6D2B-D492BA902F89}"/>
              </a:ext>
            </a:extLst>
          </p:cNvPr>
          <p:cNvSpPr/>
          <p:nvPr/>
        </p:nvSpPr>
        <p:spPr>
          <a:xfrm>
            <a:off x="3137335" y="4175550"/>
            <a:ext cx="8644764" cy="222663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prstClr val="white"/>
              </a:solidFill>
              <a:effectLst/>
              <a:uLnTx/>
              <a:uFillTx/>
              <a:latin typeface="Yu Gothic" panose="020B0400000000000000" pitchFamily="34" charset="-128"/>
              <a:ea typeface="Yu Gothic" panose="020B0400000000000000" pitchFamily="34" charset="-128"/>
              <a:cs typeface="+mn-cs"/>
            </a:endParaRPr>
          </a:p>
        </p:txBody>
      </p:sp>
      <p:sp>
        <p:nvSpPr>
          <p:cNvPr id="21" name="テキスト ボックス 20">
            <a:extLst>
              <a:ext uri="{FF2B5EF4-FFF2-40B4-BE49-F238E27FC236}">
                <a16:creationId xmlns:a16="http://schemas.microsoft.com/office/drawing/2014/main" id="{5F29F66B-7C26-105D-639A-BAE8D485F1C8}"/>
              </a:ext>
            </a:extLst>
          </p:cNvPr>
          <p:cNvSpPr txBox="1"/>
          <p:nvPr/>
        </p:nvSpPr>
        <p:spPr>
          <a:xfrm>
            <a:off x="3287032" y="4525930"/>
            <a:ext cx="834537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報告・連絡・相談</a:t>
            </a:r>
            <a:endParaRPr kumimoji="0" lang="en-US" altLang="ja-JP" sz="32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正しい判断を行うために情報の「報告・連絡・相談」は必須。</a:t>
            </a:r>
            <a:endParaRPr kumimoji="0" lang="en-US" altLang="ja-JP" sz="16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また、責任者は</a:t>
            </a:r>
            <a:r>
              <a:rPr kumimoji="0" lang="ja-JP" altLang="en-US" sz="1600" b="1" i="0" u="sng"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正確な情報</a:t>
            </a: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を収集し、判断を行うこと。</a:t>
            </a:r>
            <a:endParaRPr kumimoji="0" lang="en-US" altLang="ja-JP" sz="16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30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rPr>
              <a:t>正確な情報ではない場合、正しい対応・改善は行えない。</a:t>
            </a:r>
            <a:endParaRPr kumimoji="0" lang="en-US" altLang="ja-JP" sz="1600" b="1" i="0" u="none" strike="noStrike" kern="1200" cap="none" spc="300" normalizeH="0" baseline="0" noProof="0" dirty="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sp>
        <p:nvSpPr>
          <p:cNvPr id="3" name="角丸四角形 2">
            <a:extLst>
              <a:ext uri="{FF2B5EF4-FFF2-40B4-BE49-F238E27FC236}">
                <a16:creationId xmlns:a16="http://schemas.microsoft.com/office/drawing/2014/main" id="{C65B1E3C-82D0-6FD4-5210-0F87B657A5C5}"/>
              </a:ext>
            </a:extLst>
          </p:cNvPr>
          <p:cNvSpPr/>
          <p:nvPr/>
        </p:nvSpPr>
        <p:spPr>
          <a:xfrm>
            <a:off x="2793018" y="2405923"/>
            <a:ext cx="6605963" cy="3188874"/>
          </a:xfrm>
          <a:prstGeom prst="roundRect">
            <a:avLst/>
          </a:prstGeom>
          <a:solidFill>
            <a:srgbClr val="FF3E95">
              <a:alpha val="753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何があってもご指摘対応は</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① </a:t>
            </a:r>
            <a:r>
              <a:rPr kumimoji="1" lang="ja-JP" altLang="en-US" sz="32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全てにおいて最優先</a:t>
            </a:r>
            <a:endParaRPr kumimoji="1" lang="en-US" altLang="ja-JP" sz="3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② </a:t>
            </a:r>
            <a:r>
              <a:rPr kumimoji="1" lang="ja-JP" altLang="en-US" sz="32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報告をすぐに行うこと</a:t>
            </a:r>
            <a:endParaRPr kumimoji="1" lang="en-US" altLang="ja-JP" sz="3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の徹底をお願いします</a:t>
            </a:r>
            <a:endPar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743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p:bldP spid="19" grpId="0" animBg="1"/>
      <p:bldP spid="20" grpId="0" animBg="1"/>
      <p:bldP spid="21" grpId="0"/>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FD81F88-C9E6-46FA-BCE6-388014F90F5C}"/>
              </a:ext>
            </a:extLst>
          </p:cNvPr>
          <p:cNvSpPr txBox="1"/>
          <p:nvPr/>
        </p:nvSpPr>
        <p:spPr>
          <a:xfrm>
            <a:off x="3464510" y="2705725"/>
            <a:ext cx="526297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a:ln>
                  <a:noFill/>
                </a:ln>
                <a:solidFill>
                  <a:srgbClr val="FFC000"/>
                </a:solidFill>
                <a:effectLst/>
                <a:uLnTx/>
                <a:uFillTx/>
                <a:latin typeface="游ゴシック" panose="020F0502020204030204"/>
                <a:ea typeface="游ゴシック" panose="020B0400000000000000" pitchFamily="50" charset="-128"/>
                <a:cs typeface="+mn-cs"/>
              </a:rPr>
              <a:t>未成年飲酒について</a:t>
            </a:r>
            <a:endParaRPr kumimoji="1" lang="en-US" altLang="ja-JP" sz="4400" b="1" i="0" u="none" strike="noStrike" kern="1200" cap="none" spc="0" normalizeH="0" baseline="0" noProof="0" dirty="0">
              <a:ln>
                <a:noFill/>
              </a:ln>
              <a:solidFill>
                <a:srgbClr val="FFC00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～営業本部～</a:t>
            </a:r>
            <a:endParaRPr kumimoji="1" lang="en-US" altLang="ja-JP" sz="24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76452609"/>
      </p:ext>
    </p:extLst>
  </p:cSld>
  <p:clrMapOvr>
    <a:masterClrMapping/>
  </p:clrMapOvr>
  <p:transition spd="slow">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328235-9315-4915-A1F5-2724FA8FBC28}"/>
              </a:ext>
            </a:extLst>
          </p:cNvPr>
          <p:cNvSpPr>
            <a:spLocks noGrp="1"/>
          </p:cNvSpPr>
          <p:nvPr>
            <p:ph type="title"/>
          </p:nvPr>
        </p:nvSpPr>
        <p:spPr>
          <a:xfrm>
            <a:off x="63437" y="91939"/>
            <a:ext cx="12042487" cy="804814"/>
          </a:xfrm>
        </p:spPr>
        <p:txBody>
          <a:bodyPr>
            <a:normAutofit/>
          </a:bodyPr>
          <a:lstStyle/>
          <a:p>
            <a:pPr algn="l"/>
            <a:r>
              <a:rPr lang="en-US" altLang="ja-JP" sz="4400" b="1" dirty="0">
                <a:latin typeface="Calibri" panose="020F0502020204030204" pitchFamily="34" charset="0"/>
                <a:ea typeface="游ゴシック" panose="020B0400000000000000" pitchFamily="50" charset="-128"/>
                <a:cs typeface="Calibri" panose="020F0502020204030204" pitchFamily="34" charset="0"/>
              </a:rPr>
              <a:t> 【</a:t>
            </a:r>
            <a:r>
              <a:rPr lang="ja-JP" altLang="en-US" sz="4000" b="1">
                <a:latin typeface="游ゴシック" panose="020B0400000000000000" pitchFamily="50" charset="-128"/>
                <a:ea typeface="游ゴシック" panose="020B0400000000000000" pitchFamily="50" charset="-128"/>
                <a:cs typeface="Calibri" panose="020F0502020204030204" pitchFamily="34" charset="0"/>
              </a:rPr>
              <a:t>未成年クルー飲酒発覚</a:t>
            </a:r>
            <a:r>
              <a:rPr lang="en-US" altLang="ja-JP" sz="4000" b="1" dirty="0">
                <a:latin typeface="游ゴシック" panose="020B0400000000000000" pitchFamily="50" charset="-128"/>
                <a:ea typeface="游ゴシック" panose="020B0400000000000000" pitchFamily="50" charset="-128"/>
              </a:rPr>
              <a:t>】</a:t>
            </a:r>
            <a:endParaRPr kumimoji="1" lang="ja-JP" altLang="en-US" sz="4000"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4F4E9E9E-FE45-413E-AB7C-1B13DB871A29}"/>
              </a:ext>
            </a:extLst>
          </p:cNvPr>
          <p:cNvSpPr/>
          <p:nvPr/>
        </p:nvSpPr>
        <p:spPr>
          <a:xfrm>
            <a:off x="1831563" y="1233213"/>
            <a:ext cx="1490472" cy="557784"/>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内　容</a:t>
            </a:r>
          </a:p>
        </p:txBody>
      </p:sp>
      <p:sp>
        <p:nvSpPr>
          <p:cNvPr id="6" name="テキスト ボックス 5">
            <a:extLst>
              <a:ext uri="{FF2B5EF4-FFF2-40B4-BE49-F238E27FC236}">
                <a16:creationId xmlns:a16="http://schemas.microsoft.com/office/drawing/2014/main" id="{C9CA6AED-ED7D-4017-9EB2-B08CD9A5A276}"/>
              </a:ext>
            </a:extLst>
          </p:cNvPr>
          <p:cNvSpPr txBox="1"/>
          <p:nvPr/>
        </p:nvSpPr>
        <p:spPr>
          <a:xfrm>
            <a:off x="3769993" y="1158162"/>
            <a:ext cx="5633007"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店舗飲み会で</a:t>
            </a:r>
            <a:endParaRPr kumimoji="0"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社員が未成年クルーの飲酒を容認</a:t>
            </a:r>
            <a:endParaRPr kumimoji="0"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DF39D587-0BB2-4898-A9E9-5555F45EAF75}"/>
              </a:ext>
            </a:extLst>
          </p:cNvPr>
          <p:cNvSpPr/>
          <p:nvPr/>
        </p:nvSpPr>
        <p:spPr>
          <a:xfrm>
            <a:off x="1831563" y="2207604"/>
            <a:ext cx="1490472" cy="557784"/>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懲　罰</a:t>
            </a:r>
          </a:p>
        </p:txBody>
      </p:sp>
      <p:sp>
        <p:nvSpPr>
          <p:cNvPr id="13" name="テキスト ボックス 12">
            <a:extLst>
              <a:ext uri="{FF2B5EF4-FFF2-40B4-BE49-F238E27FC236}">
                <a16:creationId xmlns:a16="http://schemas.microsoft.com/office/drawing/2014/main" id="{B6C9C67F-DCBA-435F-921D-D6742D47FC61}"/>
              </a:ext>
            </a:extLst>
          </p:cNvPr>
          <p:cNvSpPr txBox="1"/>
          <p:nvPr/>
        </p:nvSpPr>
        <p:spPr>
          <a:xfrm>
            <a:off x="3769993" y="2224886"/>
            <a:ext cx="6693647"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対象社員へ　</a:t>
            </a:r>
            <a:r>
              <a:rPr kumimoji="1" lang="ja-JP" altLang="en-US" sz="28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警告</a:t>
            </a:r>
            <a:r>
              <a:rPr kumimoji="1" lang="ja-JP" altLang="en-US" sz="20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および　</a:t>
            </a:r>
            <a:r>
              <a:rPr kumimoji="1" lang="ja-JP" altLang="en-US" sz="2800" b="1" i="0" u="sng"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指導</a:t>
            </a:r>
            <a:endParaRPr kumimoji="1" lang="en-US" altLang="ja-JP" sz="28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・危機管理</a:t>
            </a:r>
            <a:r>
              <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MTG</a:t>
            </a:r>
            <a:r>
              <a:rPr kumimoji="1" lang="ja-JP" altLang="en-US" sz="2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での説明</a:t>
            </a:r>
            <a:endParaRPr kumimoji="1" lang="en-US" altLang="ja-JP"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・顛末書の提出</a:t>
            </a:r>
            <a:endParaRPr kumimoji="0"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7" name="図 6" descr="グラフィカル ユーザー インターフェイス, テキスト, アプリケーション, メール&#10;&#10;自動的に生成された説明">
            <a:extLst>
              <a:ext uri="{FF2B5EF4-FFF2-40B4-BE49-F238E27FC236}">
                <a16:creationId xmlns:a16="http://schemas.microsoft.com/office/drawing/2014/main" id="{24E831B2-8AE2-C8B0-4671-47FDF71B9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708" y="3642524"/>
            <a:ext cx="3686620" cy="2533165"/>
          </a:xfrm>
          <a:prstGeom prst="rect">
            <a:avLst/>
          </a:prstGeom>
        </p:spPr>
      </p:pic>
      <p:pic>
        <p:nvPicPr>
          <p:cNvPr id="9" name="図 8">
            <a:extLst>
              <a:ext uri="{FF2B5EF4-FFF2-40B4-BE49-F238E27FC236}">
                <a16:creationId xmlns:a16="http://schemas.microsoft.com/office/drawing/2014/main" id="{FCE9A594-D1FC-92D2-9C1A-A5F50C07F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200" y="4274106"/>
            <a:ext cx="6667500" cy="635000"/>
          </a:xfrm>
          <a:prstGeom prst="rect">
            <a:avLst/>
          </a:prstGeom>
        </p:spPr>
      </p:pic>
      <p:sp>
        <p:nvSpPr>
          <p:cNvPr id="10" name="正方形/長方形 9">
            <a:extLst>
              <a:ext uri="{FF2B5EF4-FFF2-40B4-BE49-F238E27FC236}">
                <a16:creationId xmlns:a16="http://schemas.microsoft.com/office/drawing/2014/main" id="{24A73140-76F7-37B5-D3BC-2A2C52361AF6}"/>
              </a:ext>
            </a:extLst>
          </p:cNvPr>
          <p:cNvSpPr/>
          <p:nvPr/>
        </p:nvSpPr>
        <p:spPr>
          <a:xfrm>
            <a:off x="3322035" y="5516544"/>
            <a:ext cx="1605565" cy="1708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a:extLst>
              <a:ext uri="{FF2B5EF4-FFF2-40B4-BE49-F238E27FC236}">
                <a16:creationId xmlns:a16="http://schemas.microsoft.com/office/drawing/2014/main" id="{2EB63257-DC76-6DC5-1F23-84DA44C259EA}"/>
              </a:ext>
            </a:extLst>
          </p:cNvPr>
          <p:cNvCxnSpPr>
            <a:stCxn id="10" idx="3"/>
            <a:endCxn id="9" idx="1"/>
          </p:cNvCxnSpPr>
          <p:nvPr/>
        </p:nvCxnSpPr>
        <p:spPr>
          <a:xfrm flipV="1">
            <a:off x="4927600" y="4591606"/>
            <a:ext cx="355600" cy="10103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462D62E1-0955-0EA0-879E-348E7EF50DD6}"/>
              </a:ext>
            </a:extLst>
          </p:cNvPr>
          <p:cNvSpPr txBox="1"/>
          <p:nvPr/>
        </p:nvSpPr>
        <p:spPr>
          <a:xfrm>
            <a:off x="5479925" y="5004167"/>
            <a:ext cx="627404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FF3E95"/>
                </a:solidFill>
                <a:effectLst/>
                <a:uLnTx/>
                <a:uFillTx/>
                <a:latin typeface="游ゴシック" panose="020B0400000000000000" pitchFamily="50" charset="-128"/>
                <a:ea typeface="游ゴシック" panose="020B0400000000000000" pitchFamily="50" charset="-128"/>
                <a:cs typeface="+mn-cs"/>
              </a:rPr>
              <a:t>就業規則にも記載されている内容です</a:t>
            </a:r>
            <a:endParaRPr kumimoji="1" lang="en-US" altLang="ja-JP" sz="2800" b="1" i="0" u="sng" strike="noStrike" kern="1200" cap="none" spc="0" normalizeH="0" baseline="0" noProof="0" dirty="0">
              <a:ln>
                <a:noFill/>
              </a:ln>
              <a:solidFill>
                <a:srgbClr val="FF3E95"/>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7B82B348-EF59-4480-B6BE-65E5B64C84D7}"/>
              </a:ext>
            </a:extLst>
          </p:cNvPr>
          <p:cNvSpPr txBox="1"/>
          <p:nvPr/>
        </p:nvSpPr>
        <p:spPr>
          <a:xfrm>
            <a:off x="5479924" y="5523026"/>
            <a:ext cx="6274049"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3E95"/>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none" strike="noStrike" kern="1200" cap="none" spc="0" normalizeH="0" baseline="0" noProof="0">
                <a:ln>
                  <a:noFill/>
                </a:ln>
                <a:solidFill>
                  <a:srgbClr val="FF3E95"/>
                </a:solidFill>
                <a:effectLst/>
                <a:uLnTx/>
                <a:uFillTx/>
                <a:latin typeface="游ゴシック" panose="020B0400000000000000" pitchFamily="50" charset="-128"/>
                <a:ea typeface="游ゴシック" panose="020B0400000000000000" pitchFamily="50" charset="-128"/>
                <a:cs typeface="+mn-cs"/>
              </a:rPr>
              <a:t>場合によっては前科がついてしまう犯罪として扱われてしまうこともありますので、今一度注意をお願いします</a:t>
            </a:r>
            <a:endParaRPr kumimoji="1" lang="en-US" altLang="ja-JP" sz="1600" b="1" i="0" u="none" strike="noStrike" kern="1200" cap="none" spc="0" normalizeH="0" baseline="0" noProof="0" dirty="0">
              <a:ln>
                <a:noFill/>
              </a:ln>
              <a:solidFill>
                <a:srgbClr val="FF3E95"/>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8294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ssolv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animBg="1"/>
      <p:bldP spid="13" grpId="0"/>
      <p:bldP spid="10" grpId="0" animBg="1"/>
      <p:bldP spid="4"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5E9FA2B-31D5-6696-969B-BCFD9AF80A26}"/>
              </a:ext>
            </a:extLst>
          </p:cNvPr>
          <p:cNvSpPr txBox="1"/>
          <p:nvPr/>
        </p:nvSpPr>
        <p:spPr>
          <a:xfrm>
            <a:off x="200848" y="173361"/>
            <a:ext cx="264687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営業本部</a:t>
            </a:r>
            <a:endParaRPr kumimoji="1" lang="en-US" altLang="ja-JP" sz="4000" b="1"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7894FE74-ABCC-5B2A-DCCB-79ACF9B720E5}"/>
              </a:ext>
            </a:extLst>
          </p:cNvPr>
          <p:cNvCxnSpPr/>
          <p:nvPr/>
        </p:nvCxnSpPr>
        <p:spPr>
          <a:xfrm>
            <a:off x="171722" y="1176143"/>
            <a:ext cx="6517532" cy="0"/>
          </a:xfrm>
          <a:prstGeom prst="line">
            <a:avLst/>
          </a:prstGeom>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1692D712-92D5-93AD-836C-93C20C3D4B51}"/>
              </a:ext>
            </a:extLst>
          </p:cNvPr>
          <p:cNvSpPr txBox="1"/>
          <p:nvPr/>
        </p:nvSpPr>
        <p:spPr>
          <a:xfrm>
            <a:off x="191197" y="1514621"/>
            <a:ext cx="737413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1</a:t>
            </a:r>
            <a:r>
              <a:rPr kumimoji="1" lang="ja-JP" altLang="en-US" sz="3600" b="1" i="0" u="none" strike="noStrike" kern="1200" cap="none" spc="0" normalizeH="0" baseline="0" noProof="0">
                <a:ln>
                  <a:noFill/>
                </a:ln>
                <a:solidFill>
                  <a:srgbClr val="FFC000">
                    <a:lumMod val="75000"/>
                  </a:srgbClr>
                </a:solidFill>
                <a:effectLst/>
                <a:uLnTx/>
                <a:uFillTx/>
                <a:latin typeface="游ゴシック" panose="020F0502020204030204"/>
                <a:ea typeface="游ゴシック" panose="020B0400000000000000" pitchFamily="50" charset="-128"/>
                <a:cs typeface="+mn-cs"/>
              </a:rPr>
              <a:t>　危機</a:t>
            </a:r>
            <a:r>
              <a:rPr kumimoji="1" lang="ja-JP" altLang="en-US" sz="36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管理ガイドラインについて</a:t>
            </a:r>
            <a:endParaRPr kumimoji="1" lang="en-US" altLang="ja-JP" sz="36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D19C2A70-C53E-1CA0-1CFA-0038EA6056A3}"/>
              </a:ext>
            </a:extLst>
          </p:cNvPr>
          <p:cNvSpPr txBox="1"/>
          <p:nvPr/>
        </p:nvSpPr>
        <p:spPr>
          <a:xfrm>
            <a:off x="177751" y="3156052"/>
            <a:ext cx="50658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2</a:t>
            </a:r>
            <a:r>
              <a:rPr kumimoji="1" lang="ja-JP" altLang="en-US" sz="3600" b="1" i="0" u="none" strike="noStrike" kern="1200" cap="none" spc="0" normalizeH="0" baseline="0" noProof="0">
                <a:ln>
                  <a:noFill/>
                </a:ln>
                <a:solidFill>
                  <a:srgbClr val="FFC000">
                    <a:lumMod val="75000"/>
                  </a:srgbClr>
                </a:solidFill>
                <a:effectLst/>
                <a:uLnTx/>
                <a:uFillTx/>
                <a:latin typeface="游ゴシック" panose="020F0502020204030204"/>
                <a:ea typeface="游ゴシック" panose="020B0400000000000000" pitchFamily="50" charset="-128"/>
                <a:cs typeface="+mn-cs"/>
              </a:rPr>
              <a:t>　ご指摘対応について</a:t>
            </a:r>
            <a:endParaRPr kumimoji="1" lang="en-US" altLang="ja-JP" sz="36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A36BD0B3-58C0-4497-12A0-1AFB1DAF2015}"/>
              </a:ext>
            </a:extLst>
          </p:cNvPr>
          <p:cNvSpPr txBox="1"/>
          <p:nvPr/>
        </p:nvSpPr>
        <p:spPr>
          <a:xfrm>
            <a:off x="177750" y="4797483"/>
            <a:ext cx="50658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3</a:t>
            </a:r>
            <a:r>
              <a:rPr kumimoji="1" lang="ja-JP" altLang="en-US" sz="3600" b="1" i="0" u="none" strike="noStrike" kern="1200" cap="none" spc="0" normalizeH="0" baseline="0" noProof="0">
                <a:ln>
                  <a:noFill/>
                </a:ln>
                <a:solidFill>
                  <a:srgbClr val="FFC000">
                    <a:lumMod val="75000"/>
                  </a:srgbClr>
                </a:solidFill>
                <a:effectLst/>
                <a:uLnTx/>
                <a:uFillTx/>
                <a:latin typeface="游ゴシック" panose="020F0502020204030204"/>
                <a:ea typeface="游ゴシック" panose="020B0400000000000000" pitchFamily="50" charset="-128"/>
                <a:cs typeface="+mn-cs"/>
              </a:rPr>
              <a:t>　未成年飲酒について</a:t>
            </a:r>
            <a:endParaRPr kumimoji="1" lang="en-US" altLang="ja-JP" sz="36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p:txBody>
      </p:sp>
      <p:grpSp>
        <p:nvGrpSpPr>
          <p:cNvPr id="16" name="グループ化 15">
            <a:extLst>
              <a:ext uri="{FF2B5EF4-FFF2-40B4-BE49-F238E27FC236}">
                <a16:creationId xmlns:a16="http://schemas.microsoft.com/office/drawing/2014/main" id="{C989F703-2AAB-9E62-4F5E-E437EF8FF67B}"/>
              </a:ext>
            </a:extLst>
          </p:cNvPr>
          <p:cNvGrpSpPr/>
          <p:nvPr/>
        </p:nvGrpSpPr>
        <p:grpSpPr>
          <a:xfrm>
            <a:off x="289745" y="3976767"/>
            <a:ext cx="10705449" cy="584775"/>
            <a:chOff x="464556" y="4232260"/>
            <a:chExt cx="10705449" cy="584775"/>
          </a:xfrm>
        </p:grpSpPr>
        <p:sp>
          <p:nvSpPr>
            <p:cNvPr id="10" name="三角形 9">
              <a:extLst>
                <a:ext uri="{FF2B5EF4-FFF2-40B4-BE49-F238E27FC236}">
                  <a16:creationId xmlns:a16="http://schemas.microsoft.com/office/drawing/2014/main" id="{5E5CA2AB-7329-D3B4-DF3A-2EBD1684BE28}"/>
                </a:ext>
              </a:extLst>
            </p:cNvPr>
            <p:cNvSpPr/>
            <p:nvPr/>
          </p:nvSpPr>
          <p:spPr>
            <a:xfrm rot="5400000">
              <a:off x="383873" y="4396038"/>
              <a:ext cx="423584" cy="262217"/>
            </a:xfrm>
            <a:prstGeom prst="triangle">
              <a:avLst/>
            </a:prstGeom>
            <a:solidFill>
              <a:srgbClr val="FF3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1735F4F2-EECD-F09E-7CFC-33073C09635E}"/>
                </a:ext>
              </a:extLst>
            </p:cNvPr>
            <p:cNvSpPr txBox="1"/>
            <p:nvPr/>
          </p:nvSpPr>
          <p:spPr>
            <a:xfrm>
              <a:off x="1136489" y="4232260"/>
              <a:ext cx="1003351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FF3E95"/>
                  </a:solidFill>
                  <a:effectLst/>
                  <a:uLnTx/>
                  <a:uFillTx/>
                  <a:latin typeface="游ゴシック" panose="020F0502020204030204"/>
                  <a:ea typeface="游ゴシック" panose="020B0400000000000000" pitchFamily="50" charset="-128"/>
                  <a:cs typeface="+mn-cs"/>
                </a:rPr>
                <a:t>全てにおいて最優先、報告、迅速に正確な情報共有を</a:t>
              </a:r>
              <a:endParaRPr kumimoji="1" lang="en-US" altLang="ja-JP" sz="3200" b="1" i="0" u="none" strike="noStrike" kern="1200" cap="none" spc="0" normalizeH="0" baseline="0" noProof="0" dirty="0">
                <a:ln>
                  <a:noFill/>
                </a:ln>
                <a:solidFill>
                  <a:srgbClr val="FF3E95"/>
                </a:solidFill>
                <a:effectLst/>
                <a:uLnTx/>
                <a:uFillTx/>
                <a:latin typeface="游ゴシック" panose="020F0502020204030204"/>
                <a:ea typeface="游ゴシック" panose="020B0400000000000000" pitchFamily="50" charset="-128"/>
                <a:cs typeface="+mn-cs"/>
              </a:endParaRPr>
            </a:p>
          </p:txBody>
        </p:sp>
      </p:grpSp>
      <p:grpSp>
        <p:nvGrpSpPr>
          <p:cNvPr id="17" name="グループ化 16">
            <a:extLst>
              <a:ext uri="{FF2B5EF4-FFF2-40B4-BE49-F238E27FC236}">
                <a16:creationId xmlns:a16="http://schemas.microsoft.com/office/drawing/2014/main" id="{32734DD5-CAF4-5414-21F6-98F857DE8F67}"/>
              </a:ext>
            </a:extLst>
          </p:cNvPr>
          <p:cNvGrpSpPr/>
          <p:nvPr/>
        </p:nvGrpSpPr>
        <p:grpSpPr>
          <a:xfrm>
            <a:off x="289745" y="5559202"/>
            <a:ext cx="9474343" cy="584775"/>
            <a:chOff x="464556" y="5814695"/>
            <a:chExt cx="9474343" cy="584775"/>
          </a:xfrm>
        </p:grpSpPr>
        <p:sp>
          <p:nvSpPr>
            <p:cNvPr id="12" name="三角形 11">
              <a:extLst>
                <a:ext uri="{FF2B5EF4-FFF2-40B4-BE49-F238E27FC236}">
                  <a16:creationId xmlns:a16="http://schemas.microsoft.com/office/drawing/2014/main" id="{DD5D90EE-AE3B-0FB4-F01C-893878E67B4A}"/>
                </a:ext>
              </a:extLst>
            </p:cNvPr>
            <p:cNvSpPr/>
            <p:nvPr/>
          </p:nvSpPr>
          <p:spPr>
            <a:xfrm rot="5400000">
              <a:off x="383873" y="5978473"/>
              <a:ext cx="423584" cy="262217"/>
            </a:xfrm>
            <a:prstGeom prst="triangle">
              <a:avLst/>
            </a:prstGeom>
            <a:solidFill>
              <a:srgbClr val="FF3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8E258C56-059C-7525-FAFF-679FB1CD2D7B}"/>
                </a:ext>
              </a:extLst>
            </p:cNvPr>
            <p:cNvSpPr txBox="1"/>
            <p:nvPr/>
          </p:nvSpPr>
          <p:spPr>
            <a:xfrm>
              <a:off x="1136489" y="5814695"/>
              <a:ext cx="880241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FF3E95"/>
                  </a:solidFill>
                  <a:effectLst/>
                  <a:uLnTx/>
                  <a:uFillTx/>
                  <a:latin typeface="游ゴシック" panose="020F0502020204030204"/>
                  <a:ea typeface="游ゴシック" panose="020B0400000000000000" pitchFamily="50" charset="-128"/>
                  <a:cs typeface="+mn-cs"/>
                </a:rPr>
                <a:t>どんな理由、状況でも未成年の飲酒は厳禁です</a:t>
              </a:r>
              <a:endParaRPr kumimoji="1" lang="en-US" altLang="ja-JP" sz="3200" b="1" i="0" u="none" strike="noStrike" kern="1200" cap="none" spc="0" normalizeH="0" baseline="0" noProof="0" dirty="0">
                <a:ln>
                  <a:noFill/>
                </a:ln>
                <a:solidFill>
                  <a:srgbClr val="FF3E95"/>
                </a:solidFill>
                <a:effectLst/>
                <a:uLnTx/>
                <a:uFillTx/>
                <a:latin typeface="游ゴシック" panose="020F0502020204030204"/>
                <a:ea typeface="游ゴシック" panose="020B0400000000000000" pitchFamily="50" charset="-128"/>
                <a:cs typeface="+mn-cs"/>
              </a:endParaRPr>
            </a:p>
          </p:txBody>
        </p:sp>
      </p:grpSp>
      <p:grpSp>
        <p:nvGrpSpPr>
          <p:cNvPr id="15" name="グループ化 14">
            <a:extLst>
              <a:ext uri="{FF2B5EF4-FFF2-40B4-BE49-F238E27FC236}">
                <a16:creationId xmlns:a16="http://schemas.microsoft.com/office/drawing/2014/main" id="{F1EA951D-857B-E92F-6257-4EE7DC58918B}"/>
              </a:ext>
            </a:extLst>
          </p:cNvPr>
          <p:cNvGrpSpPr/>
          <p:nvPr/>
        </p:nvGrpSpPr>
        <p:grpSpPr>
          <a:xfrm>
            <a:off x="295254" y="2307807"/>
            <a:ext cx="11931046" cy="584775"/>
            <a:chOff x="470065" y="2563300"/>
            <a:chExt cx="11931046" cy="584775"/>
          </a:xfrm>
        </p:grpSpPr>
        <p:sp>
          <p:nvSpPr>
            <p:cNvPr id="4" name="三角形 3">
              <a:extLst>
                <a:ext uri="{FF2B5EF4-FFF2-40B4-BE49-F238E27FC236}">
                  <a16:creationId xmlns:a16="http://schemas.microsoft.com/office/drawing/2014/main" id="{A55E52FF-9FFD-B852-AA76-F7C30306DECD}"/>
                </a:ext>
              </a:extLst>
            </p:cNvPr>
            <p:cNvSpPr/>
            <p:nvPr/>
          </p:nvSpPr>
          <p:spPr>
            <a:xfrm rot="5400000">
              <a:off x="389382" y="2719223"/>
              <a:ext cx="423584" cy="262217"/>
            </a:xfrm>
            <a:prstGeom prst="triangle">
              <a:avLst/>
            </a:prstGeom>
            <a:solidFill>
              <a:srgbClr val="FF3E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AB46B3DA-0E73-E309-27DC-0C536DB59580}"/>
                </a:ext>
              </a:extLst>
            </p:cNvPr>
            <p:cNvSpPr txBox="1"/>
            <p:nvPr/>
          </p:nvSpPr>
          <p:spPr>
            <a:xfrm>
              <a:off x="1136489" y="2563300"/>
              <a:ext cx="112646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FF3E95"/>
                  </a:solidFill>
                  <a:effectLst/>
                  <a:uLnTx/>
                  <a:uFillTx/>
                  <a:latin typeface="游ゴシック" panose="020F0502020204030204"/>
                  <a:ea typeface="游ゴシック" panose="020B0400000000000000" pitchFamily="50" charset="-128"/>
                  <a:cs typeface="+mn-cs"/>
                </a:rPr>
                <a:t>イレギュラーが起きた際は、まずはここの確認をしましょう</a:t>
              </a:r>
              <a:endParaRPr kumimoji="1" lang="en-US" altLang="ja-JP" sz="3200" b="1" i="0" u="none" strike="noStrike" kern="1200" cap="none" spc="0" normalizeH="0" baseline="0" noProof="0" dirty="0">
                <a:ln>
                  <a:noFill/>
                </a:ln>
                <a:solidFill>
                  <a:srgbClr val="FF3E95"/>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8957535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9538536-4333-4870-8D24-9B16C894C993}"/>
              </a:ext>
            </a:extLst>
          </p:cNvPr>
          <p:cNvSpPr txBox="1"/>
          <p:nvPr/>
        </p:nvSpPr>
        <p:spPr>
          <a:xfrm>
            <a:off x="5495515" y="3105834"/>
            <a:ext cx="120097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END</a:t>
            </a:r>
            <a:endParaRPr kumimoji="1" lang="ja-JP" altLang="en-US" sz="3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5977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危機管理室　まとめ</a:t>
            </a:r>
          </a:p>
        </p:txBody>
      </p:sp>
      <p:sp>
        <p:nvSpPr>
          <p:cNvPr id="2" name="正方形/長方形 1">
            <a:extLst>
              <a:ext uri="{FF2B5EF4-FFF2-40B4-BE49-F238E27FC236}">
                <a16:creationId xmlns:a16="http://schemas.microsoft.com/office/drawing/2014/main" id="{9F4FB083-D8F7-4238-9B92-1CE5883A80AA}"/>
              </a:ext>
            </a:extLst>
          </p:cNvPr>
          <p:cNvSpPr/>
          <p:nvPr/>
        </p:nvSpPr>
        <p:spPr>
          <a:xfrm>
            <a:off x="753528" y="1610681"/>
            <a:ext cx="7947038" cy="7166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　</a:t>
            </a:r>
            <a:r>
              <a:rPr lang="ja-JP" altLang="en-US" sz="2800" b="1" dirty="0">
                <a:solidFill>
                  <a:srgbClr val="385723"/>
                </a:solidFill>
                <a:latin typeface="+mn-ea"/>
              </a:rPr>
              <a:t>異物混入・誤提供・備品破損に関して</a:t>
            </a:r>
            <a:endParaRPr kumimoji="1" lang="ja-JP" altLang="en-US" sz="2800" b="1" dirty="0">
              <a:solidFill>
                <a:srgbClr val="385723"/>
              </a:solidFill>
              <a:latin typeface="+mn-ea"/>
            </a:endParaRPr>
          </a:p>
        </p:txBody>
      </p:sp>
      <p:sp>
        <p:nvSpPr>
          <p:cNvPr id="4" name="テキスト ボックス 3">
            <a:extLst>
              <a:ext uri="{FF2B5EF4-FFF2-40B4-BE49-F238E27FC236}">
                <a16:creationId xmlns:a16="http://schemas.microsoft.com/office/drawing/2014/main" id="{2F3C6ADF-4047-4996-B452-F785161A0ECE}"/>
              </a:ext>
            </a:extLst>
          </p:cNvPr>
          <p:cNvSpPr txBox="1"/>
          <p:nvPr/>
        </p:nvSpPr>
        <p:spPr>
          <a:xfrm>
            <a:off x="1728062" y="2539352"/>
            <a:ext cx="6853158" cy="707886"/>
          </a:xfrm>
          <a:prstGeom prst="rect">
            <a:avLst/>
          </a:prstGeom>
          <a:noFill/>
        </p:spPr>
        <p:txBody>
          <a:bodyPr wrap="none" rtlCol="0">
            <a:spAutoFit/>
          </a:bodyPr>
          <a:lstStyle/>
          <a:p>
            <a:r>
              <a:rPr lang="ja-JP" altLang="en-US" sz="2000" dirty="0">
                <a:solidFill>
                  <a:schemeClr val="accent6">
                    <a:lumMod val="50000"/>
                  </a:schemeClr>
                </a:solidFill>
              </a:rPr>
              <a:t>①　安心で安全な食の提供に対する最重要課題ととらえ、</a:t>
            </a:r>
            <a:endParaRPr lang="en-US" altLang="ja-JP" sz="2000" dirty="0">
              <a:solidFill>
                <a:schemeClr val="accent6">
                  <a:lumMod val="50000"/>
                </a:schemeClr>
              </a:solidFill>
            </a:endParaRPr>
          </a:p>
          <a:p>
            <a:r>
              <a:rPr kumimoji="1" lang="ja-JP" altLang="en-US" sz="2000" dirty="0">
                <a:solidFill>
                  <a:schemeClr val="accent6">
                    <a:lumMod val="50000"/>
                  </a:schemeClr>
                </a:solidFill>
              </a:rPr>
              <a:t>　　運用ルールの徹底を各店で行いましょう。</a:t>
            </a:r>
            <a:endParaRPr kumimoji="1" lang="en-US" altLang="ja-JP" sz="2000" dirty="0">
              <a:solidFill>
                <a:schemeClr val="accent6">
                  <a:lumMod val="50000"/>
                </a:schemeClr>
              </a:solidFill>
            </a:endParaRPr>
          </a:p>
        </p:txBody>
      </p:sp>
      <p:sp>
        <p:nvSpPr>
          <p:cNvPr id="3" name="テキスト ボックス 2">
            <a:extLst>
              <a:ext uri="{FF2B5EF4-FFF2-40B4-BE49-F238E27FC236}">
                <a16:creationId xmlns:a16="http://schemas.microsoft.com/office/drawing/2014/main" id="{A54AC70A-43A9-E38E-2AD3-ECF659BAEA53}"/>
              </a:ext>
            </a:extLst>
          </p:cNvPr>
          <p:cNvSpPr txBox="1"/>
          <p:nvPr/>
        </p:nvSpPr>
        <p:spPr>
          <a:xfrm>
            <a:off x="1728062" y="4974615"/>
            <a:ext cx="6083717" cy="1015663"/>
          </a:xfrm>
          <a:prstGeom prst="rect">
            <a:avLst/>
          </a:prstGeom>
          <a:noFill/>
        </p:spPr>
        <p:txBody>
          <a:bodyPr wrap="none" rtlCol="0">
            <a:spAutoFit/>
          </a:bodyPr>
          <a:lstStyle/>
          <a:p>
            <a:r>
              <a:rPr lang="ja-JP" altLang="en-US" sz="2000" dirty="0">
                <a:solidFill>
                  <a:schemeClr val="accent6">
                    <a:lumMod val="50000"/>
                  </a:schemeClr>
                </a:solidFill>
              </a:rPr>
              <a:t>③　各店舗、社員がどれだけ厳密に取り組めるかが</a:t>
            </a:r>
            <a:endParaRPr lang="en-US" altLang="ja-JP" sz="2000" dirty="0">
              <a:solidFill>
                <a:schemeClr val="accent6">
                  <a:lumMod val="50000"/>
                </a:schemeClr>
              </a:solidFill>
            </a:endParaRPr>
          </a:p>
          <a:p>
            <a:r>
              <a:rPr lang="ja-JP" altLang="en-US" sz="2000" dirty="0">
                <a:solidFill>
                  <a:schemeClr val="accent6">
                    <a:lumMod val="50000"/>
                  </a:schemeClr>
                </a:solidFill>
              </a:rPr>
              <a:t>　　全スタッフの意識改革に繋がります。</a:t>
            </a:r>
            <a:endParaRPr lang="en-US" altLang="ja-JP" sz="2000" dirty="0">
              <a:solidFill>
                <a:schemeClr val="accent6">
                  <a:lumMod val="50000"/>
                </a:schemeClr>
              </a:solidFill>
            </a:endParaRPr>
          </a:p>
          <a:p>
            <a:r>
              <a:rPr lang="ja-JP" altLang="en-US" sz="2000" dirty="0">
                <a:solidFill>
                  <a:schemeClr val="accent6">
                    <a:lumMod val="50000"/>
                  </a:schemeClr>
                </a:solidFill>
              </a:rPr>
              <a:t>　　まずは社員間の意識改革を！</a:t>
            </a:r>
            <a:endParaRPr lang="en-US" altLang="ja-JP" sz="2000" dirty="0">
              <a:solidFill>
                <a:schemeClr val="accent6">
                  <a:lumMod val="50000"/>
                </a:schemeClr>
              </a:solidFill>
            </a:endParaRPr>
          </a:p>
        </p:txBody>
      </p:sp>
      <p:sp>
        <p:nvSpPr>
          <p:cNvPr id="6" name="テキスト ボックス 5">
            <a:extLst>
              <a:ext uri="{FF2B5EF4-FFF2-40B4-BE49-F238E27FC236}">
                <a16:creationId xmlns:a16="http://schemas.microsoft.com/office/drawing/2014/main" id="{287CF6CB-8799-4CD3-C214-0D6B38745D88}"/>
              </a:ext>
            </a:extLst>
          </p:cNvPr>
          <p:cNvSpPr txBox="1"/>
          <p:nvPr/>
        </p:nvSpPr>
        <p:spPr>
          <a:xfrm>
            <a:off x="1728062" y="3756983"/>
            <a:ext cx="9930924" cy="400110"/>
          </a:xfrm>
          <a:prstGeom prst="rect">
            <a:avLst/>
          </a:prstGeom>
          <a:noFill/>
        </p:spPr>
        <p:txBody>
          <a:bodyPr wrap="none" rtlCol="0">
            <a:spAutoFit/>
          </a:bodyPr>
          <a:lstStyle/>
          <a:p>
            <a:r>
              <a:rPr lang="ja-JP" altLang="en-US" sz="2000" dirty="0">
                <a:solidFill>
                  <a:schemeClr val="accent6">
                    <a:lumMod val="50000"/>
                  </a:schemeClr>
                </a:solidFill>
              </a:rPr>
              <a:t>②　備品もコスト。全スタッフを含めたコスト意識をもう一度上げていきましょう。</a:t>
            </a:r>
            <a:endParaRPr lang="en-US" altLang="ja-JP" sz="2000" dirty="0">
              <a:solidFill>
                <a:schemeClr val="accent6">
                  <a:lumMod val="50000"/>
                </a:schemeClr>
              </a:solidFill>
            </a:endParaRPr>
          </a:p>
        </p:txBody>
      </p:sp>
      <p:sp>
        <p:nvSpPr>
          <p:cNvPr id="9" name="四角形: 角を丸くする 8">
            <a:extLst>
              <a:ext uri="{FF2B5EF4-FFF2-40B4-BE49-F238E27FC236}">
                <a16:creationId xmlns:a16="http://schemas.microsoft.com/office/drawing/2014/main" id="{F2FECCD9-A7F3-F9E8-26E1-4E7E37021D16}"/>
              </a:ext>
            </a:extLst>
          </p:cNvPr>
          <p:cNvSpPr/>
          <p:nvPr/>
        </p:nvSpPr>
        <p:spPr>
          <a:xfrm>
            <a:off x="51889" y="2297977"/>
            <a:ext cx="12088222" cy="2440216"/>
          </a:xfrm>
          <a:prstGeom prst="roundRect">
            <a:avLst>
              <a:gd name="adj" fmla="val 6822"/>
            </a:avLst>
          </a:prstGeom>
          <a:solidFill>
            <a:schemeClr val="tx1">
              <a:alpha val="5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600" b="1" dirty="0">
                <a:solidFill>
                  <a:srgbClr val="FFFF00"/>
                </a:solidFill>
              </a:rPr>
              <a:t>飲食企業として「安心・安全」な食の提供</a:t>
            </a:r>
            <a:endParaRPr lang="en-US" altLang="ja-JP" sz="3600" b="1" dirty="0">
              <a:solidFill>
                <a:srgbClr val="FFFF00"/>
              </a:solidFill>
            </a:endParaRPr>
          </a:p>
          <a:p>
            <a:pPr algn="ctr"/>
            <a:endParaRPr lang="en-US" altLang="ja-JP" sz="3600" b="1" dirty="0">
              <a:solidFill>
                <a:srgbClr val="FFFF00"/>
              </a:solidFill>
            </a:endParaRPr>
          </a:p>
          <a:p>
            <a:pPr algn="ctr"/>
            <a:r>
              <a:rPr lang="ja-JP" altLang="en-US" sz="3600" b="1" dirty="0">
                <a:solidFill>
                  <a:srgbClr val="FFFF00"/>
                </a:solidFill>
              </a:rPr>
              <a:t>気持ちよく働ける環境を作っていきましょう</a:t>
            </a:r>
            <a:endParaRPr lang="en-US" altLang="ja-JP" sz="3600" b="1" dirty="0">
              <a:solidFill>
                <a:srgbClr val="FFFF00"/>
              </a:solidFill>
            </a:endParaRPr>
          </a:p>
        </p:txBody>
      </p:sp>
    </p:spTree>
    <p:extLst>
      <p:ext uri="{BB962C8B-B14F-4D97-AF65-F5344CB8AC3E}">
        <p14:creationId xmlns:p14="http://schemas.microsoft.com/office/powerpoint/2010/main" val="416594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6"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C8095DD-D63D-479A-9523-D8ED19043349}"/>
              </a:ext>
            </a:extLst>
          </p:cNvPr>
          <p:cNvSpPr/>
          <p:nvPr/>
        </p:nvSpPr>
        <p:spPr>
          <a:xfrm>
            <a:off x="149" y="85"/>
            <a:ext cx="12191703" cy="71660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latin typeface="BIZ UDPゴシック" panose="020B0400000000000000" pitchFamily="50" charset="-128"/>
                <a:ea typeface="BIZ UDPゴシック" panose="020B0400000000000000" pitchFamily="50" charset="-128"/>
              </a:rPr>
              <a:t>危機管理講習の</a:t>
            </a:r>
            <a:r>
              <a:rPr lang="en-US" altLang="ja-JP" sz="3200" b="1" dirty="0">
                <a:latin typeface="BIZ UDPゴシック" panose="020B0400000000000000" pitchFamily="50" charset="-128"/>
                <a:ea typeface="BIZ UDPゴシック" panose="020B0400000000000000" pitchFamily="50" charset="-128"/>
              </a:rPr>
              <a:t>PROGRAM</a:t>
            </a:r>
            <a:endParaRPr lang="ja-JP" altLang="en-US" sz="3200" b="1" dirty="0">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AA662606-8568-4D6F-92BE-D9010583EC86}"/>
              </a:ext>
            </a:extLst>
          </p:cNvPr>
          <p:cNvSpPr/>
          <p:nvPr/>
        </p:nvSpPr>
        <p:spPr>
          <a:xfrm>
            <a:off x="1697431" y="2891019"/>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❷</a:t>
            </a:r>
            <a:r>
              <a:rPr lang="ja-JP" altLang="en-US" sz="2800" b="1" dirty="0">
                <a:solidFill>
                  <a:srgbClr val="385723"/>
                </a:solidFill>
                <a:latin typeface="+mn-ea"/>
              </a:rPr>
              <a:t>食品衛生に関して</a:t>
            </a:r>
            <a:r>
              <a:rPr lang="ja-JP" altLang="en-US" sz="2000" b="1" dirty="0">
                <a:solidFill>
                  <a:srgbClr val="385723"/>
                </a:solidFill>
                <a:latin typeface="+mn-ea"/>
              </a:rPr>
              <a:t>（商品統括）</a:t>
            </a:r>
            <a:endParaRPr kumimoji="1" lang="ja-JP" altLang="en-US" sz="2800" b="1" dirty="0">
              <a:solidFill>
                <a:srgbClr val="385723"/>
              </a:solidFill>
              <a:latin typeface="+mn-ea"/>
            </a:endParaRPr>
          </a:p>
        </p:txBody>
      </p:sp>
      <p:sp>
        <p:nvSpPr>
          <p:cNvPr id="9" name="正方形/長方形 8">
            <a:extLst>
              <a:ext uri="{FF2B5EF4-FFF2-40B4-BE49-F238E27FC236}">
                <a16:creationId xmlns:a16="http://schemas.microsoft.com/office/drawing/2014/main" id="{BA42F20A-D29E-4A53-ADCF-FD18600A7F35}"/>
              </a:ext>
            </a:extLst>
          </p:cNvPr>
          <p:cNvSpPr/>
          <p:nvPr/>
        </p:nvSpPr>
        <p:spPr>
          <a:xfrm>
            <a:off x="1699219" y="3763693"/>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❸金銭管理に関して</a:t>
            </a:r>
            <a:r>
              <a:rPr kumimoji="1" lang="ja-JP" altLang="en-US" sz="2000" b="1" dirty="0">
                <a:solidFill>
                  <a:srgbClr val="385723"/>
                </a:solidFill>
                <a:latin typeface="+mn-ea"/>
              </a:rPr>
              <a:t>（管理部）</a:t>
            </a:r>
            <a:endParaRPr kumimoji="1" lang="ja-JP" altLang="en-US" sz="2800" b="1" dirty="0">
              <a:solidFill>
                <a:srgbClr val="385723"/>
              </a:solidFill>
              <a:latin typeface="+mn-ea"/>
            </a:endParaRPr>
          </a:p>
        </p:txBody>
      </p:sp>
      <p:sp>
        <p:nvSpPr>
          <p:cNvPr id="2" name="正方形/長方形 1">
            <a:extLst>
              <a:ext uri="{FF2B5EF4-FFF2-40B4-BE49-F238E27FC236}">
                <a16:creationId xmlns:a16="http://schemas.microsoft.com/office/drawing/2014/main" id="{9F4FB083-D8F7-4238-9B92-1CE5883A80AA}"/>
              </a:ext>
            </a:extLst>
          </p:cNvPr>
          <p:cNvSpPr/>
          <p:nvPr/>
        </p:nvSpPr>
        <p:spPr>
          <a:xfrm>
            <a:off x="1697431" y="2011684"/>
            <a:ext cx="8914594" cy="716608"/>
          </a:xfrm>
          <a:prstGeom prst="rect">
            <a:avLst/>
          </a:prstGeom>
          <a:solidFill>
            <a:srgbClr val="385723">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❶</a:t>
            </a:r>
            <a:r>
              <a:rPr lang="ja-JP" altLang="en-US" sz="2800" b="1" dirty="0">
                <a:solidFill>
                  <a:srgbClr val="385723"/>
                </a:solidFill>
                <a:latin typeface="+mn-ea"/>
              </a:rPr>
              <a:t>異物混入・誤提供・備品破損に関して</a:t>
            </a:r>
            <a:r>
              <a:rPr lang="ja-JP" altLang="en-US" sz="2000" b="1" dirty="0">
                <a:solidFill>
                  <a:srgbClr val="385723"/>
                </a:solidFill>
                <a:latin typeface="+mn-ea"/>
              </a:rPr>
              <a:t>（危機管理室）</a:t>
            </a:r>
            <a:endParaRPr kumimoji="1" lang="ja-JP" altLang="en-US" sz="2800" b="1" dirty="0">
              <a:solidFill>
                <a:srgbClr val="385723"/>
              </a:solidFill>
              <a:latin typeface="+mn-ea"/>
            </a:endParaRPr>
          </a:p>
        </p:txBody>
      </p:sp>
      <p:sp>
        <p:nvSpPr>
          <p:cNvPr id="3" name="正方形/長方形 2">
            <a:extLst>
              <a:ext uri="{FF2B5EF4-FFF2-40B4-BE49-F238E27FC236}">
                <a16:creationId xmlns:a16="http://schemas.microsoft.com/office/drawing/2014/main" id="{3260D4A0-C21E-4AD9-B84F-A4DC6E5A8184}"/>
              </a:ext>
            </a:extLst>
          </p:cNvPr>
          <p:cNvSpPr/>
          <p:nvPr/>
        </p:nvSpPr>
        <p:spPr>
          <a:xfrm>
            <a:off x="1702534" y="4639389"/>
            <a:ext cx="8914594" cy="716608"/>
          </a:xfrm>
          <a:prstGeom prst="rect">
            <a:avLst/>
          </a:prstGeom>
          <a:solidFill>
            <a:schemeClr val="accent6">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385723"/>
                </a:solidFill>
                <a:latin typeface="+mn-ea"/>
              </a:rPr>
              <a:t>　</a:t>
            </a:r>
            <a:r>
              <a:rPr lang="ja-JP" altLang="en-US" sz="2800" b="1" dirty="0">
                <a:solidFill>
                  <a:srgbClr val="385723"/>
                </a:solidFill>
                <a:latin typeface="+mn-ea"/>
              </a:rPr>
              <a:t>❹</a:t>
            </a:r>
            <a:r>
              <a:rPr kumimoji="1" lang="ja-JP" altLang="en-US" sz="2800" b="1" dirty="0">
                <a:solidFill>
                  <a:srgbClr val="385723"/>
                </a:solidFill>
                <a:latin typeface="+mn-ea"/>
              </a:rPr>
              <a:t>トラブル対応に関して</a:t>
            </a:r>
            <a:r>
              <a:rPr kumimoji="1" lang="ja-JP" altLang="en-US" sz="2000" b="1" dirty="0">
                <a:solidFill>
                  <a:srgbClr val="385723"/>
                </a:solidFill>
                <a:latin typeface="+mn-ea"/>
              </a:rPr>
              <a:t>（営業部）</a:t>
            </a:r>
            <a:endParaRPr kumimoji="1" lang="ja-JP" altLang="en-US" sz="2800" b="1" dirty="0">
              <a:solidFill>
                <a:srgbClr val="385723"/>
              </a:solidFill>
              <a:latin typeface="+mn-ea"/>
            </a:endParaRPr>
          </a:p>
        </p:txBody>
      </p:sp>
      <p:sp>
        <p:nvSpPr>
          <p:cNvPr id="4" name="正方形/長方形 3">
            <a:extLst>
              <a:ext uri="{FF2B5EF4-FFF2-40B4-BE49-F238E27FC236}">
                <a16:creationId xmlns:a16="http://schemas.microsoft.com/office/drawing/2014/main" id="{41534D79-87B6-DF64-2300-374A144102C4}"/>
              </a:ext>
            </a:extLst>
          </p:cNvPr>
          <p:cNvSpPr/>
          <p:nvPr/>
        </p:nvSpPr>
        <p:spPr>
          <a:xfrm>
            <a:off x="1697431" y="2866449"/>
            <a:ext cx="8914594" cy="723269"/>
          </a:xfrm>
          <a:prstGeom prst="rect">
            <a:avLst/>
          </a:prstGeom>
          <a:noFill/>
          <a:ln w="5715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36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11DD69E0-E32B-E148-A8A9-A0F8853B4B9A}"/>
              </a:ext>
            </a:extLst>
          </p:cNvPr>
          <p:cNvSpPr txBox="1"/>
          <p:nvPr/>
        </p:nvSpPr>
        <p:spPr>
          <a:xfrm>
            <a:off x="5543943" y="137865"/>
            <a:ext cx="979755" cy="523220"/>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3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共有</a:t>
            </a:r>
            <a:endParaRPr kumimoji="1" lang="en-US" altLang="ja-JP" sz="2800" b="0" i="0" u="none" strike="noStrike" kern="1200" cap="none" spc="30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37" name="直線コネクタ 36">
            <a:extLst>
              <a:ext uri="{FF2B5EF4-FFF2-40B4-BE49-F238E27FC236}">
                <a16:creationId xmlns:a16="http://schemas.microsoft.com/office/drawing/2014/main" id="{94FECFCE-9602-4F30-9FEE-C17EE348D357}"/>
              </a:ext>
            </a:extLst>
          </p:cNvPr>
          <p:cNvCxnSpPr>
            <a:cxnSpLocks/>
          </p:cNvCxnSpPr>
          <p:nvPr/>
        </p:nvCxnSpPr>
        <p:spPr>
          <a:xfrm>
            <a:off x="1572455" y="661087"/>
            <a:ext cx="9047092" cy="0"/>
          </a:xfrm>
          <a:prstGeom prst="line">
            <a:avLst/>
          </a:prstGeom>
          <a:ln/>
        </p:spPr>
        <p:style>
          <a:lnRef idx="1">
            <a:schemeClr val="accent3"/>
          </a:lnRef>
          <a:fillRef idx="0">
            <a:schemeClr val="accent3"/>
          </a:fillRef>
          <a:effectRef idx="0">
            <a:schemeClr val="accent3"/>
          </a:effectRef>
          <a:fontRef idx="minor">
            <a:schemeClr val="tx1"/>
          </a:fontRef>
        </p:style>
      </p:cxnSp>
      <p:sp>
        <p:nvSpPr>
          <p:cNvPr id="8" name="テキスト ボックス 7">
            <a:extLst>
              <a:ext uri="{FF2B5EF4-FFF2-40B4-BE49-F238E27FC236}">
                <a16:creationId xmlns:a16="http://schemas.microsoft.com/office/drawing/2014/main" id="{9E64ED58-33B5-47AB-B696-DF81F61E7957}"/>
              </a:ext>
            </a:extLst>
          </p:cNvPr>
          <p:cNvSpPr txBox="1"/>
          <p:nvPr/>
        </p:nvSpPr>
        <p:spPr>
          <a:xfrm>
            <a:off x="3293111" y="1810111"/>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1</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9" name="直線コネクタ 8">
            <a:extLst>
              <a:ext uri="{FF2B5EF4-FFF2-40B4-BE49-F238E27FC236}">
                <a16:creationId xmlns:a16="http://schemas.microsoft.com/office/drawing/2014/main" id="{5E3B06E3-D800-43C8-A99D-E6C93D71A721}"/>
              </a:ext>
            </a:extLst>
          </p:cNvPr>
          <p:cNvCxnSpPr>
            <a:cxnSpLocks/>
          </p:cNvCxnSpPr>
          <p:nvPr/>
        </p:nvCxnSpPr>
        <p:spPr>
          <a:xfrm>
            <a:off x="3381718" y="2394881"/>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3FD696D-89E2-407B-8489-D7BDE05361DF}"/>
              </a:ext>
            </a:extLst>
          </p:cNvPr>
          <p:cNvSpPr txBox="1"/>
          <p:nvPr/>
        </p:nvSpPr>
        <p:spPr>
          <a:xfrm>
            <a:off x="3888150" y="1840883"/>
            <a:ext cx="19800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食中毒対策</a:t>
            </a:r>
          </a:p>
        </p:txBody>
      </p:sp>
      <p:sp>
        <p:nvSpPr>
          <p:cNvPr id="11" name="テキスト ボックス 10">
            <a:extLst>
              <a:ext uri="{FF2B5EF4-FFF2-40B4-BE49-F238E27FC236}">
                <a16:creationId xmlns:a16="http://schemas.microsoft.com/office/drawing/2014/main" id="{6ECAE24A-BA4F-408A-BE4C-396DD3CBBCB1}"/>
              </a:ext>
            </a:extLst>
          </p:cNvPr>
          <p:cNvSpPr txBox="1"/>
          <p:nvPr/>
        </p:nvSpPr>
        <p:spPr>
          <a:xfrm>
            <a:off x="3343349" y="3212650"/>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2</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2" name="直線コネクタ 11">
            <a:extLst>
              <a:ext uri="{FF2B5EF4-FFF2-40B4-BE49-F238E27FC236}">
                <a16:creationId xmlns:a16="http://schemas.microsoft.com/office/drawing/2014/main" id="{34645719-C153-45B2-8048-0E361F53284A}"/>
              </a:ext>
            </a:extLst>
          </p:cNvPr>
          <p:cNvCxnSpPr>
            <a:cxnSpLocks/>
          </p:cNvCxnSpPr>
          <p:nvPr/>
        </p:nvCxnSpPr>
        <p:spPr>
          <a:xfrm>
            <a:off x="3431958" y="3797420"/>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350D1F99-BCA1-4A01-B46C-AF54C268DB18}"/>
              </a:ext>
            </a:extLst>
          </p:cNvPr>
          <p:cNvSpPr txBox="1"/>
          <p:nvPr/>
        </p:nvSpPr>
        <p:spPr>
          <a:xfrm>
            <a:off x="3333075" y="4810397"/>
            <a:ext cx="4203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rPr>
              <a:t>3</a:t>
            </a:r>
            <a:endParaRPr kumimoji="1" lang="ja-JP" altLang="en-US" sz="3200" b="1" i="0" u="none" strike="noStrike" kern="1200" cap="none" spc="0" normalizeH="0" baseline="0" noProof="0" dirty="0">
              <a:ln>
                <a:noFill/>
              </a:ln>
              <a:solidFill>
                <a:srgbClr val="70AD47">
                  <a:lumMod val="60000"/>
                  <a:lumOff val="40000"/>
                </a:srgbClr>
              </a:solidFill>
              <a:effectLst/>
              <a:uLnTx/>
              <a:uFillTx/>
              <a:latin typeface="游ゴシック" panose="020F0502020204030204"/>
              <a:ea typeface="游ゴシック" panose="020B0400000000000000" pitchFamily="50" charset="-128"/>
              <a:cs typeface="+mn-cs"/>
            </a:endParaRPr>
          </a:p>
        </p:txBody>
      </p:sp>
      <p:cxnSp>
        <p:nvCxnSpPr>
          <p:cNvPr id="15" name="直線コネクタ 14">
            <a:extLst>
              <a:ext uri="{FF2B5EF4-FFF2-40B4-BE49-F238E27FC236}">
                <a16:creationId xmlns:a16="http://schemas.microsoft.com/office/drawing/2014/main" id="{BF1DFA06-6256-47C9-83C0-F5EB3EA659BC}"/>
              </a:ext>
            </a:extLst>
          </p:cNvPr>
          <p:cNvCxnSpPr>
            <a:cxnSpLocks/>
          </p:cNvCxnSpPr>
          <p:nvPr/>
        </p:nvCxnSpPr>
        <p:spPr>
          <a:xfrm>
            <a:off x="3421683" y="5395167"/>
            <a:ext cx="5592727"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EABBF6E-7711-438F-A962-89C58CC7E5FE}"/>
              </a:ext>
            </a:extLst>
          </p:cNvPr>
          <p:cNvSpPr txBox="1"/>
          <p:nvPr/>
        </p:nvSpPr>
        <p:spPr>
          <a:xfrm>
            <a:off x="3955355" y="3185449"/>
            <a:ext cx="4493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食中毒ガイドラインの確認</a:t>
            </a:r>
          </a:p>
        </p:txBody>
      </p:sp>
      <p:sp>
        <p:nvSpPr>
          <p:cNvPr id="20" name="テキスト ボックス 19">
            <a:extLst>
              <a:ext uri="{FF2B5EF4-FFF2-40B4-BE49-F238E27FC236}">
                <a16:creationId xmlns:a16="http://schemas.microsoft.com/office/drawing/2014/main" id="{A140AEEB-DBF4-4457-9AD8-5082D9310056}"/>
              </a:ext>
            </a:extLst>
          </p:cNvPr>
          <p:cNvSpPr txBox="1"/>
          <p:nvPr/>
        </p:nvSpPr>
        <p:spPr>
          <a:xfrm>
            <a:off x="3945081" y="4747309"/>
            <a:ext cx="41344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50000"/>
                    <a:lumOff val="50000"/>
                  </a:prstClr>
                </a:solidFill>
                <a:effectLst/>
                <a:uLnTx/>
                <a:uFillTx/>
                <a:latin typeface="游ゴシック" panose="020F0502020204030204"/>
                <a:ea typeface="游ゴシック" panose="020B0400000000000000" pitchFamily="50" charset="-128"/>
                <a:cs typeface="+mn-cs"/>
              </a:rPr>
              <a:t>アレルギー対策について</a:t>
            </a:r>
          </a:p>
        </p:txBody>
      </p:sp>
      <p:sp>
        <p:nvSpPr>
          <p:cNvPr id="3" name="二等辺三角形 2">
            <a:extLst>
              <a:ext uri="{FF2B5EF4-FFF2-40B4-BE49-F238E27FC236}">
                <a16:creationId xmlns:a16="http://schemas.microsoft.com/office/drawing/2014/main" id="{39F1584F-E080-4E30-957D-98CE4D52D83B}"/>
              </a:ext>
            </a:extLst>
          </p:cNvPr>
          <p:cNvSpPr/>
          <p:nvPr/>
        </p:nvSpPr>
        <p:spPr>
          <a:xfrm rot="5400000">
            <a:off x="2632129" y="1933490"/>
            <a:ext cx="470524" cy="36807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4658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1185</TotalTime>
  <Words>4076</Words>
  <Application>Microsoft Office PowerPoint</Application>
  <PresentationFormat>ワイド画面</PresentationFormat>
  <Paragraphs>579</Paragraphs>
  <Slides>67</Slides>
  <Notes>21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67</vt:i4>
      </vt:variant>
    </vt:vector>
  </HeadingPairs>
  <TitlesOfParts>
    <vt:vector size="77" baseType="lpstr">
      <vt:lpstr>basic</vt:lpstr>
      <vt:lpstr>BIZ UDPゴシック</vt:lpstr>
      <vt:lpstr>HGS創英角ｺﾞｼｯｸUB</vt:lpstr>
      <vt:lpstr>メイリオ</vt:lpstr>
      <vt:lpstr>游ゴシック</vt:lpstr>
      <vt:lpstr>游ゴシック</vt:lpstr>
      <vt:lpstr>游ゴシック Light</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【case 1：予備金に関する懲罰事例】</vt:lpstr>
      <vt:lpstr> 【case 2：売上入金の横領に関する懲罰事例】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【未成年クルー飲酒発覚】</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nobukihasebe</dc:creator>
  <cp:lastModifiedBy>齊藤 里奈</cp:lastModifiedBy>
  <cp:revision>62</cp:revision>
  <dcterms:created xsi:type="dcterms:W3CDTF">2020-10-26T00:11:49Z</dcterms:created>
  <dcterms:modified xsi:type="dcterms:W3CDTF">2022-11-22T04:21:25Z</dcterms:modified>
</cp:coreProperties>
</file>